
<file path=[Content_Types].xml><?xml version="1.0" encoding="utf-8"?>
<Types xmlns="http://schemas.openxmlformats.org/package/2006/content-types">
  <Default Extension="glb" ContentType="model/gltf.binary"/>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25"/>
  </p:notesMasterIdLst>
  <p:sldIdLst>
    <p:sldId id="278" r:id="rId2"/>
    <p:sldId id="279" r:id="rId3"/>
    <p:sldId id="280" r:id="rId4"/>
    <p:sldId id="294" r:id="rId5"/>
    <p:sldId id="295" r:id="rId6"/>
    <p:sldId id="296" r:id="rId7"/>
    <p:sldId id="297" r:id="rId8"/>
    <p:sldId id="298" r:id="rId9"/>
    <p:sldId id="281" r:id="rId10"/>
    <p:sldId id="299" r:id="rId11"/>
    <p:sldId id="300" r:id="rId12"/>
    <p:sldId id="301" r:id="rId13"/>
    <p:sldId id="302" r:id="rId14"/>
    <p:sldId id="303" r:id="rId15"/>
    <p:sldId id="304" r:id="rId16"/>
    <p:sldId id="305" r:id="rId17"/>
    <p:sldId id="311" r:id="rId18"/>
    <p:sldId id="306" r:id="rId19"/>
    <p:sldId id="307" r:id="rId20"/>
    <p:sldId id="312" r:id="rId21"/>
    <p:sldId id="310" r:id="rId22"/>
    <p:sldId id="292" r:id="rId23"/>
    <p:sldId id="293"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reeti Kumari" initials="PK" lastIdx="1" clrIdx="0">
    <p:extLst>
      <p:ext uri="{19B8F6BF-5375-455C-9EA6-DF929625EA0E}">
        <p15:presenceInfo xmlns:p15="http://schemas.microsoft.com/office/powerpoint/2012/main" userId="72146e30a81a0f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4" d="100"/>
          <a:sy n="64" d="100"/>
        </p:scale>
        <p:origin x="48" y="9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dirty="0" err="1"/>
              <a:t>Percentage_share_of_each_distinct_language</a:t>
            </a:r>
            <a:endParaRPr lang="en-GB"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Percentage_share_of_each_language</c:v>
                </c:pt>
              </c:strCache>
            </c:strRef>
          </c:tx>
          <c:dPt>
            <c:idx val="0"/>
            <c:bubble3D val="0"/>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tint val="94000"/>
                      <a:satMod val="103000"/>
                      <a:lumMod val="102000"/>
                    </a:schemeClr>
                  </a:gs>
                  <a:gs pos="50000">
                    <a:schemeClr val="accent3">
                      <a:shade val="100000"/>
                      <a:satMod val="110000"/>
                      <a:lumMod val="100000"/>
                    </a:schemeClr>
                  </a:gs>
                  <a:gs pos="100000">
                    <a:schemeClr val="accent3">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5"/>
            <c:bubble3D val="0"/>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Sheet1!$A$2:$A$7</c:f>
              <c:strCache>
                <c:ptCount val="6"/>
                <c:pt idx="0">
                  <c:v>Arabic</c:v>
                </c:pt>
                <c:pt idx="1">
                  <c:v>English</c:v>
                </c:pt>
                <c:pt idx="2">
                  <c:v>French</c:v>
                </c:pt>
                <c:pt idx="3">
                  <c:v>Hindi</c:v>
                </c:pt>
                <c:pt idx="4">
                  <c:v>Italian</c:v>
                </c:pt>
                <c:pt idx="5">
                  <c:v>Persian</c:v>
                </c:pt>
              </c:strCache>
            </c:strRef>
          </c:cat>
          <c:val>
            <c:numRef>
              <c:f>Sheet1!$B$2:$B$7</c:f>
              <c:numCache>
                <c:formatCode>General</c:formatCode>
                <c:ptCount val="6"/>
                <c:pt idx="0">
                  <c:v>12.5</c:v>
                </c:pt>
                <c:pt idx="1">
                  <c:v>12.5</c:v>
                </c:pt>
                <c:pt idx="2">
                  <c:v>12.5</c:v>
                </c:pt>
                <c:pt idx="3">
                  <c:v>12.5</c:v>
                </c:pt>
                <c:pt idx="4">
                  <c:v>12.5</c:v>
                </c:pt>
                <c:pt idx="5">
                  <c:v>37.5</c:v>
                </c:pt>
              </c:numCache>
            </c:numRef>
          </c:val>
          <c:extLst>
            <c:ext xmlns:c16="http://schemas.microsoft.com/office/drawing/2014/chart" uri="{C3380CC4-5D6E-409C-BE32-E72D297353CC}">
              <c16:uniqueId val="{00000000-3D17-4FE6-A76E-3D0DB7F2604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tint val="94000"/>
                      <a:satMod val="103000"/>
                      <a:lumMod val="102000"/>
                    </a:schemeClr>
                  </a:gs>
                  <a:gs pos="50000">
                    <a:schemeClr val="accent3">
                      <a:shade val="100000"/>
                      <a:satMod val="110000"/>
                      <a:lumMod val="100000"/>
                    </a:schemeClr>
                  </a:gs>
                  <a:gs pos="100000">
                    <a:schemeClr val="accent3">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tint val="94000"/>
                      <a:satMod val="103000"/>
                      <a:lumMod val="102000"/>
                    </a:schemeClr>
                  </a:gs>
                  <a:gs pos="50000">
                    <a:schemeClr val="accent4">
                      <a:shade val="100000"/>
                      <a:satMod val="110000"/>
                      <a:lumMod val="100000"/>
                    </a:schemeClr>
                  </a:gs>
                  <a:gs pos="100000">
                    <a:schemeClr val="accent4">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tint val="94000"/>
                      <a:satMod val="103000"/>
                      <a:lumMod val="102000"/>
                    </a:schemeClr>
                  </a:gs>
                  <a:gs pos="50000">
                    <a:schemeClr val="accent5">
                      <a:shade val="100000"/>
                      <a:satMod val="110000"/>
                      <a:lumMod val="100000"/>
                    </a:schemeClr>
                  </a:gs>
                  <a:gs pos="100000">
                    <a:schemeClr val="accent5">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Pt>
            <c:idx val="5"/>
            <c:bubble3D val="0"/>
            <c:spPr>
              <a:gradFill rotWithShape="1">
                <a:gsLst>
                  <a:gs pos="0">
                    <a:schemeClr val="accent6">
                      <a:tint val="94000"/>
                      <a:satMod val="103000"/>
                      <a:lumMod val="102000"/>
                    </a:schemeClr>
                  </a:gs>
                  <a:gs pos="50000">
                    <a:schemeClr val="accent6">
                      <a:shade val="100000"/>
                      <a:satMod val="110000"/>
                      <a:lumMod val="100000"/>
                    </a:schemeClr>
                  </a:gs>
                  <a:gs pos="100000">
                    <a:schemeClr val="accent6">
                      <a:shade val="78000"/>
                      <a:satMod val="120000"/>
                      <a:lumMod val="99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Sheet1!$A$2:$A$7</c:f>
              <c:strCache>
                <c:ptCount val="6"/>
                <c:pt idx="0">
                  <c:v>English</c:v>
                </c:pt>
                <c:pt idx="1">
                  <c:v>Arabic</c:v>
                </c:pt>
                <c:pt idx="2">
                  <c:v>Persian</c:v>
                </c:pt>
                <c:pt idx="3">
                  <c:v>Hindi</c:v>
                </c:pt>
                <c:pt idx="4">
                  <c:v>French</c:v>
                </c:pt>
                <c:pt idx="5">
                  <c:v>Italian</c:v>
                </c:pt>
              </c:strCache>
            </c:strRef>
          </c:cat>
          <c:val>
            <c:numRef>
              <c:f>Sheet1!$B$2:$B$7</c:f>
              <c:numCache>
                <c:formatCode>General</c:formatCode>
                <c:ptCount val="6"/>
                <c:pt idx="0">
                  <c:v>8.1999999999999993</c:v>
                </c:pt>
                <c:pt idx="1">
                  <c:v>12.5</c:v>
                </c:pt>
                <c:pt idx="2">
                  <c:v>37.5</c:v>
                </c:pt>
                <c:pt idx="3">
                  <c:v>12.5</c:v>
                </c:pt>
                <c:pt idx="4">
                  <c:v>12.5</c:v>
                </c:pt>
                <c:pt idx="5">
                  <c:v>12.5</c:v>
                </c:pt>
              </c:numCache>
            </c:numRef>
          </c:val>
          <c:extLst>
            <c:ext xmlns:c16="http://schemas.microsoft.com/office/drawing/2014/chart" uri="{C3380CC4-5D6E-409C-BE32-E72D297353CC}">
              <c16:uniqueId val="{00000000-632A-41E8-9696-EF5DB41AB9C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7.4358669938648912E-4"/>
          <c:y val="0.92683892115178601"/>
          <c:w val="0.89999997845300794"/>
          <c:h val="6.643700696206167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
        <p:nvSpPr>
          <p:cNvPr id="11" name="Freeform: Shape 10">
            <a:extLst>
              <a:ext uri="{FF2B5EF4-FFF2-40B4-BE49-F238E27FC236}">
                <a16:creationId xmlns:a16="http://schemas.microsoft.com/office/drawing/2014/main" id="{D8AB92D2-A08A-D4E8-8761-A3E2C0E627AB}"/>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79E7B1B-6F56-C6DC-F6D9-E0CEFE0DA200}"/>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79816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6/10/2023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2546832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6/10/2023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838263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6/10/2023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8F63A3B-78C7-47BE-AE5E-E10140E04643}"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8056473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6/10/2023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8388972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6/10/2023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4791153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6/10/2023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6007527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66103929"/>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6/10/2023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0604095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80891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341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5687459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
        <p:nvSpPr>
          <p:cNvPr id="11" name="Freeform: Shape 10">
            <a:extLst>
              <a:ext uri="{FF2B5EF4-FFF2-40B4-BE49-F238E27FC236}">
                <a16:creationId xmlns:a16="http://schemas.microsoft.com/office/drawing/2014/main" id="{767651AA-4E93-4EEA-D8D3-9AE8F4445944}"/>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0EA67F9-215E-0507-8DBF-9EFD1F651E8C}"/>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CA763D17-1A71-F4BE-534F-21550A995670}"/>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1068B502-D50C-4899-A4C7-7FA917F43B40}"/>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5" name="Freeform: Shape 14">
            <a:extLst>
              <a:ext uri="{FF2B5EF4-FFF2-40B4-BE49-F238E27FC236}">
                <a16:creationId xmlns:a16="http://schemas.microsoft.com/office/drawing/2014/main" id="{BB722BD7-14B1-19EE-96B1-92B846C7C8D6}"/>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EE3DAC89-F0D0-B7FD-0DB3-FFCB88AD94A5}"/>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75477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972615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4" name="Image 0" descr="preencoded.png">
            <a:extLst>
              <a:ext uri="{FF2B5EF4-FFF2-40B4-BE49-F238E27FC236}">
                <a16:creationId xmlns:a16="http://schemas.microsoft.com/office/drawing/2014/main" id="{6C2CB15A-ABE0-59DD-1E63-30E7FF7E17AB}"/>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5" name="Image 1" descr="preencoded.png">
            <a:extLst>
              <a:ext uri="{FF2B5EF4-FFF2-40B4-BE49-F238E27FC236}">
                <a16:creationId xmlns:a16="http://schemas.microsoft.com/office/drawing/2014/main" id="{FF6B215F-6885-914C-89B6-2DFA42C1E37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03311" y="-2784"/>
            <a:ext cx="1734410" cy="5167313"/>
          </a:xfrm>
          <a:prstGeom prst="rect">
            <a:avLst/>
          </a:prstGeom>
        </p:spPr>
      </p:pic>
      <p:sp>
        <p:nvSpPr>
          <p:cNvPr id="16" name="Image 5" descr="preencoded.png">
            <a:extLst>
              <a:ext uri="{FF2B5EF4-FFF2-40B4-BE49-F238E27FC236}">
                <a16:creationId xmlns:a16="http://schemas.microsoft.com/office/drawing/2014/main" id="{1463B62D-68EC-574C-180E-B206F4855AD0}"/>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7FE8D8E6-6D6C-18E8-53F3-B1BC8E7CF15B}"/>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38529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6/10/2023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10" name="Freeform: Shape 9">
            <a:extLst>
              <a:ext uri="{FF2B5EF4-FFF2-40B4-BE49-F238E27FC236}">
                <a16:creationId xmlns:a16="http://schemas.microsoft.com/office/drawing/2014/main" id="{D104CE46-D305-05B3-6A48-05DDB5931F0E}"/>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2FD7021A-49B6-F7B3-43FF-989BE241CA2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39553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6/10/2023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7" name="Freeform: Shape 6">
            <a:extLst>
              <a:ext uri="{FF2B5EF4-FFF2-40B4-BE49-F238E27FC236}">
                <a16:creationId xmlns:a16="http://schemas.microsoft.com/office/drawing/2014/main" id="{4BD32605-EC91-93B5-8904-5B5963820940}"/>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EA481959-F542-B9A5-B046-69B2BBCC465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3152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6/10/2023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2" name="Freeform: Shape 11">
            <a:extLst>
              <a:ext uri="{FF2B5EF4-FFF2-40B4-BE49-F238E27FC236}">
                <a16:creationId xmlns:a16="http://schemas.microsoft.com/office/drawing/2014/main" id="{C132C516-E9B9-229A-8BC9-666E8B6E6BDD}"/>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3814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6/10/2023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2" name="Freeform: Shape 11">
            <a:extLst>
              <a:ext uri="{FF2B5EF4-FFF2-40B4-BE49-F238E27FC236}">
                <a16:creationId xmlns:a16="http://schemas.microsoft.com/office/drawing/2014/main" id="{F0BB71E1-73EB-FBB3-EEA9-3A27DECA299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39529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6/10/2023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7351979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55" r:id="rId20"/>
    <p:sldLayoutId id="2147483654" r:id="rId21"/>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million-wallpapers.com/creative-241-android/wall-of-rocks-140072.html"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s://pxhere.com/en/photo/1443549" TargetMode="External"/><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7/06/relationships/model3d" Target="../media/model3d1.glb"/><Relationship Id="rId1" Type="http://schemas.openxmlformats.org/officeDocument/2006/relationships/slideLayout" Target="../slideLayouts/slideLayout19.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7/06/relationships/model3d" Target="../media/model3d1.glb"/><Relationship Id="rId1" Type="http://schemas.openxmlformats.org/officeDocument/2006/relationships/slideLayout" Target="../slideLayouts/slideLayout19.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261937" y="434581"/>
            <a:ext cx="7286324" cy="2587752"/>
          </a:xfrm>
        </p:spPr>
        <p:txBody>
          <a:bodyPr/>
          <a:lstStyle/>
          <a:p>
            <a:pPr algn="ctr"/>
            <a:r>
              <a:rPr lang="en-GB" dirty="0"/>
              <a:t>Operation Analytics and Investigating Metric Spike</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734592" y="4297787"/>
            <a:ext cx="8144134" cy="1117687"/>
          </a:xfrm>
        </p:spPr>
        <p:txBody>
          <a:bodyPr/>
          <a:lstStyle/>
          <a:p>
            <a:r>
              <a:rPr lang="en-US" dirty="0"/>
              <a:t>Preeti Kumari​</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A309-1196-CFD6-6593-450102028188}"/>
              </a:ext>
            </a:extLst>
          </p:cNvPr>
          <p:cNvSpPr>
            <a:spLocks noGrp="1"/>
          </p:cNvSpPr>
          <p:nvPr>
            <p:ph type="ctrTitle"/>
          </p:nvPr>
        </p:nvSpPr>
        <p:spPr>
          <a:xfrm>
            <a:off x="-474710" y="1010787"/>
            <a:ext cx="8144134" cy="1373070"/>
          </a:xfrm>
        </p:spPr>
        <p:txBody>
          <a:bodyPr/>
          <a:lstStyle/>
          <a:p>
            <a:r>
              <a:rPr lang="en-IN" dirty="0"/>
              <a:t>INSIGHTS</a:t>
            </a:r>
          </a:p>
        </p:txBody>
      </p:sp>
      <p:sp>
        <p:nvSpPr>
          <p:cNvPr id="3" name="Subtitle 2">
            <a:extLst>
              <a:ext uri="{FF2B5EF4-FFF2-40B4-BE49-F238E27FC236}">
                <a16:creationId xmlns:a16="http://schemas.microsoft.com/office/drawing/2014/main" id="{8ACDC193-EF31-7828-4B79-639317396089}"/>
              </a:ext>
            </a:extLst>
          </p:cNvPr>
          <p:cNvSpPr>
            <a:spLocks noGrp="1"/>
          </p:cNvSpPr>
          <p:nvPr>
            <p:ph type="subTitle" idx="1"/>
          </p:nvPr>
        </p:nvSpPr>
        <p:spPr>
          <a:xfrm>
            <a:off x="-1020278" y="2750337"/>
            <a:ext cx="8144134" cy="1117687"/>
          </a:xfrm>
        </p:spPr>
        <p:txBody>
          <a:bodyPr/>
          <a:lstStyle/>
          <a:p>
            <a:r>
              <a:rPr lang="en-IN" dirty="0"/>
              <a:t>CASE STUDY 1</a:t>
            </a:r>
          </a:p>
        </p:txBody>
      </p:sp>
    </p:spTree>
    <p:extLst>
      <p:ext uri="{BB962C8B-B14F-4D97-AF65-F5344CB8AC3E}">
        <p14:creationId xmlns:p14="http://schemas.microsoft.com/office/powerpoint/2010/main" val="267071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8F48-400A-5D53-0EAC-7072AECC5377}"/>
              </a:ext>
            </a:extLst>
          </p:cNvPr>
          <p:cNvSpPr>
            <a:spLocks noGrp="1"/>
          </p:cNvSpPr>
          <p:nvPr>
            <p:ph type="title"/>
          </p:nvPr>
        </p:nvSpPr>
        <p:spPr/>
        <p:txBody>
          <a:bodyPr/>
          <a:lstStyle/>
          <a:p>
            <a:r>
              <a:rPr lang="en-GB" dirty="0"/>
              <a:t>Number of jobs reviewed per hour per day for November 2020?</a:t>
            </a:r>
            <a:endParaRPr lang="en-IN" dirty="0"/>
          </a:p>
        </p:txBody>
      </p:sp>
      <p:pic>
        <p:nvPicPr>
          <p:cNvPr id="7" name="Content Placeholder 6">
            <a:extLst>
              <a:ext uri="{FF2B5EF4-FFF2-40B4-BE49-F238E27FC236}">
                <a16:creationId xmlns:a16="http://schemas.microsoft.com/office/drawing/2014/main" id="{11F41F35-9653-8BEF-7993-C4830416903D}"/>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0553" y="2294320"/>
            <a:ext cx="6288370" cy="4150627"/>
          </a:xfrm>
        </p:spPr>
      </p:pic>
      <p:sp>
        <p:nvSpPr>
          <p:cNvPr id="4" name="Footer Placeholder 3">
            <a:extLst>
              <a:ext uri="{FF2B5EF4-FFF2-40B4-BE49-F238E27FC236}">
                <a16:creationId xmlns:a16="http://schemas.microsoft.com/office/drawing/2014/main" id="{4449265A-4640-23C8-53B5-8B2D092E23F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9FE8623-3383-3620-FCC4-EBBAC125590B}"/>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9" name="TextBox 8">
            <a:extLst>
              <a:ext uri="{FF2B5EF4-FFF2-40B4-BE49-F238E27FC236}">
                <a16:creationId xmlns:a16="http://schemas.microsoft.com/office/drawing/2014/main" id="{C310B6BA-F7D0-A466-D077-43D041C1E72B}"/>
              </a:ext>
            </a:extLst>
          </p:cNvPr>
          <p:cNvSpPr txBox="1"/>
          <p:nvPr/>
        </p:nvSpPr>
        <p:spPr>
          <a:xfrm>
            <a:off x="392140" y="2649699"/>
            <a:ext cx="5327271" cy="1077218"/>
          </a:xfrm>
          <a:prstGeom prst="rect">
            <a:avLst/>
          </a:prstGeom>
          <a:solidFill>
            <a:schemeClr val="bg1">
              <a:lumMod val="75000"/>
              <a:lumOff val="25000"/>
            </a:schemeClr>
          </a:solidFill>
          <a:ln>
            <a:solidFill>
              <a:schemeClr val="bg2">
                <a:lumMod val="60000"/>
                <a:lumOff val="40000"/>
              </a:schemeClr>
            </a:solidFill>
          </a:ln>
        </p:spPr>
        <p:txBody>
          <a:bodyPr wrap="square" rtlCol="0">
            <a:spAutoFit/>
          </a:bodyPr>
          <a:lstStyle/>
          <a:p>
            <a:r>
              <a:rPr lang="en-GB" sz="3200" dirty="0" err="1"/>
              <a:t>number_of_jobs_reviewed_per_day_non_distinct</a:t>
            </a:r>
            <a:endParaRPr lang="en-IN" sz="3200" dirty="0"/>
          </a:p>
        </p:txBody>
      </p:sp>
      <p:sp>
        <p:nvSpPr>
          <p:cNvPr id="10" name="TextBox 9">
            <a:extLst>
              <a:ext uri="{FF2B5EF4-FFF2-40B4-BE49-F238E27FC236}">
                <a16:creationId xmlns:a16="http://schemas.microsoft.com/office/drawing/2014/main" id="{C649E23A-A41A-EF2B-00FA-F89EA5503CA9}"/>
              </a:ext>
            </a:extLst>
          </p:cNvPr>
          <p:cNvSpPr txBox="1"/>
          <p:nvPr/>
        </p:nvSpPr>
        <p:spPr>
          <a:xfrm>
            <a:off x="521103" y="4435831"/>
            <a:ext cx="5327270" cy="1077218"/>
          </a:xfrm>
          <a:prstGeom prst="rect">
            <a:avLst/>
          </a:prstGeom>
          <a:solidFill>
            <a:schemeClr val="bg1">
              <a:lumMod val="75000"/>
              <a:lumOff val="25000"/>
            </a:schemeClr>
          </a:solidFill>
          <a:ln>
            <a:solidFill>
              <a:schemeClr val="bg2">
                <a:lumMod val="60000"/>
                <a:lumOff val="40000"/>
              </a:schemeClr>
            </a:solidFill>
          </a:ln>
        </p:spPr>
        <p:txBody>
          <a:bodyPr wrap="square" rtlCol="0">
            <a:spAutoFit/>
          </a:bodyPr>
          <a:lstStyle/>
          <a:p>
            <a:r>
              <a:rPr lang="en-GB" sz="3200" dirty="0" err="1"/>
              <a:t>number_of_jobs_reviewed_per_day_distinct</a:t>
            </a:r>
            <a:endParaRPr lang="en-IN" sz="3200" dirty="0"/>
          </a:p>
        </p:txBody>
      </p:sp>
      <p:sp>
        <p:nvSpPr>
          <p:cNvPr id="11" name="Rectangle 10">
            <a:extLst>
              <a:ext uri="{FF2B5EF4-FFF2-40B4-BE49-F238E27FC236}">
                <a16:creationId xmlns:a16="http://schemas.microsoft.com/office/drawing/2014/main" id="{59B0278B-6A19-313E-A34F-FEA8542C1BF0}"/>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6" name="TextBox 15">
            <a:extLst>
              <a:ext uri="{FF2B5EF4-FFF2-40B4-BE49-F238E27FC236}">
                <a16:creationId xmlns:a16="http://schemas.microsoft.com/office/drawing/2014/main" id="{C323DE6D-923D-B453-E4F9-7095FC968BFF}"/>
              </a:ext>
            </a:extLst>
          </p:cNvPr>
          <p:cNvSpPr txBox="1"/>
          <p:nvPr/>
        </p:nvSpPr>
        <p:spPr>
          <a:xfrm>
            <a:off x="6984451" y="2638985"/>
            <a:ext cx="3309731" cy="1015663"/>
          </a:xfrm>
          <a:prstGeom prst="rect">
            <a:avLst/>
          </a:prstGeom>
          <a:noFill/>
        </p:spPr>
        <p:txBody>
          <a:bodyPr wrap="square" rtlCol="0">
            <a:spAutoFit/>
          </a:bodyPr>
          <a:lstStyle/>
          <a:p>
            <a:r>
              <a:rPr lang="en-IN" sz="6000" b="1" spc="50" dirty="0">
                <a:ln w="9525" cmpd="sng">
                  <a:solidFill>
                    <a:schemeClr val="accent1"/>
                  </a:solidFill>
                  <a:prstDash val="solid"/>
                </a:ln>
                <a:solidFill>
                  <a:srgbClr val="70AD47">
                    <a:tint val="1000"/>
                  </a:srgbClr>
                </a:solidFill>
                <a:effectLst>
                  <a:glow rad="38100">
                    <a:schemeClr val="accent1">
                      <a:alpha val="40000"/>
                    </a:schemeClr>
                  </a:glow>
                </a:effectLst>
              </a:rPr>
              <a:t>0.0111</a:t>
            </a:r>
            <a:endParaRPr lang="en-IN" sz="6000" dirty="0">
              <a:solidFill>
                <a:srgbClr val="FFC000"/>
              </a:solidFill>
            </a:endParaRPr>
          </a:p>
        </p:txBody>
      </p:sp>
      <p:sp>
        <p:nvSpPr>
          <p:cNvPr id="17" name="TextBox 16">
            <a:extLst>
              <a:ext uri="{FF2B5EF4-FFF2-40B4-BE49-F238E27FC236}">
                <a16:creationId xmlns:a16="http://schemas.microsoft.com/office/drawing/2014/main" id="{6E7118F0-CA57-B7E5-AC9A-6747E11C1D85}"/>
              </a:ext>
            </a:extLst>
          </p:cNvPr>
          <p:cNvSpPr txBox="1"/>
          <p:nvPr/>
        </p:nvSpPr>
        <p:spPr>
          <a:xfrm>
            <a:off x="7229335" y="4466660"/>
            <a:ext cx="2442269" cy="1015663"/>
          </a:xfrm>
          <a:prstGeom prst="rect">
            <a:avLst/>
          </a:prstGeom>
          <a:noFill/>
        </p:spPr>
        <p:txBody>
          <a:bodyPr wrap="square" rtlCol="0">
            <a:spAutoFit/>
          </a:bodyPr>
          <a:lstStyle/>
          <a:p>
            <a:r>
              <a:rPr lang="en-IN" sz="6000" b="1" spc="50" dirty="0">
                <a:ln w="9525" cmpd="sng">
                  <a:solidFill>
                    <a:schemeClr val="accent1"/>
                  </a:solidFill>
                  <a:prstDash val="solid"/>
                </a:ln>
                <a:solidFill>
                  <a:srgbClr val="70AD47">
                    <a:tint val="1000"/>
                  </a:srgbClr>
                </a:solidFill>
                <a:effectLst>
                  <a:glow rad="38100">
                    <a:schemeClr val="accent1">
                      <a:alpha val="40000"/>
                    </a:schemeClr>
                  </a:glow>
                </a:effectLst>
              </a:rPr>
              <a:t>0.083</a:t>
            </a:r>
            <a:endParaRPr lang="en-IN" sz="6000" dirty="0"/>
          </a:p>
        </p:txBody>
      </p:sp>
    </p:spTree>
    <p:extLst>
      <p:ext uri="{BB962C8B-B14F-4D97-AF65-F5344CB8AC3E}">
        <p14:creationId xmlns:p14="http://schemas.microsoft.com/office/powerpoint/2010/main" val="179301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1EA1-CF1D-7878-55DB-5EB0FEC3178B}"/>
              </a:ext>
            </a:extLst>
          </p:cNvPr>
          <p:cNvSpPr>
            <a:spLocks noGrp="1"/>
          </p:cNvSpPr>
          <p:nvPr>
            <p:ph type="title"/>
          </p:nvPr>
        </p:nvSpPr>
        <p:spPr/>
        <p:txBody>
          <a:bodyPr/>
          <a:lstStyle/>
          <a:p>
            <a:r>
              <a:rPr lang="en-GB" dirty="0"/>
              <a:t>Calculate 7 day rolling average of throughput ( Non Distinct)</a:t>
            </a:r>
            <a:endParaRPr lang="en-IN" dirty="0"/>
          </a:p>
        </p:txBody>
      </p:sp>
      <p:sp>
        <p:nvSpPr>
          <p:cNvPr id="3" name="Footer Placeholder 2">
            <a:extLst>
              <a:ext uri="{FF2B5EF4-FFF2-40B4-BE49-F238E27FC236}">
                <a16:creationId xmlns:a16="http://schemas.microsoft.com/office/drawing/2014/main" id="{C68C2626-2E5C-32CF-7B2F-BED585B2D2AA}"/>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AB0D791-9CD6-6DA7-1E0D-ECEE91FC8FA5}"/>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10" name="Picture 9">
            <a:extLst>
              <a:ext uri="{FF2B5EF4-FFF2-40B4-BE49-F238E27FC236}">
                <a16:creationId xmlns:a16="http://schemas.microsoft.com/office/drawing/2014/main" id="{4E8CA025-C0BD-90CF-DE45-434AB7843592}"/>
              </a:ext>
            </a:extLst>
          </p:cNvPr>
          <p:cNvPicPr>
            <a:picLocks noChangeAspect="1"/>
          </p:cNvPicPr>
          <p:nvPr/>
        </p:nvPicPr>
        <p:blipFill>
          <a:blip r:embed="rId2"/>
          <a:stretch>
            <a:fillRect/>
          </a:stretch>
        </p:blipFill>
        <p:spPr>
          <a:xfrm>
            <a:off x="506896" y="2226366"/>
            <a:ext cx="10048462" cy="3607904"/>
          </a:xfrm>
          <a:prstGeom prst="rect">
            <a:avLst/>
          </a:prstGeom>
        </p:spPr>
      </p:pic>
    </p:spTree>
    <p:extLst>
      <p:ext uri="{BB962C8B-B14F-4D97-AF65-F5344CB8AC3E}">
        <p14:creationId xmlns:p14="http://schemas.microsoft.com/office/powerpoint/2010/main" val="244137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1EA1-CF1D-7878-55DB-5EB0FEC3178B}"/>
              </a:ext>
            </a:extLst>
          </p:cNvPr>
          <p:cNvSpPr>
            <a:spLocks noGrp="1"/>
          </p:cNvSpPr>
          <p:nvPr>
            <p:ph type="title"/>
          </p:nvPr>
        </p:nvSpPr>
        <p:spPr/>
        <p:txBody>
          <a:bodyPr/>
          <a:lstStyle/>
          <a:p>
            <a:r>
              <a:rPr lang="en-GB" dirty="0"/>
              <a:t>Calculate 7 day rolling average of throughput (Distinct)</a:t>
            </a:r>
            <a:endParaRPr lang="en-IN" dirty="0"/>
          </a:p>
        </p:txBody>
      </p:sp>
      <p:sp>
        <p:nvSpPr>
          <p:cNvPr id="3" name="Footer Placeholder 2">
            <a:extLst>
              <a:ext uri="{FF2B5EF4-FFF2-40B4-BE49-F238E27FC236}">
                <a16:creationId xmlns:a16="http://schemas.microsoft.com/office/drawing/2014/main" id="{C68C2626-2E5C-32CF-7B2F-BED585B2D2AA}"/>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AB0D791-9CD6-6DA7-1E0D-ECEE91FC8FA5}"/>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 name="Picture 5">
            <a:extLst>
              <a:ext uri="{FF2B5EF4-FFF2-40B4-BE49-F238E27FC236}">
                <a16:creationId xmlns:a16="http://schemas.microsoft.com/office/drawing/2014/main" id="{B53C73D0-74CA-A94C-7F59-D2C1E658906E}"/>
              </a:ext>
            </a:extLst>
          </p:cNvPr>
          <p:cNvPicPr>
            <a:picLocks noChangeAspect="1"/>
          </p:cNvPicPr>
          <p:nvPr/>
        </p:nvPicPr>
        <p:blipFill>
          <a:blip r:embed="rId2"/>
          <a:stretch>
            <a:fillRect/>
          </a:stretch>
        </p:blipFill>
        <p:spPr>
          <a:xfrm>
            <a:off x="516835" y="2544418"/>
            <a:ext cx="9283148" cy="3560354"/>
          </a:xfrm>
          <a:prstGeom prst="rect">
            <a:avLst/>
          </a:prstGeom>
        </p:spPr>
      </p:pic>
    </p:spTree>
    <p:extLst>
      <p:ext uri="{BB962C8B-B14F-4D97-AF65-F5344CB8AC3E}">
        <p14:creationId xmlns:p14="http://schemas.microsoft.com/office/powerpoint/2010/main" val="3495558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48A0-99F1-78AA-E0AB-4DE3BB54CAE7}"/>
              </a:ext>
            </a:extLst>
          </p:cNvPr>
          <p:cNvSpPr>
            <a:spLocks noGrp="1"/>
          </p:cNvSpPr>
          <p:nvPr>
            <p:ph type="title"/>
          </p:nvPr>
        </p:nvSpPr>
        <p:spPr/>
        <p:txBody>
          <a:bodyPr/>
          <a:lstStyle/>
          <a:p>
            <a:r>
              <a:rPr lang="en-GB" dirty="0"/>
              <a:t>Calculate the percentage share of each language in the last 30 days(Distinct)</a:t>
            </a:r>
            <a:endParaRPr lang="en-IN" dirty="0"/>
          </a:p>
        </p:txBody>
      </p:sp>
      <p:graphicFrame>
        <p:nvGraphicFramePr>
          <p:cNvPr id="7" name="Table 7">
            <a:extLst>
              <a:ext uri="{FF2B5EF4-FFF2-40B4-BE49-F238E27FC236}">
                <a16:creationId xmlns:a16="http://schemas.microsoft.com/office/drawing/2014/main" id="{49ED2862-AB3A-A490-FBFC-453CB3E63AD7}"/>
              </a:ext>
            </a:extLst>
          </p:cNvPr>
          <p:cNvGraphicFramePr>
            <a:graphicFrameLocks noGrp="1"/>
          </p:cNvGraphicFramePr>
          <p:nvPr>
            <p:ph idx="1"/>
            <p:extLst>
              <p:ext uri="{D42A27DB-BD31-4B8C-83A1-F6EECF244321}">
                <p14:modId xmlns:p14="http://schemas.microsoft.com/office/powerpoint/2010/main" val="1947590110"/>
              </p:ext>
            </p:extLst>
          </p:nvPr>
        </p:nvGraphicFramePr>
        <p:xfrm>
          <a:off x="491806" y="2336800"/>
          <a:ext cx="6038203" cy="4223024"/>
        </p:xfrm>
        <a:graphic>
          <a:graphicData uri="http://schemas.openxmlformats.org/drawingml/2006/table">
            <a:tbl>
              <a:tblPr firstRow="1" bandRow="1">
                <a:tableStyleId>{5C22544A-7EE6-4342-B048-85BDC9FD1C3A}</a:tableStyleId>
              </a:tblPr>
              <a:tblGrid>
                <a:gridCol w="940864">
                  <a:extLst>
                    <a:ext uri="{9D8B030D-6E8A-4147-A177-3AD203B41FA5}">
                      <a16:colId xmlns:a16="http://schemas.microsoft.com/office/drawing/2014/main" val="3397830071"/>
                    </a:ext>
                  </a:extLst>
                </a:gridCol>
                <a:gridCol w="1242728">
                  <a:extLst>
                    <a:ext uri="{9D8B030D-6E8A-4147-A177-3AD203B41FA5}">
                      <a16:colId xmlns:a16="http://schemas.microsoft.com/office/drawing/2014/main" val="3592526295"/>
                    </a:ext>
                  </a:extLst>
                </a:gridCol>
                <a:gridCol w="1630307">
                  <a:extLst>
                    <a:ext uri="{9D8B030D-6E8A-4147-A177-3AD203B41FA5}">
                      <a16:colId xmlns:a16="http://schemas.microsoft.com/office/drawing/2014/main" val="3751695445"/>
                    </a:ext>
                  </a:extLst>
                </a:gridCol>
                <a:gridCol w="2224304">
                  <a:extLst>
                    <a:ext uri="{9D8B030D-6E8A-4147-A177-3AD203B41FA5}">
                      <a16:colId xmlns:a16="http://schemas.microsoft.com/office/drawing/2014/main" val="527247654"/>
                    </a:ext>
                  </a:extLst>
                </a:gridCol>
              </a:tblGrid>
              <a:tr h="1230008">
                <a:tc>
                  <a:txBody>
                    <a:bodyPr/>
                    <a:lstStyle/>
                    <a:p>
                      <a:r>
                        <a:rPr lang="en-IN" dirty="0" err="1"/>
                        <a:t>Job_id</a:t>
                      </a:r>
                      <a:endParaRPr lang="en-IN" dirty="0"/>
                    </a:p>
                  </a:txBody>
                  <a:tcPr/>
                </a:tc>
                <a:tc>
                  <a:txBody>
                    <a:bodyPr/>
                    <a:lstStyle/>
                    <a:p>
                      <a:r>
                        <a:rPr lang="en-IN" dirty="0"/>
                        <a:t>language</a:t>
                      </a:r>
                    </a:p>
                  </a:txBody>
                  <a:tcPr/>
                </a:tc>
                <a:tc>
                  <a:txBody>
                    <a:bodyPr/>
                    <a:lstStyle/>
                    <a:p>
                      <a:r>
                        <a:rPr lang="en-IN" dirty="0" err="1"/>
                        <a:t>Total_of_each_language</a:t>
                      </a:r>
                      <a:endParaRPr lang="en-IN" dirty="0"/>
                    </a:p>
                  </a:txBody>
                  <a:tcPr/>
                </a:tc>
                <a:tc>
                  <a:txBody>
                    <a:bodyPr/>
                    <a:lstStyle/>
                    <a:p>
                      <a:r>
                        <a:rPr lang="en-IN" dirty="0" err="1"/>
                        <a:t>Percentage_share_of_each_distinct_langugage</a:t>
                      </a:r>
                      <a:endParaRPr lang="en-IN" dirty="0"/>
                    </a:p>
                  </a:txBody>
                  <a:tcPr/>
                </a:tc>
                <a:extLst>
                  <a:ext uri="{0D108BD9-81ED-4DB2-BD59-A6C34878D82A}">
                    <a16:rowId xmlns:a16="http://schemas.microsoft.com/office/drawing/2014/main" val="471019760"/>
                  </a:ext>
                </a:extLst>
              </a:tr>
              <a:tr h="498836">
                <a:tc>
                  <a:txBody>
                    <a:bodyPr/>
                    <a:lstStyle/>
                    <a:p>
                      <a:r>
                        <a:rPr lang="en-IN" dirty="0"/>
                        <a:t>21</a:t>
                      </a:r>
                    </a:p>
                  </a:txBody>
                  <a:tcPr/>
                </a:tc>
                <a:tc>
                  <a:txBody>
                    <a:bodyPr/>
                    <a:lstStyle/>
                    <a:p>
                      <a:r>
                        <a:rPr lang="en-IN" dirty="0"/>
                        <a:t>Arabic</a:t>
                      </a:r>
                    </a:p>
                  </a:txBody>
                  <a:tcPr/>
                </a:tc>
                <a:tc>
                  <a:txBody>
                    <a:bodyPr/>
                    <a:lstStyle/>
                    <a:p>
                      <a:r>
                        <a:rPr lang="en-IN" dirty="0"/>
                        <a:t>1</a:t>
                      </a:r>
                    </a:p>
                  </a:txBody>
                  <a:tcPr/>
                </a:tc>
                <a:tc>
                  <a:txBody>
                    <a:bodyPr/>
                    <a:lstStyle/>
                    <a:p>
                      <a:r>
                        <a:rPr lang="en-IN" dirty="0"/>
                        <a:t>12.5</a:t>
                      </a:r>
                    </a:p>
                  </a:txBody>
                  <a:tcPr/>
                </a:tc>
                <a:extLst>
                  <a:ext uri="{0D108BD9-81ED-4DB2-BD59-A6C34878D82A}">
                    <a16:rowId xmlns:a16="http://schemas.microsoft.com/office/drawing/2014/main" val="4250287774"/>
                  </a:ext>
                </a:extLst>
              </a:tr>
              <a:tr h="498836">
                <a:tc>
                  <a:txBody>
                    <a:bodyPr/>
                    <a:lstStyle/>
                    <a:p>
                      <a:r>
                        <a:rPr lang="en-IN" dirty="0"/>
                        <a:t>22</a:t>
                      </a:r>
                    </a:p>
                  </a:txBody>
                  <a:tcPr/>
                </a:tc>
                <a:tc>
                  <a:txBody>
                    <a:bodyPr/>
                    <a:lstStyle/>
                    <a:p>
                      <a:r>
                        <a:rPr lang="en-IN" dirty="0"/>
                        <a:t>English</a:t>
                      </a:r>
                    </a:p>
                  </a:txBody>
                  <a:tcPr/>
                </a:tc>
                <a:tc>
                  <a:txBody>
                    <a:bodyPr/>
                    <a:lstStyle/>
                    <a:p>
                      <a:r>
                        <a:rPr lang="en-IN" dirty="0"/>
                        <a:t>1</a:t>
                      </a:r>
                    </a:p>
                  </a:txBody>
                  <a:tcPr/>
                </a:tc>
                <a:tc>
                  <a:txBody>
                    <a:bodyPr/>
                    <a:lstStyle/>
                    <a:p>
                      <a:r>
                        <a:rPr lang="en-IN" dirty="0"/>
                        <a:t>12.5</a:t>
                      </a:r>
                    </a:p>
                  </a:txBody>
                  <a:tcPr/>
                </a:tc>
                <a:extLst>
                  <a:ext uri="{0D108BD9-81ED-4DB2-BD59-A6C34878D82A}">
                    <a16:rowId xmlns:a16="http://schemas.microsoft.com/office/drawing/2014/main" val="1094651352"/>
                  </a:ext>
                </a:extLst>
              </a:tr>
              <a:tr h="498836">
                <a:tc>
                  <a:txBody>
                    <a:bodyPr/>
                    <a:lstStyle/>
                    <a:p>
                      <a:r>
                        <a:rPr lang="en-IN" dirty="0"/>
                        <a:t>23</a:t>
                      </a:r>
                    </a:p>
                  </a:txBody>
                  <a:tcPr/>
                </a:tc>
                <a:tc>
                  <a:txBody>
                    <a:bodyPr/>
                    <a:lstStyle/>
                    <a:p>
                      <a:r>
                        <a:rPr lang="en-IN" dirty="0"/>
                        <a:t>French</a:t>
                      </a:r>
                    </a:p>
                  </a:txBody>
                  <a:tcPr/>
                </a:tc>
                <a:tc>
                  <a:txBody>
                    <a:bodyPr/>
                    <a:lstStyle/>
                    <a:p>
                      <a:r>
                        <a:rPr lang="en-IN" dirty="0"/>
                        <a:t>3</a:t>
                      </a:r>
                    </a:p>
                  </a:txBody>
                  <a:tcPr/>
                </a:tc>
                <a:tc>
                  <a:txBody>
                    <a:bodyPr/>
                    <a:lstStyle/>
                    <a:p>
                      <a:r>
                        <a:rPr lang="en-IN" dirty="0"/>
                        <a:t>12.5</a:t>
                      </a:r>
                    </a:p>
                  </a:txBody>
                  <a:tcPr/>
                </a:tc>
                <a:extLst>
                  <a:ext uri="{0D108BD9-81ED-4DB2-BD59-A6C34878D82A}">
                    <a16:rowId xmlns:a16="http://schemas.microsoft.com/office/drawing/2014/main" val="3283932149"/>
                  </a:ext>
                </a:extLst>
              </a:tr>
              <a:tr h="498836">
                <a:tc>
                  <a:txBody>
                    <a:bodyPr/>
                    <a:lstStyle/>
                    <a:p>
                      <a:r>
                        <a:rPr lang="en-IN" dirty="0"/>
                        <a:t>25</a:t>
                      </a:r>
                    </a:p>
                  </a:txBody>
                  <a:tcPr/>
                </a:tc>
                <a:tc>
                  <a:txBody>
                    <a:bodyPr/>
                    <a:lstStyle/>
                    <a:p>
                      <a:r>
                        <a:rPr lang="en-IN" dirty="0"/>
                        <a:t>Hindi</a:t>
                      </a:r>
                    </a:p>
                  </a:txBody>
                  <a:tcPr/>
                </a:tc>
                <a:tc>
                  <a:txBody>
                    <a:bodyPr/>
                    <a:lstStyle/>
                    <a:p>
                      <a:r>
                        <a:rPr lang="en-IN" dirty="0"/>
                        <a:t>1</a:t>
                      </a:r>
                    </a:p>
                  </a:txBody>
                  <a:tcPr/>
                </a:tc>
                <a:tc>
                  <a:txBody>
                    <a:bodyPr/>
                    <a:lstStyle/>
                    <a:p>
                      <a:r>
                        <a:rPr lang="en-IN" dirty="0"/>
                        <a:t>12.5</a:t>
                      </a:r>
                    </a:p>
                  </a:txBody>
                  <a:tcPr/>
                </a:tc>
                <a:extLst>
                  <a:ext uri="{0D108BD9-81ED-4DB2-BD59-A6C34878D82A}">
                    <a16:rowId xmlns:a16="http://schemas.microsoft.com/office/drawing/2014/main" val="3549679435"/>
                  </a:ext>
                </a:extLst>
              </a:tr>
              <a:tr h="498836">
                <a:tc>
                  <a:txBody>
                    <a:bodyPr/>
                    <a:lstStyle/>
                    <a:p>
                      <a:r>
                        <a:rPr lang="en-IN" dirty="0"/>
                        <a:t>11</a:t>
                      </a:r>
                    </a:p>
                  </a:txBody>
                  <a:tcPr/>
                </a:tc>
                <a:tc>
                  <a:txBody>
                    <a:bodyPr/>
                    <a:lstStyle/>
                    <a:p>
                      <a:r>
                        <a:rPr lang="en-IN" dirty="0"/>
                        <a:t>Italian</a:t>
                      </a:r>
                    </a:p>
                  </a:txBody>
                  <a:tcPr/>
                </a:tc>
                <a:tc>
                  <a:txBody>
                    <a:bodyPr/>
                    <a:lstStyle/>
                    <a:p>
                      <a:r>
                        <a:rPr lang="en-IN" dirty="0"/>
                        <a:t>1</a:t>
                      </a:r>
                    </a:p>
                  </a:txBody>
                  <a:tcPr/>
                </a:tc>
                <a:tc>
                  <a:txBody>
                    <a:bodyPr/>
                    <a:lstStyle/>
                    <a:p>
                      <a:r>
                        <a:rPr lang="en-IN" dirty="0"/>
                        <a:t>12.5</a:t>
                      </a:r>
                    </a:p>
                  </a:txBody>
                  <a:tcPr/>
                </a:tc>
                <a:extLst>
                  <a:ext uri="{0D108BD9-81ED-4DB2-BD59-A6C34878D82A}">
                    <a16:rowId xmlns:a16="http://schemas.microsoft.com/office/drawing/2014/main" val="382135052"/>
                  </a:ext>
                </a:extLst>
              </a:tr>
              <a:tr h="498836">
                <a:tc>
                  <a:txBody>
                    <a:bodyPr/>
                    <a:lstStyle/>
                    <a:p>
                      <a:r>
                        <a:rPr lang="en-IN" dirty="0"/>
                        <a:t>20</a:t>
                      </a:r>
                    </a:p>
                  </a:txBody>
                  <a:tcPr/>
                </a:tc>
                <a:tc>
                  <a:txBody>
                    <a:bodyPr/>
                    <a:lstStyle/>
                    <a:p>
                      <a:r>
                        <a:rPr lang="en-IN" dirty="0"/>
                        <a:t>Persian</a:t>
                      </a:r>
                    </a:p>
                  </a:txBody>
                  <a:tcPr/>
                </a:tc>
                <a:tc>
                  <a:txBody>
                    <a:bodyPr/>
                    <a:lstStyle/>
                    <a:p>
                      <a:r>
                        <a:rPr lang="en-IN" dirty="0"/>
                        <a:t>1</a:t>
                      </a:r>
                    </a:p>
                  </a:txBody>
                  <a:tcPr/>
                </a:tc>
                <a:tc>
                  <a:txBody>
                    <a:bodyPr/>
                    <a:lstStyle/>
                    <a:p>
                      <a:r>
                        <a:rPr lang="en-IN" dirty="0"/>
                        <a:t>37.5</a:t>
                      </a:r>
                    </a:p>
                  </a:txBody>
                  <a:tcPr/>
                </a:tc>
                <a:extLst>
                  <a:ext uri="{0D108BD9-81ED-4DB2-BD59-A6C34878D82A}">
                    <a16:rowId xmlns:a16="http://schemas.microsoft.com/office/drawing/2014/main" val="4059006063"/>
                  </a:ext>
                </a:extLst>
              </a:tr>
            </a:tbl>
          </a:graphicData>
        </a:graphic>
      </p:graphicFrame>
      <p:sp>
        <p:nvSpPr>
          <p:cNvPr id="5" name="Slide Number Placeholder 4">
            <a:extLst>
              <a:ext uri="{FF2B5EF4-FFF2-40B4-BE49-F238E27FC236}">
                <a16:creationId xmlns:a16="http://schemas.microsoft.com/office/drawing/2014/main" id="{F588C033-E0F1-5CC9-BE55-8EFA6DAF5A4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graphicFrame>
        <p:nvGraphicFramePr>
          <p:cNvPr id="10" name="Chart 9">
            <a:extLst>
              <a:ext uri="{FF2B5EF4-FFF2-40B4-BE49-F238E27FC236}">
                <a16:creationId xmlns:a16="http://schemas.microsoft.com/office/drawing/2014/main" id="{2D1B6B1F-6240-D45F-5497-90C6998790D3}"/>
              </a:ext>
            </a:extLst>
          </p:cNvPr>
          <p:cNvGraphicFramePr/>
          <p:nvPr>
            <p:extLst>
              <p:ext uri="{D42A27DB-BD31-4B8C-83A1-F6EECF244321}">
                <p14:modId xmlns:p14="http://schemas.microsoft.com/office/powerpoint/2010/main" val="175980133"/>
              </p:ext>
            </p:extLst>
          </p:nvPr>
        </p:nvGraphicFramePr>
        <p:xfrm>
          <a:off x="7076661" y="2336800"/>
          <a:ext cx="4711148" cy="42230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100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48A0-99F1-78AA-E0AB-4DE3BB54CAE7}"/>
              </a:ext>
            </a:extLst>
          </p:cNvPr>
          <p:cNvSpPr>
            <a:spLocks noGrp="1"/>
          </p:cNvSpPr>
          <p:nvPr>
            <p:ph type="title"/>
          </p:nvPr>
        </p:nvSpPr>
        <p:spPr/>
        <p:txBody>
          <a:bodyPr/>
          <a:lstStyle/>
          <a:p>
            <a:r>
              <a:rPr lang="en-GB" dirty="0"/>
              <a:t>Calculate the percentage share of each language in the last 30 days (Non -Distinct)</a:t>
            </a:r>
            <a:endParaRPr lang="en-IN" dirty="0"/>
          </a:p>
        </p:txBody>
      </p:sp>
      <p:sp>
        <p:nvSpPr>
          <p:cNvPr id="4" name="Footer Placeholder 3">
            <a:extLst>
              <a:ext uri="{FF2B5EF4-FFF2-40B4-BE49-F238E27FC236}">
                <a16:creationId xmlns:a16="http://schemas.microsoft.com/office/drawing/2014/main" id="{7197A30A-5B8A-5A3F-2B49-E65F66BFBAD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588C033-E0F1-5CC9-BE55-8EFA6DAF5A4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graphicFrame>
        <p:nvGraphicFramePr>
          <p:cNvPr id="8" name="Table 7">
            <a:extLst>
              <a:ext uri="{FF2B5EF4-FFF2-40B4-BE49-F238E27FC236}">
                <a16:creationId xmlns:a16="http://schemas.microsoft.com/office/drawing/2014/main" id="{1D4C5AF6-F433-EFBE-689C-551256D996EE}"/>
              </a:ext>
            </a:extLst>
          </p:cNvPr>
          <p:cNvGraphicFramePr>
            <a:graphicFrameLocks/>
          </p:cNvGraphicFramePr>
          <p:nvPr>
            <p:extLst>
              <p:ext uri="{D42A27DB-BD31-4B8C-83A1-F6EECF244321}">
                <p14:modId xmlns:p14="http://schemas.microsoft.com/office/powerpoint/2010/main" val="3078470881"/>
              </p:ext>
            </p:extLst>
          </p:nvPr>
        </p:nvGraphicFramePr>
        <p:xfrm>
          <a:off x="149088" y="2158715"/>
          <a:ext cx="6987208" cy="3777471"/>
        </p:xfrm>
        <a:graphic>
          <a:graphicData uri="http://schemas.openxmlformats.org/drawingml/2006/table">
            <a:tbl>
              <a:tblPr firstRow="1" bandRow="1">
                <a:tableStyleId>{5C22544A-7EE6-4342-B048-85BDC9FD1C3A}</a:tableStyleId>
              </a:tblPr>
              <a:tblGrid>
                <a:gridCol w="1088738">
                  <a:extLst>
                    <a:ext uri="{9D8B030D-6E8A-4147-A177-3AD203B41FA5}">
                      <a16:colId xmlns:a16="http://schemas.microsoft.com/office/drawing/2014/main" val="3397830071"/>
                    </a:ext>
                  </a:extLst>
                </a:gridCol>
                <a:gridCol w="1438044">
                  <a:extLst>
                    <a:ext uri="{9D8B030D-6E8A-4147-A177-3AD203B41FA5}">
                      <a16:colId xmlns:a16="http://schemas.microsoft.com/office/drawing/2014/main" val="3592526295"/>
                    </a:ext>
                  </a:extLst>
                </a:gridCol>
                <a:gridCol w="1886537">
                  <a:extLst>
                    <a:ext uri="{9D8B030D-6E8A-4147-A177-3AD203B41FA5}">
                      <a16:colId xmlns:a16="http://schemas.microsoft.com/office/drawing/2014/main" val="3751695445"/>
                    </a:ext>
                  </a:extLst>
                </a:gridCol>
                <a:gridCol w="2573889">
                  <a:extLst>
                    <a:ext uri="{9D8B030D-6E8A-4147-A177-3AD203B41FA5}">
                      <a16:colId xmlns:a16="http://schemas.microsoft.com/office/drawing/2014/main" val="527247654"/>
                    </a:ext>
                  </a:extLst>
                </a:gridCol>
              </a:tblGrid>
              <a:tr h="843903">
                <a:tc>
                  <a:txBody>
                    <a:bodyPr/>
                    <a:lstStyle/>
                    <a:p>
                      <a:r>
                        <a:rPr lang="en-IN" dirty="0" err="1"/>
                        <a:t>Job_id</a:t>
                      </a:r>
                      <a:endParaRPr lang="en-IN" dirty="0"/>
                    </a:p>
                  </a:txBody>
                  <a:tcPr/>
                </a:tc>
                <a:tc>
                  <a:txBody>
                    <a:bodyPr/>
                    <a:lstStyle/>
                    <a:p>
                      <a:r>
                        <a:rPr lang="en-IN" dirty="0"/>
                        <a:t>language</a:t>
                      </a:r>
                    </a:p>
                  </a:txBody>
                  <a:tcPr/>
                </a:tc>
                <a:tc>
                  <a:txBody>
                    <a:bodyPr/>
                    <a:lstStyle/>
                    <a:p>
                      <a:r>
                        <a:rPr lang="en-IN" dirty="0" err="1"/>
                        <a:t>Total_of_each_language</a:t>
                      </a:r>
                      <a:endParaRPr lang="en-IN" dirty="0"/>
                    </a:p>
                  </a:txBody>
                  <a:tcPr/>
                </a:tc>
                <a:tc>
                  <a:txBody>
                    <a:bodyPr/>
                    <a:lstStyle/>
                    <a:p>
                      <a:r>
                        <a:rPr lang="en-IN" dirty="0" err="1"/>
                        <a:t>Percentage_share_of_each_langugage</a:t>
                      </a:r>
                      <a:endParaRPr lang="en-IN" dirty="0"/>
                    </a:p>
                  </a:txBody>
                  <a:tcPr/>
                </a:tc>
                <a:extLst>
                  <a:ext uri="{0D108BD9-81ED-4DB2-BD59-A6C34878D82A}">
                    <a16:rowId xmlns:a16="http://schemas.microsoft.com/office/drawing/2014/main" val="471019760"/>
                  </a:ext>
                </a:extLst>
              </a:tr>
              <a:tr h="488928">
                <a:tc>
                  <a:txBody>
                    <a:bodyPr/>
                    <a:lstStyle/>
                    <a:p>
                      <a:r>
                        <a:rPr lang="en-IN" dirty="0"/>
                        <a:t>21</a:t>
                      </a:r>
                    </a:p>
                  </a:txBody>
                  <a:tcPr/>
                </a:tc>
                <a:tc>
                  <a:txBody>
                    <a:bodyPr/>
                    <a:lstStyle/>
                    <a:p>
                      <a:r>
                        <a:rPr lang="en-IN" dirty="0"/>
                        <a:t>English</a:t>
                      </a:r>
                    </a:p>
                  </a:txBody>
                  <a:tcPr/>
                </a:tc>
                <a:tc>
                  <a:txBody>
                    <a:bodyPr/>
                    <a:lstStyle/>
                    <a:p>
                      <a:r>
                        <a:rPr lang="en-IN" dirty="0"/>
                        <a:t>1</a:t>
                      </a:r>
                    </a:p>
                  </a:txBody>
                  <a:tcPr/>
                </a:tc>
                <a:tc>
                  <a:txBody>
                    <a:bodyPr/>
                    <a:lstStyle/>
                    <a:p>
                      <a:r>
                        <a:rPr lang="en-IN" dirty="0"/>
                        <a:t>12.5</a:t>
                      </a:r>
                    </a:p>
                  </a:txBody>
                  <a:tcPr/>
                </a:tc>
                <a:extLst>
                  <a:ext uri="{0D108BD9-81ED-4DB2-BD59-A6C34878D82A}">
                    <a16:rowId xmlns:a16="http://schemas.microsoft.com/office/drawing/2014/main" val="4250287774"/>
                  </a:ext>
                </a:extLst>
              </a:tr>
              <a:tr h="488928">
                <a:tc>
                  <a:txBody>
                    <a:bodyPr/>
                    <a:lstStyle/>
                    <a:p>
                      <a:r>
                        <a:rPr lang="en-IN" dirty="0"/>
                        <a:t>22</a:t>
                      </a:r>
                    </a:p>
                  </a:txBody>
                  <a:tcPr/>
                </a:tc>
                <a:tc>
                  <a:txBody>
                    <a:bodyPr/>
                    <a:lstStyle/>
                    <a:p>
                      <a:r>
                        <a:rPr lang="en-IN" dirty="0"/>
                        <a:t>Arabic</a:t>
                      </a:r>
                    </a:p>
                  </a:txBody>
                  <a:tcPr/>
                </a:tc>
                <a:tc>
                  <a:txBody>
                    <a:bodyPr/>
                    <a:lstStyle/>
                    <a:p>
                      <a:r>
                        <a:rPr lang="en-IN" dirty="0"/>
                        <a:t>1</a:t>
                      </a:r>
                    </a:p>
                  </a:txBody>
                  <a:tcPr/>
                </a:tc>
                <a:tc>
                  <a:txBody>
                    <a:bodyPr/>
                    <a:lstStyle/>
                    <a:p>
                      <a:r>
                        <a:rPr lang="en-IN" dirty="0"/>
                        <a:t>12.5</a:t>
                      </a:r>
                    </a:p>
                  </a:txBody>
                  <a:tcPr/>
                </a:tc>
                <a:extLst>
                  <a:ext uri="{0D108BD9-81ED-4DB2-BD59-A6C34878D82A}">
                    <a16:rowId xmlns:a16="http://schemas.microsoft.com/office/drawing/2014/main" val="1094651352"/>
                  </a:ext>
                </a:extLst>
              </a:tr>
              <a:tr h="488928">
                <a:tc>
                  <a:txBody>
                    <a:bodyPr/>
                    <a:lstStyle/>
                    <a:p>
                      <a:r>
                        <a:rPr lang="en-IN" dirty="0"/>
                        <a:t>23</a:t>
                      </a:r>
                    </a:p>
                  </a:txBody>
                  <a:tcPr/>
                </a:tc>
                <a:tc>
                  <a:txBody>
                    <a:bodyPr/>
                    <a:lstStyle/>
                    <a:p>
                      <a:r>
                        <a:rPr lang="en-IN" dirty="0"/>
                        <a:t>Persian</a:t>
                      </a:r>
                    </a:p>
                  </a:txBody>
                  <a:tcPr/>
                </a:tc>
                <a:tc>
                  <a:txBody>
                    <a:bodyPr/>
                    <a:lstStyle/>
                    <a:p>
                      <a:r>
                        <a:rPr lang="en-IN" dirty="0"/>
                        <a:t>3</a:t>
                      </a:r>
                    </a:p>
                  </a:txBody>
                  <a:tcPr/>
                </a:tc>
                <a:tc>
                  <a:txBody>
                    <a:bodyPr/>
                    <a:lstStyle/>
                    <a:p>
                      <a:r>
                        <a:rPr lang="en-IN" dirty="0"/>
                        <a:t>37.5</a:t>
                      </a:r>
                    </a:p>
                  </a:txBody>
                  <a:tcPr/>
                </a:tc>
                <a:extLst>
                  <a:ext uri="{0D108BD9-81ED-4DB2-BD59-A6C34878D82A}">
                    <a16:rowId xmlns:a16="http://schemas.microsoft.com/office/drawing/2014/main" val="3283932149"/>
                  </a:ext>
                </a:extLst>
              </a:tr>
              <a:tr h="488928">
                <a:tc>
                  <a:txBody>
                    <a:bodyPr/>
                    <a:lstStyle/>
                    <a:p>
                      <a:r>
                        <a:rPr lang="en-IN" dirty="0"/>
                        <a:t>25</a:t>
                      </a:r>
                    </a:p>
                  </a:txBody>
                  <a:tcPr/>
                </a:tc>
                <a:tc>
                  <a:txBody>
                    <a:bodyPr/>
                    <a:lstStyle/>
                    <a:p>
                      <a:r>
                        <a:rPr lang="en-IN" dirty="0"/>
                        <a:t>Hindi</a:t>
                      </a:r>
                    </a:p>
                  </a:txBody>
                  <a:tcPr/>
                </a:tc>
                <a:tc>
                  <a:txBody>
                    <a:bodyPr/>
                    <a:lstStyle/>
                    <a:p>
                      <a:r>
                        <a:rPr lang="en-IN" dirty="0"/>
                        <a:t>1</a:t>
                      </a:r>
                    </a:p>
                  </a:txBody>
                  <a:tcPr/>
                </a:tc>
                <a:tc>
                  <a:txBody>
                    <a:bodyPr/>
                    <a:lstStyle/>
                    <a:p>
                      <a:r>
                        <a:rPr lang="en-IN" dirty="0"/>
                        <a:t>12.5</a:t>
                      </a:r>
                    </a:p>
                  </a:txBody>
                  <a:tcPr/>
                </a:tc>
                <a:extLst>
                  <a:ext uri="{0D108BD9-81ED-4DB2-BD59-A6C34878D82A}">
                    <a16:rowId xmlns:a16="http://schemas.microsoft.com/office/drawing/2014/main" val="3549679435"/>
                  </a:ext>
                </a:extLst>
              </a:tr>
              <a:tr h="488928">
                <a:tc>
                  <a:txBody>
                    <a:bodyPr/>
                    <a:lstStyle/>
                    <a:p>
                      <a:r>
                        <a:rPr lang="en-IN" dirty="0"/>
                        <a:t>11</a:t>
                      </a:r>
                    </a:p>
                  </a:txBody>
                  <a:tcPr/>
                </a:tc>
                <a:tc>
                  <a:txBody>
                    <a:bodyPr/>
                    <a:lstStyle/>
                    <a:p>
                      <a:r>
                        <a:rPr lang="en-IN" dirty="0"/>
                        <a:t>French</a:t>
                      </a:r>
                    </a:p>
                  </a:txBody>
                  <a:tcPr/>
                </a:tc>
                <a:tc>
                  <a:txBody>
                    <a:bodyPr/>
                    <a:lstStyle/>
                    <a:p>
                      <a:r>
                        <a:rPr lang="en-IN" dirty="0"/>
                        <a:t>1</a:t>
                      </a:r>
                    </a:p>
                  </a:txBody>
                  <a:tcPr/>
                </a:tc>
                <a:tc>
                  <a:txBody>
                    <a:bodyPr/>
                    <a:lstStyle/>
                    <a:p>
                      <a:r>
                        <a:rPr lang="en-IN" dirty="0"/>
                        <a:t>12.5</a:t>
                      </a:r>
                    </a:p>
                  </a:txBody>
                  <a:tcPr/>
                </a:tc>
                <a:extLst>
                  <a:ext uri="{0D108BD9-81ED-4DB2-BD59-A6C34878D82A}">
                    <a16:rowId xmlns:a16="http://schemas.microsoft.com/office/drawing/2014/main" val="382135052"/>
                  </a:ext>
                </a:extLst>
              </a:tr>
              <a:tr h="488928">
                <a:tc>
                  <a:txBody>
                    <a:bodyPr/>
                    <a:lstStyle/>
                    <a:p>
                      <a:r>
                        <a:rPr lang="en-IN" dirty="0"/>
                        <a:t>20</a:t>
                      </a:r>
                    </a:p>
                  </a:txBody>
                  <a:tcPr/>
                </a:tc>
                <a:tc>
                  <a:txBody>
                    <a:bodyPr/>
                    <a:lstStyle/>
                    <a:p>
                      <a:r>
                        <a:rPr lang="en-IN" dirty="0"/>
                        <a:t>Italian</a:t>
                      </a:r>
                    </a:p>
                  </a:txBody>
                  <a:tcPr/>
                </a:tc>
                <a:tc>
                  <a:txBody>
                    <a:bodyPr/>
                    <a:lstStyle/>
                    <a:p>
                      <a:r>
                        <a:rPr lang="en-IN" dirty="0"/>
                        <a:t>1</a:t>
                      </a:r>
                    </a:p>
                  </a:txBody>
                  <a:tcPr/>
                </a:tc>
                <a:tc>
                  <a:txBody>
                    <a:bodyPr/>
                    <a:lstStyle/>
                    <a:p>
                      <a:r>
                        <a:rPr lang="en-IN" dirty="0"/>
                        <a:t>12.5</a:t>
                      </a:r>
                    </a:p>
                  </a:txBody>
                  <a:tcPr/>
                </a:tc>
                <a:extLst>
                  <a:ext uri="{0D108BD9-81ED-4DB2-BD59-A6C34878D82A}">
                    <a16:rowId xmlns:a16="http://schemas.microsoft.com/office/drawing/2014/main" val="4059006063"/>
                  </a:ext>
                </a:extLst>
              </a:tr>
            </a:tbl>
          </a:graphicData>
        </a:graphic>
      </p:graphicFrame>
      <p:graphicFrame>
        <p:nvGraphicFramePr>
          <p:cNvPr id="15" name="Chart 14">
            <a:extLst>
              <a:ext uri="{FF2B5EF4-FFF2-40B4-BE49-F238E27FC236}">
                <a16:creationId xmlns:a16="http://schemas.microsoft.com/office/drawing/2014/main" id="{5636D7C8-432B-05AD-D452-EC35DEA68060}"/>
              </a:ext>
            </a:extLst>
          </p:cNvPr>
          <p:cNvGraphicFramePr/>
          <p:nvPr>
            <p:extLst>
              <p:ext uri="{D42A27DB-BD31-4B8C-83A1-F6EECF244321}">
                <p14:modId xmlns:p14="http://schemas.microsoft.com/office/powerpoint/2010/main" val="841936226"/>
              </p:ext>
            </p:extLst>
          </p:nvPr>
        </p:nvGraphicFramePr>
        <p:xfrm>
          <a:off x="7401893" y="2158715"/>
          <a:ext cx="4641019" cy="37774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955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F1EB-A154-2B58-B396-47F96011CEC9}"/>
              </a:ext>
            </a:extLst>
          </p:cNvPr>
          <p:cNvSpPr>
            <a:spLocks noGrp="1"/>
          </p:cNvSpPr>
          <p:nvPr>
            <p:ph type="title"/>
          </p:nvPr>
        </p:nvSpPr>
        <p:spPr/>
        <p:txBody>
          <a:bodyPr/>
          <a:lstStyle/>
          <a:p>
            <a:r>
              <a:rPr lang="en-GB" dirty="0"/>
              <a:t>Display duplicates from the table</a:t>
            </a:r>
            <a:endParaRPr lang="en-IN" dirty="0"/>
          </a:p>
        </p:txBody>
      </p:sp>
      <p:pic>
        <p:nvPicPr>
          <p:cNvPr id="7" name="Content Placeholder 6">
            <a:extLst>
              <a:ext uri="{FF2B5EF4-FFF2-40B4-BE49-F238E27FC236}">
                <a16:creationId xmlns:a16="http://schemas.microsoft.com/office/drawing/2014/main" id="{0442CA58-AC85-E4E9-CA40-B67620B2A791}"/>
              </a:ext>
            </a:extLst>
          </p:cNvPr>
          <p:cNvPicPr>
            <a:picLocks noGrp="1" noChangeAspect="1"/>
          </p:cNvPicPr>
          <p:nvPr>
            <p:ph idx="1"/>
          </p:nvPr>
        </p:nvPicPr>
        <p:blipFill>
          <a:blip r:embed="rId2"/>
          <a:stretch>
            <a:fillRect/>
          </a:stretch>
        </p:blipFill>
        <p:spPr>
          <a:xfrm>
            <a:off x="680321" y="2255632"/>
            <a:ext cx="11067731" cy="1471542"/>
          </a:xfrm>
        </p:spPr>
      </p:pic>
      <p:sp>
        <p:nvSpPr>
          <p:cNvPr id="4" name="Footer Placeholder 3">
            <a:extLst>
              <a:ext uri="{FF2B5EF4-FFF2-40B4-BE49-F238E27FC236}">
                <a16:creationId xmlns:a16="http://schemas.microsoft.com/office/drawing/2014/main" id="{AE1AAEFB-B64F-9763-10DA-7A8A3C0EF69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AB728B3-3095-0C73-4911-7F4BAC359A5E}"/>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100427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0CA9-7F47-754B-CE75-BF4FF857E1AB}"/>
              </a:ext>
            </a:extLst>
          </p:cNvPr>
          <p:cNvSpPr>
            <a:spLocks noGrp="1"/>
          </p:cNvSpPr>
          <p:nvPr>
            <p:ph type="ctrTitle"/>
          </p:nvPr>
        </p:nvSpPr>
        <p:spPr>
          <a:xfrm>
            <a:off x="0" y="1777426"/>
            <a:ext cx="8144134" cy="1373070"/>
          </a:xfrm>
        </p:spPr>
        <p:txBody>
          <a:bodyPr/>
          <a:lstStyle/>
          <a:p>
            <a:r>
              <a:rPr lang="en-IN" dirty="0"/>
              <a:t>INSIGHTS</a:t>
            </a:r>
          </a:p>
        </p:txBody>
      </p:sp>
      <p:sp>
        <p:nvSpPr>
          <p:cNvPr id="3" name="Subtitle 2">
            <a:extLst>
              <a:ext uri="{FF2B5EF4-FFF2-40B4-BE49-F238E27FC236}">
                <a16:creationId xmlns:a16="http://schemas.microsoft.com/office/drawing/2014/main" id="{3B2DDEE9-D71A-0F21-04D8-0E58F498D330}"/>
              </a:ext>
            </a:extLst>
          </p:cNvPr>
          <p:cNvSpPr>
            <a:spLocks noGrp="1"/>
          </p:cNvSpPr>
          <p:nvPr>
            <p:ph type="subTitle" idx="1"/>
          </p:nvPr>
        </p:nvSpPr>
        <p:spPr>
          <a:xfrm>
            <a:off x="-593153" y="3547935"/>
            <a:ext cx="8144134" cy="1117687"/>
          </a:xfrm>
        </p:spPr>
        <p:txBody>
          <a:bodyPr/>
          <a:lstStyle/>
          <a:p>
            <a:r>
              <a:rPr lang="en-IN" dirty="0"/>
              <a:t>CASE STUDY 2</a:t>
            </a:r>
          </a:p>
        </p:txBody>
      </p:sp>
    </p:spTree>
    <p:extLst>
      <p:ext uri="{BB962C8B-B14F-4D97-AF65-F5344CB8AC3E}">
        <p14:creationId xmlns:p14="http://schemas.microsoft.com/office/powerpoint/2010/main" val="2042547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4603-3B82-6D52-53D0-79897F805DAE}"/>
              </a:ext>
            </a:extLst>
          </p:cNvPr>
          <p:cNvSpPr>
            <a:spLocks noGrp="1"/>
          </p:cNvSpPr>
          <p:nvPr>
            <p:ph type="title"/>
          </p:nvPr>
        </p:nvSpPr>
        <p:spPr/>
        <p:txBody>
          <a:bodyPr/>
          <a:lstStyle/>
          <a:p>
            <a:r>
              <a:rPr lang="en-GB" dirty="0"/>
              <a:t>Calculate the weekly user engagement?</a:t>
            </a:r>
            <a:endParaRPr lang="en-IN" dirty="0"/>
          </a:p>
        </p:txBody>
      </p:sp>
      <p:pic>
        <p:nvPicPr>
          <p:cNvPr id="7" name="Content Placeholder 6">
            <a:extLst>
              <a:ext uri="{FF2B5EF4-FFF2-40B4-BE49-F238E27FC236}">
                <a16:creationId xmlns:a16="http://schemas.microsoft.com/office/drawing/2014/main" id="{A09DF70C-B189-AF49-C8AE-306BE997D226}"/>
              </a:ext>
            </a:extLst>
          </p:cNvPr>
          <p:cNvPicPr>
            <a:picLocks noGrp="1" noChangeAspect="1"/>
          </p:cNvPicPr>
          <p:nvPr>
            <p:ph idx="1"/>
          </p:nvPr>
        </p:nvPicPr>
        <p:blipFill>
          <a:blip r:embed="rId2"/>
          <a:stretch>
            <a:fillRect/>
          </a:stretch>
        </p:blipFill>
        <p:spPr>
          <a:xfrm>
            <a:off x="7007954" y="2216426"/>
            <a:ext cx="4875652" cy="4373218"/>
          </a:xfrm>
        </p:spPr>
      </p:pic>
      <p:sp>
        <p:nvSpPr>
          <p:cNvPr id="5" name="Slide Number Placeholder 4">
            <a:extLst>
              <a:ext uri="{FF2B5EF4-FFF2-40B4-BE49-F238E27FC236}">
                <a16:creationId xmlns:a16="http://schemas.microsoft.com/office/drawing/2014/main" id="{200D5EE7-D41D-15A6-568C-DEFC31112C73}"/>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12" name="Picture 11">
            <a:extLst>
              <a:ext uri="{FF2B5EF4-FFF2-40B4-BE49-F238E27FC236}">
                <a16:creationId xmlns:a16="http://schemas.microsoft.com/office/drawing/2014/main" id="{84FB67AF-14C9-14F7-8071-BD68B23E3AC9}"/>
              </a:ext>
            </a:extLst>
          </p:cNvPr>
          <p:cNvPicPr>
            <a:picLocks noChangeAspect="1"/>
          </p:cNvPicPr>
          <p:nvPr/>
        </p:nvPicPr>
        <p:blipFill>
          <a:blip r:embed="rId3"/>
          <a:stretch>
            <a:fillRect/>
          </a:stretch>
        </p:blipFill>
        <p:spPr>
          <a:xfrm>
            <a:off x="489087" y="2145610"/>
            <a:ext cx="4875651" cy="4514850"/>
          </a:xfrm>
          <a:prstGeom prst="rect">
            <a:avLst/>
          </a:prstGeom>
        </p:spPr>
      </p:pic>
    </p:spTree>
    <p:extLst>
      <p:ext uri="{BB962C8B-B14F-4D97-AF65-F5344CB8AC3E}">
        <p14:creationId xmlns:p14="http://schemas.microsoft.com/office/powerpoint/2010/main" val="3805307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0E93-0862-F4E0-2ED2-5412FD5BC9EE}"/>
              </a:ext>
            </a:extLst>
          </p:cNvPr>
          <p:cNvSpPr>
            <a:spLocks noGrp="1"/>
          </p:cNvSpPr>
          <p:nvPr>
            <p:ph type="title"/>
          </p:nvPr>
        </p:nvSpPr>
        <p:spPr/>
        <p:txBody>
          <a:bodyPr/>
          <a:lstStyle/>
          <a:p>
            <a:r>
              <a:rPr lang="en-GB" dirty="0"/>
              <a:t>Calculate the user growth for product?</a:t>
            </a:r>
            <a:endParaRPr lang="en-IN" dirty="0"/>
          </a:p>
        </p:txBody>
      </p:sp>
      <p:sp>
        <p:nvSpPr>
          <p:cNvPr id="4" name="Footer Placeholder 3">
            <a:extLst>
              <a:ext uri="{FF2B5EF4-FFF2-40B4-BE49-F238E27FC236}">
                <a16:creationId xmlns:a16="http://schemas.microsoft.com/office/drawing/2014/main" id="{CAE136F5-39A7-946E-3298-C38F3676164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1660710-CCB5-01BE-3C49-59EA959ECDFB}"/>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10" name="Content Placeholder 9">
            <a:extLst>
              <a:ext uri="{FF2B5EF4-FFF2-40B4-BE49-F238E27FC236}">
                <a16:creationId xmlns:a16="http://schemas.microsoft.com/office/drawing/2014/main" id="{75EA0905-9A15-3B5B-7201-6C13157FFB4F}"/>
              </a:ext>
            </a:extLst>
          </p:cNvPr>
          <p:cNvPicPr>
            <a:picLocks noGrp="1" noChangeAspect="1"/>
          </p:cNvPicPr>
          <p:nvPr>
            <p:ph idx="1"/>
          </p:nvPr>
        </p:nvPicPr>
        <p:blipFill>
          <a:blip r:embed="rId2"/>
          <a:stretch>
            <a:fillRect/>
          </a:stretch>
        </p:blipFill>
        <p:spPr>
          <a:xfrm>
            <a:off x="79513" y="2017643"/>
            <a:ext cx="12036287" cy="4542183"/>
          </a:xfrm>
        </p:spPr>
      </p:pic>
    </p:spTree>
    <p:extLst>
      <p:ext uri="{BB962C8B-B14F-4D97-AF65-F5344CB8AC3E}">
        <p14:creationId xmlns:p14="http://schemas.microsoft.com/office/powerpoint/2010/main" val="77714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bg2">
                    <a:lumMod val="50000"/>
                  </a:schemeClr>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bg2">
                  <a:lumMod val="50000"/>
                </a:schemeClr>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Project Description​</a:t>
            </a:r>
          </a:p>
          <a:p>
            <a:r>
              <a:rPr lang="en-US" dirty="0"/>
              <a:t>Approach</a:t>
            </a:r>
          </a:p>
          <a:p>
            <a:r>
              <a:rPr lang="en-US" dirty="0"/>
              <a:t>​Tech Stack Used</a:t>
            </a:r>
          </a:p>
          <a:p>
            <a:r>
              <a:rPr lang="en-US" dirty="0"/>
              <a:t>Insight</a:t>
            </a:r>
          </a:p>
          <a:p>
            <a:r>
              <a:rPr lang="en-US" dirty="0"/>
              <a:t>​Results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F327-0AC5-1409-6B58-C3D0BE86CD23}"/>
              </a:ext>
            </a:extLst>
          </p:cNvPr>
          <p:cNvSpPr>
            <a:spLocks noGrp="1"/>
          </p:cNvSpPr>
          <p:nvPr>
            <p:ph type="title"/>
          </p:nvPr>
        </p:nvSpPr>
        <p:spPr/>
        <p:txBody>
          <a:bodyPr/>
          <a:lstStyle/>
          <a:p>
            <a:r>
              <a:rPr lang="en-GB" dirty="0"/>
              <a:t>Calculate the weekly engagement per device?</a:t>
            </a:r>
            <a:endParaRPr lang="en-IN" dirty="0"/>
          </a:p>
        </p:txBody>
      </p:sp>
      <p:sp>
        <p:nvSpPr>
          <p:cNvPr id="3" name="Content Placeholder 2">
            <a:extLst>
              <a:ext uri="{FF2B5EF4-FFF2-40B4-BE49-F238E27FC236}">
                <a16:creationId xmlns:a16="http://schemas.microsoft.com/office/drawing/2014/main" id="{21D40F62-7608-5EF3-A61F-EFCBEA96EF17}"/>
              </a:ext>
            </a:extLst>
          </p:cNvPr>
          <p:cNvSpPr>
            <a:spLocks noGrp="1"/>
          </p:cNvSpPr>
          <p:nvPr>
            <p:ph idx="1"/>
          </p:nvPr>
        </p:nvSpPr>
        <p:spPr>
          <a:xfrm>
            <a:off x="0" y="1958008"/>
            <a:ext cx="11883605" cy="4760843"/>
          </a:xfrm>
        </p:spPr>
        <p:txBody>
          <a:bodyPr>
            <a:normAutofit/>
          </a:bodyPr>
          <a:lstStyle/>
          <a:p>
            <a:r>
              <a:rPr lang="en-IN" sz="2900" b="1" dirty="0">
                <a:solidFill>
                  <a:schemeClr val="tx2">
                    <a:lumMod val="10000"/>
                  </a:schemeClr>
                </a:solidFill>
                <a:latin typeface="Consolas" panose="020B0609020204030204" pitchFamily="49" charset="0"/>
              </a:rPr>
              <a:t> </a:t>
            </a:r>
          </a:p>
          <a:p>
            <a:endParaRPr lang="en-IN" dirty="0"/>
          </a:p>
        </p:txBody>
      </p:sp>
      <p:sp>
        <p:nvSpPr>
          <p:cNvPr id="5" name="Slide Number Placeholder 4">
            <a:extLst>
              <a:ext uri="{FF2B5EF4-FFF2-40B4-BE49-F238E27FC236}">
                <a16:creationId xmlns:a16="http://schemas.microsoft.com/office/drawing/2014/main" id="{32600A21-64A8-270A-B946-7FD68BCBACF2}"/>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8" name="Picture 7">
            <a:extLst>
              <a:ext uri="{FF2B5EF4-FFF2-40B4-BE49-F238E27FC236}">
                <a16:creationId xmlns:a16="http://schemas.microsoft.com/office/drawing/2014/main" id="{B2BDB5E4-FBAA-7073-A846-5DB54D1E579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009948" y="1975086"/>
            <a:ext cx="7182052" cy="4857757"/>
          </a:xfrm>
          <a:prstGeom prst="rect">
            <a:avLst/>
          </a:prstGeom>
        </p:spPr>
      </p:pic>
      <p:sp>
        <p:nvSpPr>
          <p:cNvPr id="9" name="TextBox 8">
            <a:extLst>
              <a:ext uri="{FF2B5EF4-FFF2-40B4-BE49-F238E27FC236}">
                <a16:creationId xmlns:a16="http://schemas.microsoft.com/office/drawing/2014/main" id="{0173BAB9-2991-5D35-34D1-0560C0DC2B2E}"/>
              </a:ext>
            </a:extLst>
          </p:cNvPr>
          <p:cNvSpPr txBox="1"/>
          <p:nvPr/>
        </p:nvSpPr>
        <p:spPr>
          <a:xfrm>
            <a:off x="7653131" y="3244334"/>
            <a:ext cx="1679712" cy="646331"/>
          </a:xfrm>
          <a:prstGeom prst="rect">
            <a:avLst/>
          </a:prstGeom>
          <a:noFill/>
        </p:spPr>
        <p:txBody>
          <a:bodyPr wrap="square" rtlCol="0">
            <a:spAutoFit/>
          </a:bodyPr>
          <a:lstStyle/>
          <a:p>
            <a:r>
              <a:rPr lang="en-IN" b="1" dirty="0">
                <a:solidFill>
                  <a:schemeClr val="tx2">
                    <a:lumMod val="10000"/>
                  </a:schemeClr>
                </a:solidFill>
              </a:rPr>
              <a:t>There are 491 records</a:t>
            </a:r>
          </a:p>
        </p:txBody>
      </p:sp>
      <p:pic>
        <p:nvPicPr>
          <p:cNvPr id="6" name="Picture 5">
            <a:extLst>
              <a:ext uri="{FF2B5EF4-FFF2-40B4-BE49-F238E27FC236}">
                <a16:creationId xmlns:a16="http://schemas.microsoft.com/office/drawing/2014/main" id="{AD027130-B4E0-4EEB-72AA-D8BF8C0B4CB0}"/>
              </a:ext>
            </a:extLst>
          </p:cNvPr>
          <p:cNvPicPr>
            <a:picLocks noChangeAspect="1"/>
          </p:cNvPicPr>
          <p:nvPr/>
        </p:nvPicPr>
        <p:blipFill>
          <a:blip r:embed="rId4"/>
          <a:stretch>
            <a:fillRect/>
          </a:stretch>
        </p:blipFill>
        <p:spPr>
          <a:xfrm>
            <a:off x="228600" y="2141149"/>
            <a:ext cx="4283765" cy="4577701"/>
          </a:xfrm>
          <a:prstGeom prst="rect">
            <a:avLst/>
          </a:prstGeom>
        </p:spPr>
      </p:pic>
      <p:sp>
        <p:nvSpPr>
          <p:cNvPr id="7" name="TextBox 6">
            <a:extLst>
              <a:ext uri="{FF2B5EF4-FFF2-40B4-BE49-F238E27FC236}">
                <a16:creationId xmlns:a16="http://schemas.microsoft.com/office/drawing/2014/main" id="{93554136-8C7A-64F6-3035-EC76F444CFF5}"/>
              </a:ext>
            </a:extLst>
          </p:cNvPr>
          <p:cNvSpPr txBox="1"/>
          <p:nvPr/>
        </p:nvSpPr>
        <p:spPr>
          <a:xfrm>
            <a:off x="9720470" y="3244334"/>
            <a:ext cx="1490869" cy="923330"/>
          </a:xfrm>
          <a:prstGeom prst="rect">
            <a:avLst/>
          </a:prstGeom>
          <a:noFill/>
        </p:spPr>
        <p:txBody>
          <a:bodyPr wrap="square" rtlCol="0">
            <a:spAutoFit/>
          </a:bodyPr>
          <a:lstStyle/>
          <a:p>
            <a:r>
              <a:rPr lang="en-IN" b="1" dirty="0">
                <a:solidFill>
                  <a:schemeClr val="tx2">
                    <a:lumMod val="10000"/>
                  </a:schemeClr>
                </a:solidFill>
              </a:rPr>
              <a:t>Week from 18-36 in year 2014</a:t>
            </a:r>
          </a:p>
        </p:txBody>
      </p:sp>
    </p:spTree>
    <p:extLst>
      <p:ext uri="{BB962C8B-B14F-4D97-AF65-F5344CB8AC3E}">
        <p14:creationId xmlns:p14="http://schemas.microsoft.com/office/powerpoint/2010/main" val="2993235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6C7E-EF75-DED8-5831-5D0D8CC221DE}"/>
              </a:ext>
            </a:extLst>
          </p:cNvPr>
          <p:cNvSpPr>
            <a:spLocks noGrp="1"/>
          </p:cNvSpPr>
          <p:nvPr>
            <p:ph type="title"/>
          </p:nvPr>
        </p:nvSpPr>
        <p:spPr/>
        <p:txBody>
          <a:bodyPr/>
          <a:lstStyle/>
          <a:p>
            <a:r>
              <a:rPr lang="en-IN" dirty="0"/>
              <a:t> Calculate the email engagement metrics?</a:t>
            </a:r>
          </a:p>
        </p:txBody>
      </p:sp>
      <p:pic>
        <p:nvPicPr>
          <p:cNvPr id="7" name="Content Placeholder 6">
            <a:extLst>
              <a:ext uri="{FF2B5EF4-FFF2-40B4-BE49-F238E27FC236}">
                <a16:creationId xmlns:a16="http://schemas.microsoft.com/office/drawing/2014/main" id="{4DF90736-5204-26C1-F8F7-0228DA28B113}"/>
              </a:ext>
            </a:extLst>
          </p:cNvPr>
          <p:cNvPicPr>
            <a:picLocks noGrp="1" noChangeAspect="1"/>
          </p:cNvPicPr>
          <p:nvPr>
            <p:ph idx="1"/>
          </p:nvPr>
        </p:nvPicPr>
        <p:blipFill>
          <a:blip r:embed="rId2"/>
          <a:stretch>
            <a:fillRect/>
          </a:stretch>
        </p:blipFill>
        <p:spPr>
          <a:xfrm>
            <a:off x="596347" y="2485013"/>
            <a:ext cx="5794513" cy="1052712"/>
          </a:xfrm>
        </p:spPr>
      </p:pic>
      <p:sp>
        <p:nvSpPr>
          <p:cNvPr id="4" name="Footer Placeholder 3">
            <a:extLst>
              <a:ext uri="{FF2B5EF4-FFF2-40B4-BE49-F238E27FC236}">
                <a16:creationId xmlns:a16="http://schemas.microsoft.com/office/drawing/2014/main" id="{8DE5A019-014F-B53C-7DC7-8E40CB1BF1B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759BF5D-CE46-C05B-16BD-E53E21C061F9}"/>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8" name="Picture 7">
            <a:extLst>
              <a:ext uri="{FF2B5EF4-FFF2-40B4-BE49-F238E27FC236}">
                <a16:creationId xmlns:a16="http://schemas.microsoft.com/office/drawing/2014/main" id="{44AA2008-705A-F697-0F36-990749651ED7}"/>
              </a:ext>
            </a:extLst>
          </p:cNvPr>
          <p:cNvPicPr>
            <a:picLocks noChangeAspect="1"/>
          </p:cNvPicPr>
          <p:nvPr/>
        </p:nvPicPr>
        <p:blipFill>
          <a:blip r:embed="rId3"/>
          <a:stretch>
            <a:fillRect/>
          </a:stretch>
        </p:blipFill>
        <p:spPr>
          <a:xfrm>
            <a:off x="8024504" y="2174276"/>
            <a:ext cx="3859102" cy="3225064"/>
          </a:xfrm>
          <a:prstGeom prst="rect">
            <a:avLst/>
          </a:prstGeom>
        </p:spPr>
      </p:pic>
    </p:spTree>
    <p:extLst>
      <p:ext uri="{BB962C8B-B14F-4D97-AF65-F5344CB8AC3E}">
        <p14:creationId xmlns:p14="http://schemas.microsoft.com/office/powerpoint/2010/main" val="4240998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88235" y="2126974"/>
            <a:ext cx="11223444" cy="3809215"/>
          </a:xfrm>
        </p:spPr>
        <p:txBody>
          <a:bodyPr>
            <a:normAutofit/>
          </a:bodyPr>
          <a:lstStyle/>
          <a:p>
            <a:r>
              <a:rPr lang="en-GB" dirty="0">
                <a:solidFill>
                  <a:srgbClr val="FDFBF6"/>
                </a:solidFill>
              </a:rPr>
              <a:t>It provides valuable insights and data-driven information that support decision-making processes.</a:t>
            </a:r>
          </a:p>
          <a:p>
            <a:r>
              <a:rPr lang="en-GB" b="0" i="0" dirty="0">
                <a:solidFill>
                  <a:srgbClr val="FDFBF6"/>
                </a:solidFill>
                <a:effectLst/>
                <a:latin typeface="Söhne"/>
              </a:rPr>
              <a:t>It helps to identify bottlenecks, inefficiencies, and areas for improvement within operational processes.</a:t>
            </a:r>
          </a:p>
          <a:p>
            <a:r>
              <a:rPr lang="en-GB" i="1" dirty="0">
                <a:solidFill>
                  <a:srgbClr val="FDFBF6"/>
                </a:solidFill>
                <a:latin typeface="Söhne"/>
              </a:rPr>
              <a:t>It </a:t>
            </a:r>
            <a:r>
              <a:rPr lang="en-GB" i="0" dirty="0">
                <a:solidFill>
                  <a:srgbClr val="FDFBF6"/>
                </a:solidFill>
                <a:effectLst/>
                <a:latin typeface="Söhne"/>
              </a:rPr>
              <a:t>aids in quality control by monitoring and </a:t>
            </a:r>
            <a:r>
              <a:rPr lang="en-GB" i="0" dirty="0" err="1">
                <a:solidFill>
                  <a:srgbClr val="FDFBF6"/>
                </a:solidFill>
                <a:effectLst/>
                <a:latin typeface="Söhne"/>
              </a:rPr>
              <a:t>analyzing</a:t>
            </a:r>
            <a:r>
              <a:rPr lang="en-GB" i="0" dirty="0">
                <a:solidFill>
                  <a:srgbClr val="FDFBF6"/>
                </a:solidFill>
                <a:effectLst/>
                <a:latin typeface="Söhne"/>
              </a:rPr>
              <a:t> data related to product or service quality.</a:t>
            </a:r>
          </a:p>
          <a:p>
            <a:r>
              <a:rPr lang="en-GB" b="0" dirty="0">
                <a:solidFill>
                  <a:srgbClr val="FDFBF6"/>
                </a:solidFill>
                <a:latin typeface="Söhne"/>
              </a:rPr>
              <a:t>This </a:t>
            </a:r>
            <a:r>
              <a:rPr lang="en-GB" b="0" dirty="0" err="1">
                <a:solidFill>
                  <a:srgbClr val="FDFBF6"/>
                </a:solidFill>
                <a:latin typeface="Söhne"/>
              </a:rPr>
              <a:t>furthur</a:t>
            </a:r>
            <a:r>
              <a:rPr lang="en-GB" b="0" i="0" dirty="0">
                <a:solidFill>
                  <a:srgbClr val="FDFBF6"/>
                </a:solidFill>
                <a:effectLst/>
                <a:latin typeface="Söhne"/>
              </a:rPr>
              <a:t> helps organizations understand customer </a:t>
            </a:r>
            <a:r>
              <a:rPr lang="en-GB" b="0" i="0" dirty="0" err="1">
                <a:solidFill>
                  <a:srgbClr val="FDFBF6"/>
                </a:solidFill>
                <a:effectLst/>
                <a:latin typeface="Söhne"/>
              </a:rPr>
              <a:t>behavior</a:t>
            </a:r>
            <a:r>
              <a:rPr lang="en-GB" b="0" i="0" dirty="0">
                <a:solidFill>
                  <a:srgbClr val="FDFBF6"/>
                </a:solidFill>
                <a:effectLst/>
                <a:latin typeface="Söhne"/>
              </a:rPr>
              <a:t>, preferences, and satisfaction levels.</a:t>
            </a:r>
            <a:endParaRPr lang="en-US" dirty="0">
              <a:solidFill>
                <a:srgbClr val="FDFBF6"/>
              </a:solidFill>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94818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71639" y="2336873"/>
            <a:ext cx="11184556" cy="4160180"/>
          </a:xfrm>
        </p:spPr>
        <p:txBody>
          <a:bodyPr>
            <a:normAutofit/>
          </a:bodyPr>
          <a:lstStyle/>
          <a:p>
            <a:pPr marL="0" indent="0" algn="just">
              <a:buNone/>
            </a:pPr>
            <a:r>
              <a:rPr lang="en-GB" sz="2800" b="1" i="0" u="sng" dirty="0">
                <a:effectLst/>
                <a:latin typeface="Söhne"/>
              </a:rPr>
              <a:t>Introduction</a:t>
            </a:r>
          </a:p>
          <a:p>
            <a:pPr marL="0" indent="0" algn="just">
              <a:buNone/>
            </a:pPr>
            <a:r>
              <a:rPr lang="en-GB" sz="2800" b="1" i="0" dirty="0">
                <a:effectLst/>
                <a:latin typeface="Söhne"/>
              </a:rPr>
              <a:t>Operation analytics refers to the use of data and statistical analysis techniques to gain insights and improve the efficiency and effectiveness of various operational processes within an organization. It involves collecting, </a:t>
            </a:r>
            <a:r>
              <a:rPr lang="en-GB" sz="2800" b="1" i="0" dirty="0" err="1">
                <a:effectLst/>
                <a:latin typeface="Söhne"/>
              </a:rPr>
              <a:t>analyzing</a:t>
            </a:r>
            <a:r>
              <a:rPr lang="en-GB" sz="2800" b="1" i="0" dirty="0">
                <a:effectLst/>
                <a:latin typeface="Söhne"/>
              </a:rPr>
              <a:t>, and interpreting data related to operations in order to make informed decisions and drive improvement.</a:t>
            </a:r>
          </a:p>
          <a:p>
            <a:pPr marL="0" indent="0" algn="just">
              <a:buNone/>
            </a:pPr>
            <a:r>
              <a:rPr lang="en-GB" sz="2800" b="1" dirty="0">
                <a:latin typeface="Söhne"/>
              </a:rPr>
              <a:t>In this project we will discuss two  case studies:</a:t>
            </a:r>
          </a:p>
          <a:p>
            <a:pPr marL="457200" indent="-457200" algn="just">
              <a:buFont typeface="+mj-lt"/>
              <a:buAutoNum type="arabicPeriod"/>
            </a:pPr>
            <a:r>
              <a:rPr lang="en-GB" sz="2800" b="1" dirty="0">
                <a:latin typeface="Söhne"/>
              </a:rPr>
              <a:t>Case Study 1 (Job Data)</a:t>
            </a:r>
          </a:p>
          <a:p>
            <a:pPr marL="457200" indent="-457200" algn="just">
              <a:buFont typeface="+mj-lt"/>
              <a:buAutoNum type="arabicPeriod"/>
            </a:pPr>
            <a:r>
              <a:rPr lang="en-GB" sz="2800" b="1" dirty="0">
                <a:latin typeface="Söhne"/>
              </a:rPr>
              <a:t>Case Study 2 (Investigating metric spike)</a:t>
            </a:r>
          </a:p>
          <a:p>
            <a:pPr algn="just"/>
            <a:endParaRPr lang="en-US" sz="20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1595-A19F-1F3C-8472-992A4BE5409C}"/>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CD84E517-60EC-9942-0A4B-67DE27107728}"/>
              </a:ext>
            </a:extLst>
          </p:cNvPr>
          <p:cNvSpPr>
            <a:spLocks noGrp="1"/>
          </p:cNvSpPr>
          <p:nvPr>
            <p:ph idx="1"/>
          </p:nvPr>
        </p:nvSpPr>
        <p:spPr>
          <a:xfrm>
            <a:off x="375385" y="2050180"/>
            <a:ext cx="11508221" cy="4620127"/>
          </a:xfrm>
        </p:spPr>
        <p:txBody>
          <a:bodyPr>
            <a:normAutofit lnSpcReduction="10000"/>
          </a:bodyPr>
          <a:lstStyle/>
          <a:p>
            <a:pPr marL="0" indent="0">
              <a:buNone/>
            </a:pPr>
            <a:r>
              <a:rPr lang="en-IN" b="1" u="sng" dirty="0"/>
              <a:t>Data Description</a:t>
            </a:r>
          </a:p>
          <a:p>
            <a:pPr marL="0" indent="0" algn="l">
              <a:buNone/>
            </a:pPr>
            <a:r>
              <a:rPr lang="en-GB" b="1" i="0" u="sng" dirty="0">
                <a:effectLst/>
              </a:rPr>
              <a:t>CASE STUDY 1 </a:t>
            </a:r>
          </a:p>
          <a:p>
            <a:pPr algn="l">
              <a:buFont typeface="Arial" panose="020B0604020202020204" pitchFamily="34" charset="0"/>
              <a:buChar char="•"/>
            </a:pPr>
            <a:r>
              <a:rPr lang="en-GB" b="1" i="0" dirty="0">
                <a:effectLst/>
              </a:rPr>
              <a:t>Table-1: </a:t>
            </a:r>
            <a:r>
              <a:rPr lang="en-GB" b="0" i="0" dirty="0" err="1">
                <a:effectLst/>
              </a:rPr>
              <a:t>job_data</a:t>
            </a:r>
            <a:br>
              <a:rPr lang="en-GB" b="0" i="0" dirty="0">
                <a:effectLst/>
              </a:rPr>
            </a:br>
            <a:endParaRPr lang="en-GB" b="0" i="0" dirty="0">
              <a:effectLst/>
            </a:endParaRPr>
          </a:p>
          <a:p>
            <a:pPr marL="914400" lvl="1" indent="-457200" algn="l">
              <a:buFont typeface="+mj-lt"/>
              <a:buAutoNum type="alphaLcParenR"/>
            </a:pPr>
            <a:r>
              <a:rPr lang="en-GB" sz="2400" b="1" i="0" dirty="0" err="1">
                <a:effectLst/>
              </a:rPr>
              <a:t>job_id</a:t>
            </a:r>
            <a:r>
              <a:rPr lang="en-GB" sz="2400" b="1" i="0" dirty="0">
                <a:effectLst/>
              </a:rPr>
              <a:t>: </a:t>
            </a:r>
            <a:r>
              <a:rPr lang="en-GB" sz="2400" b="0" i="0" dirty="0">
                <a:effectLst/>
              </a:rPr>
              <a:t>unique identifier of jobs</a:t>
            </a:r>
          </a:p>
          <a:p>
            <a:pPr marL="914400" lvl="1" indent="-457200" algn="l">
              <a:buFont typeface="+mj-lt"/>
              <a:buAutoNum type="alphaLcParenR"/>
            </a:pPr>
            <a:r>
              <a:rPr lang="en-GB" sz="2400" b="1" i="0" dirty="0" err="1">
                <a:effectLst/>
              </a:rPr>
              <a:t>actor_id</a:t>
            </a:r>
            <a:r>
              <a:rPr lang="en-GB" sz="2400" b="1" i="0" dirty="0">
                <a:effectLst/>
              </a:rPr>
              <a:t>: </a:t>
            </a:r>
            <a:r>
              <a:rPr lang="en-GB" sz="2400" b="0" i="0" dirty="0">
                <a:effectLst/>
              </a:rPr>
              <a:t>unique identifier of actor</a:t>
            </a:r>
          </a:p>
          <a:p>
            <a:pPr marL="914400" lvl="1" indent="-457200" algn="l">
              <a:buFont typeface="+mj-lt"/>
              <a:buAutoNum type="alphaLcParenR"/>
            </a:pPr>
            <a:r>
              <a:rPr lang="en-GB" sz="2400" b="1" i="0" dirty="0">
                <a:effectLst/>
              </a:rPr>
              <a:t>event: </a:t>
            </a:r>
            <a:r>
              <a:rPr lang="en-GB" sz="2400" b="0" i="0" dirty="0">
                <a:effectLst/>
              </a:rPr>
              <a:t>decision/skip/transfer</a:t>
            </a:r>
          </a:p>
          <a:p>
            <a:pPr marL="914400" lvl="1" indent="-457200" algn="l">
              <a:buFont typeface="+mj-lt"/>
              <a:buAutoNum type="alphaLcParenR"/>
            </a:pPr>
            <a:r>
              <a:rPr lang="en-GB" sz="2400" b="1" i="0" dirty="0">
                <a:effectLst/>
              </a:rPr>
              <a:t>language: </a:t>
            </a:r>
            <a:r>
              <a:rPr lang="en-GB" sz="2400" b="0" i="0" dirty="0">
                <a:effectLst/>
              </a:rPr>
              <a:t>language of the content</a:t>
            </a:r>
          </a:p>
          <a:p>
            <a:pPr marL="914400" lvl="1" indent="-457200" algn="l">
              <a:buFont typeface="+mj-lt"/>
              <a:buAutoNum type="alphaLcParenR"/>
            </a:pPr>
            <a:r>
              <a:rPr lang="en-GB" sz="2400" b="1" i="0" dirty="0" err="1">
                <a:effectLst/>
              </a:rPr>
              <a:t>time_spent</a:t>
            </a:r>
            <a:r>
              <a:rPr lang="en-GB" sz="2400" b="1" i="0" dirty="0">
                <a:effectLst/>
              </a:rPr>
              <a:t>: </a:t>
            </a:r>
            <a:r>
              <a:rPr lang="en-GB" sz="2400" b="0" i="0" dirty="0">
                <a:effectLst/>
              </a:rPr>
              <a:t>time spent to review the job in seconds</a:t>
            </a:r>
          </a:p>
          <a:p>
            <a:pPr marL="914400" lvl="1" indent="-457200" algn="l">
              <a:buFont typeface="+mj-lt"/>
              <a:buAutoNum type="alphaLcParenR"/>
            </a:pPr>
            <a:r>
              <a:rPr lang="en-GB" sz="2400" b="1" i="0" dirty="0">
                <a:effectLst/>
              </a:rPr>
              <a:t>org: </a:t>
            </a:r>
            <a:r>
              <a:rPr lang="en-GB" sz="2400" b="0" i="0" dirty="0">
                <a:effectLst/>
              </a:rPr>
              <a:t>organization of the actor</a:t>
            </a:r>
          </a:p>
          <a:p>
            <a:pPr marL="914400" lvl="1" indent="-457200" algn="l">
              <a:buFont typeface="+mj-lt"/>
              <a:buAutoNum type="alphaLcParenR"/>
            </a:pPr>
            <a:r>
              <a:rPr lang="en-GB" sz="2400" b="1" i="0" dirty="0">
                <a:effectLst/>
              </a:rPr>
              <a:t>ds: </a:t>
            </a:r>
            <a:r>
              <a:rPr lang="en-GB" sz="2400" b="0" i="0" dirty="0">
                <a:effectLst/>
              </a:rPr>
              <a:t>date in the </a:t>
            </a:r>
            <a:r>
              <a:rPr lang="en-GB" sz="2400" b="0" i="0" dirty="0" err="1">
                <a:effectLst/>
              </a:rPr>
              <a:t>yyyy</a:t>
            </a:r>
            <a:r>
              <a:rPr lang="en-GB" sz="2400" b="0" i="0" dirty="0">
                <a:effectLst/>
              </a:rPr>
              <a:t>/mm/dd format. It is stored in the form of text and we use presto to run. no need for date function</a:t>
            </a:r>
          </a:p>
          <a:p>
            <a:endParaRPr lang="en-IN" sz="2000" b="1" u="sng" dirty="0"/>
          </a:p>
          <a:p>
            <a:pPr marL="0" indent="0">
              <a:buNone/>
            </a:pPr>
            <a:endParaRPr lang="en-IN" sz="2000" b="1" u="sng" dirty="0"/>
          </a:p>
        </p:txBody>
      </p:sp>
      <p:sp>
        <p:nvSpPr>
          <p:cNvPr id="5" name="Slide Number Placeholder 4">
            <a:extLst>
              <a:ext uri="{FF2B5EF4-FFF2-40B4-BE49-F238E27FC236}">
                <a16:creationId xmlns:a16="http://schemas.microsoft.com/office/drawing/2014/main" id="{3433544D-92F2-1241-D103-02D9E90C0CE1}"/>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85930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CDF3-9232-BFE8-6423-A1228A1CF033}"/>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8FB5BA9E-96CE-CA03-B6E8-C63F38530C58}"/>
              </a:ext>
            </a:extLst>
          </p:cNvPr>
          <p:cNvSpPr>
            <a:spLocks noGrp="1"/>
          </p:cNvSpPr>
          <p:nvPr>
            <p:ph idx="1"/>
          </p:nvPr>
        </p:nvSpPr>
        <p:spPr>
          <a:xfrm>
            <a:off x="105879" y="1953928"/>
            <a:ext cx="11887200" cy="4571999"/>
          </a:xfrm>
        </p:spPr>
        <p:txBody>
          <a:bodyPr>
            <a:normAutofit/>
          </a:bodyPr>
          <a:lstStyle/>
          <a:p>
            <a:pPr marL="0" indent="0">
              <a:buNone/>
            </a:pPr>
            <a:r>
              <a:rPr lang="en-GB" b="1" u="sng" dirty="0"/>
              <a:t>CASE STUDY 2 (</a:t>
            </a:r>
            <a:r>
              <a:rPr lang="en-GB" b="1" u="sng" dirty="0">
                <a:latin typeface="Söhne"/>
              </a:rPr>
              <a:t>INVESTIGATING METRIC SPIKE)</a:t>
            </a:r>
            <a:endParaRPr lang="en-GB" b="1" u="sng" dirty="0"/>
          </a:p>
          <a:p>
            <a:r>
              <a:rPr lang="en-GB" b="1" dirty="0"/>
              <a:t>Table-1: users</a:t>
            </a:r>
          </a:p>
          <a:p>
            <a:pPr marL="0" indent="0">
              <a:buNone/>
            </a:pPr>
            <a:r>
              <a:rPr lang="en-GB" dirty="0"/>
              <a:t>This table includes one row per user, with descriptive information about that user’s account.</a:t>
            </a:r>
          </a:p>
          <a:p>
            <a:r>
              <a:rPr lang="en-GB" b="1" dirty="0"/>
              <a:t>Table-2: events</a:t>
            </a:r>
          </a:p>
          <a:p>
            <a:pPr marL="0" indent="0">
              <a:buNone/>
            </a:pPr>
            <a:r>
              <a:rPr lang="en-GB" dirty="0"/>
              <a:t>This table includes one row per event, where an event is an action that a user has taken. These events include login events, messaging events, search events, events logged as users progress through a signup funnel, events around received emails.</a:t>
            </a:r>
          </a:p>
          <a:p>
            <a:r>
              <a:rPr lang="en-GB" b="1" dirty="0"/>
              <a:t>Table-3: </a:t>
            </a:r>
            <a:r>
              <a:rPr lang="en-GB" b="1" dirty="0" err="1"/>
              <a:t>email_events</a:t>
            </a:r>
            <a:endParaRPr lang="en-GB" b="1" dirty="0"/>
          </a:p>
          <a:p>
            <a:pPr marL="0" indent="0">
              <a:buNone/>
            </a:pPr>
            <a:r>
              <a:rPr lang="en-GB" dirty="0"/>
              <a:t>This table contains events specific to the sending of emails. It is similar in structure to the events table above.</a:t>
            </a:r>
            <a:endParaRPr lang="en-IN" dirty="0"/>
          </a:p>
        </p:txBody>
      </p:sp>
      <p:sp>
        <p:nvSpPr>
          <p:cNvPr id="4" name="Footer Placeholder 3">
            <a:extLst>
              <a:ext uri="{FF2B5EF4-FFF2-40B4-BE49-F238E27FC236}">
                <a16:creationId xmlns:a16="http://schemas.microsoft.com/office/drawing/2014/main" id="{1A29CA21-DE92-B99E-7900-D71CEA9424F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E357066-EE8A-EAA3-E93E-340DDD3057AB}"/>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50749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58D1-437E-A9F2-42E9-102ECBF3650A}"/>
              </a:ext>
            </a:extLst>
          </p:cNvPr>
          <p:cNvSpPr>
            <a:spLocks noGrp="1"/>
          </p:cNvSpPr>
          <p:nvPr>
            <p:ph type="title"/>
          </p:nvPr>
        </p:nvSpPr>
        <p:spPr/>
        <p:txBody>
          <a:bodyPr/>
          <a:lstStyle/>
          <a:p>
            <a:r>
              <a:rPr lang="en-IN" dirty="0"/>
              <a:t>OBJECTIVES</a:t>
            </a:r>
          </a:p>
        </p:txBody>
      </p:sp>
      <p:sp>
        <p:nvSpPr>
          <p:cNvPr id="4" name="Content Placeholder 3">
            <a:extLst>
              <a:ext uri="{FF2B5EF4-FFF2-40B4-BE49-F238E27FC236}">
                <a16:creationId xmlns:a16="http://schemas.microsoft.com/office/drawing/2014/main" id="{0296AE02-891A-7680-6ACE-69B4F4A05668}"/>
              </a:ext>
            </a:extLst>
          </p:cNvPr>
          <p:cNvSpPr>
            <a:spLocks noGrp="1"/>
          </p:cNvSpPr>
          <p:nvPr>
            <p:ph sz="half" idx="2"/>
          </p:nvPr>
        </p:nvSpPr>
        <p:spPr>
          <a:xfrm>
            <a:off x="6096000" y="1973180"/>
            <a:ext cx="5787606" cy="4591250"/>
          </a:xfrm>
        </p:spPr>
        <p:txBody>
          <a:bodyPr>
            <a:normAutofit/>
          </a:bodyPr>
          <a:lstStyle/>
          <a:p>
            <a:pPr marL="0" indent="0">
              <a:buNone/>
            </a:pPr>
            <a:r>
              <a:rPr lang="en-GB" sz="2800" dirty="0"/>
              <a:t> </a:t>
            </a:r>
          </a:p>
          <a:p>
            <a:pPr marL="0" indent="0">
              <a:buNone/>
            </a:pPr>
            <a:endParaRPr lang="en-GB" sz="2800" dirty="0"/>
          </a:p>
        </p:txBody>
      </p:sp>
      <p:sp>
        <p:nvSpPr>
          <p:cNvPr id="6" name="Slide Number Placeholder 5">
            <a:extLst>
              <a:ext uri="{FF2B5EF4-FFF2-40B4-BE49-F238E27FC236}">
                <a16:creationId xmlns:a16="http://schemas.microsoft.com/office/drawing/2014/main" id="{AD4A2BFB-ECC1-06EB-31EA-DC7C5759D241}"/>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8" name="Graphic 7" descr="Business Growth">
            <a:extLst>
              <a:ext uri="{FF2B5EF4-FFF2-40B4-BE49-F238E27FC236}">
                <a16:creationId xmlns:a16="http://schemas.microsoft.com/office/drawing/2014/main" id="{9F84FFA3-53CF-F181-7FD6-CF5C92E32E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18214" y="419736"/>
            <a:ext cx="1747921" cy="1747921"/>
          </a:xfrm>
          <a:prstGeom prst="rect">
            <a:avLst/>
          </a:prstGeom>
        </p:spPr>
      </p:pic>
      <p:graphicFrame>
        <p:nvGraphicFramePr>
          <p:cNvPr id="11" name="Table 11">
            <a:extLst>
              <a:ext uri="{FF2B5EF4-FFF2-40B4-BE49-F238E27FC236}">
                <a16:creationId xmlns:a16="http://schemas.microsoft.com/office/drawing/2014/main" id="{FAF62C04-879A-0753-8D3D-8314F12B1E17}"/>
              </a:ext>
            </a:extLst>
          </p:cNvPr>
          <p:cNvGraphicFramePr>
            <a:graphicFrameLocks noGrp="1"/>
          </p:cNvGraphicFramePr>
          <p:nvPr>
            <p:extLst>
              <p:ext uri="{D42A27DB-BD31-4B8C-83A1-F6EECF244321}">
                <p14:modId xmlns:p14="http://schemas.microsoft.com/office/powerpoint/2010/main" val="3203449301"/>
              </p:ext>
            </p:extLst>
          </p:nvPr>
        </p:nvGraphicFramePr>
        <p:xfrm>
          <a:off x="666669" y="2336872"/>
          <a:ext cx="5204742" cy="4227556"/>
        </p:xfrm>
        <a:graphic>
          <a:graphicData uri="http://schemas.openxmlformats.org/drawingml/2006/table">
            <a:tbl>
              <a:tblPr firstRow="1" bandRow="1">
                <a:tableStyleId>{5C22544A-7EE6-4342-B048-85BDC9FD1C3A}</a:tableStyleId>
              </a:tblPr>
              <a:tblGrid>
                <a:gridCol w="5204742">
                  <a:extLst>
                    <a:ext uri="{9D8B030D-6E8A-4147-A177-3AD203B41FA5}">
                      <a16:colId xmlns:a16="http://schemas.microsoft.com/office/drawing/2014/main" val="3794004789"/>
                    </a:ext>
                  </a:extLst>
                </a:gridCol>
              </a:tblGrid>
              <a:tr h="533930">
                <a:tc>
                  <a:txBody>
                    <a:bodyPr/>
                    <a:lstStyle/>
                    <a:p>
                      <a:endParaRPr lang="en-IN" dirty="0"/>
                    </a:p>
                  </a:txBody>
                  <a:tcPr/>
                </a:tc>
                <a:extLst>
                  <a:ext uri="{0D108BD9-81ED-4DB2-BD59-A6C34878D82A}">
                    <a16:rowId xmlns:a16="http://schemas.microsoft.com/office/drawing/2014/main" val="2645664404"/>
                  </a:ext>
                </a:extLst>
              </a:tr>
              <a:tr h="533930">
                <a:tc>
                  <a:txBody>
                    <a:bodyPr/>
                    <a:lstStyle/>
                    <a:p>
                      <a:r>
                        <a:rPr lang="en-GB" sz="1800" dirty="0"/>
                        <a:t>Find out number of jobs reviewed</a:t>
                      </a:r>
                      <a:endParaRPr lang="en-IN" dirty="0"/>
                    </a:p>
                  </a:txBody>
                  <a:tcPr>
                    <a:solidFill>
                      <a:schemeClr val="bg2">
                        <a:lumMod val="40000"/>
                        <a:lumOff val="60000"/>
                      </a:schemeClr>
                    </a:solidFill>
                  </a:tcPr>
                </a:tc>
                <a:extLst>
                  <a:ext uri="{0D108BD9-81ED-4DB2-BD59-A6C34878D82A}">
                    <a16:rowId xmlns:a16="http://schemas.microsoft.com/office/drawing/2014/main" val="885794821"/>
                  </a:ext>
                </a:extLst>
              </a:tr>
              <a:tr h="1316540">
                <a:tc>
                  <a:txBody>
                    <a:bodyPr/>
                    <a:lstStyle/>
                    <a:p>
                      <a:r>
                        <a:rPr lang="en-GB" dirty="0"/>
                        <a:t>Calculate the no. of events happening per second.</a:t>
                      </a:r>
                    </a:p>
                    <a:p>
                      <a:endParaRPr lang="en-IN" dirty="0"/>
                    </a:p>
                  </a:txBody>
                  <a:tcPr>
                    <a:solidFill>
                      <a:schemeClr val="accent3">
                        <a:lumMod val="20000"/>
                        <a:lumOff val="80000"/>
                      </a:schemeClr>
                    </a:solidFill>
                  </a:tcPr>
                </a:tc>
                <a:extLst>
                  <a:ext uri="{0D108BD9-81ED-4DB2-BD59-A6C34878D82A}">
                    <a16:rowId xmlns:a16="http://schemas.microsoft.com/office/drawing/2014/main" val="2047544386"/>
                  </a:ext>
                </a:extLst>
              </a:tr>
              <a:tr h="921578">
                <a:tc>
                  <a:txBody>
                    <a:bodyPr/>
                    <a:lstStyle/>
                    <a:p>
                      <a:r>
                        <a:rPr lang="en-GB" dirty="0"/>
                        <a:t>Estimating the Percentage share of each language for different contents</a:t>
                      </a:r>
                      <a:endParaRPr lang="en-IN" dirty="0"/>
                    </a:p>
                  </a:txBody>
                  <a:tcPr>
                    <a:solidFill>
                      <a:schemeClr val="bg2">
                        <a:lumMod val="40000"/>
                        <a:lumOff val="60000"/>
                      </a:schemeClr>
                    </a:solidFill>
                  </a:tcPr>
                </a:tc>
                <a:extLst>
                  <a:ext uri="{0D108BD9-81ED-4DB2-BD59-A6C34878D82A}">
                    <a16:rowId xmlns:a16="http://schemas.microsoft.com/office/drawing/2014/main" val="2668390147"/>
                  </a:ext>
                </a:extLst>
              </a:tr>
              <a:tr h="921578">
                <a:tc>
                  <a:txBody>
                    <a:bodyPr/>
                    <a:lstStyle/>
                    <a:p>
                      <a:r>
                        <a:rPr lang="en-IN" dirty="0"/>
                        <a:t>Identifying the Duplicate rows</a:t>
                      </a:r>
                    </a:p>
                    <a:p>
                      <a:endParaRPr lang="en-IN" dirty="0"/>
                    </a:p>
                  </a:txBody>
                  <a:tcPr>
                    <a:solidFill>
                      <a:schemeClr val="accent3">
                        <a:lumMod val="20000"/>
                        <a:lumOff val="80000"/>
                      </a:schemeClr>
                    </a:solidFill>
                  </a:tcPr>
                </a:tc>
                <a:extLst>
                  <a:ext uri="{0D108BD9-81ED-4DB2-BD59-A6C34878D82A}">
                    <a16:rowId xmlns:a16="http://schemas.microsoft.com/office/drawing/2014/main" val="1206152926"/>
                  </a:ext>
                </a:extLst>
              </a:tr>
            </a:tbl>
          </a:graphicData>
        </a:graphic>
      </p:graphicFrame>
      <p:sp>
        <p:nvSpPr>
          <p:cNvPr id="13" name="Content Placeholder 12">
            <a:extLst>
              <a:ext uri="{FF2B5EF4-FFF2-40B4-BE49-F238E27FC236}">
                <a16:creationId xmlns:a16="http://schemas.microsoft.com/office/drawing/2014/main" id="{892E1C48-BB40-2B81-7D8F-5C1FADE2D9AD}"/>
              </a:ext>
            </a:extLst>
          </p:cNvPr>
          <p:cNvSpPr>
            <a:spLocks noGrp="1"/>
          </p:cNvSpPr>
          <p:nvPr>
            <p:ph sz="half" idx="1"/>
          </p:nvPr>
        </p:nvSpPr>
        <p:spPr/>
        <p:txBody>
          <a:bodyPr/>
          <a:lstStyle/>
          <a:p>
            <a:r>
              <a:rPr lang="en-IN" b="1" dirty="0"/>
              <a:t>CASE STUDY 1</a:t>
            </a:r>
          </a:p>
        </p:txBody>
      </p:sp>
      <p:graphicFrame>
        <p:nvGraphicFramePr>
          <p:cNvPr id="18" name="Table 18">
            <a:extLst>
              <a:ext uri="{FF2B5EF4-FFF2-40B4-BE49-F238E27FC236}">
                <a16:creationId xmlns:a16="http://schemas.microsoft.com/office/drawing/2014/main" id="{80202818-CAAC-03DE-01B2-074BEDA41D21}"/>
              </a:ext>
            </a:extLst>
          </p:cNvPr>
          <p:cNvGraphicFramePr>
            <a:graphicFrameLocks noGrp="1"/>
          </p:cNvGraphicFramePr>
          <p:nvPr>
            <p:extLst>
              <p:ext uri="{D42A27DB-BD31-4B8C-83A1-F6EECF244321}">
                <p14:modId xmlns:p14="http://schemas.microsoft.com/office/powerpoint/2010/main" val="3612180316"/>
              </p:ext>
            </p:extLst>
          </p:nvPr>
        </p:nvGraphicFramePr>
        <p:xfrm>
          <a:off x="6179419" y="2336872"/>
          <a:ext cx="5345912" cy="4227558"/>
        </p:xfrm>
        <a:graphic>
          <a:graphicData uri="http://schemas.openxmlformats.org/drawingml/2006/table">
            <a:tbl>
              <a:tblPr firstRow="1" bandRow="1">
                <a:tableStyleId>{5C22544A-7EE6-4342-B048-85BDC9FD1C3A}</a:tableStyleId>
              </a:tblPr>
              <a:tblGrid>
                <a:gridCol w="5345912">
                  <a:extLst>
                    <a:ext uri="{9D8B030D-6E8A-4147-A177-3AD203B41FA5}">
                      <a16:colId xmlns:a16="http://schemas.microsoft.com/office/drawing/2014/main" val="1039870458"/>
                    </a:ext>
                  </a:extLst>
                </a:gridCol>
              </a:tblGrid>
              <a:tr h="481528">
                <a:tc>
                  <a:txBody>
                    <a:bodyPr/>
                    <a:lstStyle/>
                    <a:p>
                      <a:r>
                        <a:rPr lang="en-IN" sz="2400" b="1" dirty="0"/>
                        <a:t>CASE STUDY 2</a:t>
                      </a:r>
                    </a:p>
                  </a:txBody>
                  <a:tcPr/>
                </a:tc>
                <a:extLst>
                  <a:ext uri="{0D108BD9-81ED-4DB2-BD59-A6C34878D82A}">
                    <a16:rowId xmlns:a16="http://schemas.microsoft.com/office/drawing/2014/main" val="422245050"/>
                  </a:ext>
                </a:extLst>
              </a:tr>
              <a:tr h="524042">
                <a:tc>
                  <a:txBody>
                    <a:bodyPr/>
                    <a:lstStyle/>
                    <a:p>
                      <a:r>
                        <a:rPr lang="en-GB" dirty="0"/>
                        <a:t>Measure the activeness of a user</a:t>
                      </a:r>
                      <a:endParaRPr lang="en-IN" dirty="0"/>
                    </a:p>
                  </a:txBody>
                  <a:tcPr>
                    <a:solidFill>
                      <a:schemeClr val="bg2">
                        <a:lumMod val="40000"/>
                        <a:lumOff val="60000"/>
                      </a:schemeClr>
                    </a:solidFill>
                  </a:tcPr>
                </a:tc>
                <a:extLst>
                  <a:ext uri="{0D108BD9-81ED-4DB2-BD59-A6C34878D82A}">
                    <a16:rowId xmlns:a16="http://schemas.microsoft.com/office/drawing/2014/main" val="3126130444"/>
                  </a:ext>
                </a:extLst>
              </a:tr>
              <a:tr h="904511">
                <a:tc>
                  <a:txBody>
                    <a:bodyPr/>
                    <a:lstStyle/>
                    <a:p>
                      <a:r>
                        <a:rPr lang="en-GB" dirty="0"/>
                        <a:t>Calculate the amount of users growing over time.</a:t>
                      </a:r>
                    </a:p>
                    <a:p>
                      <a:endParaRPr lang="en-IN" dirty="0"/>
                    </a:p>
                  </a:txBody>
                  <a:tcPr>
                    <a:solidFill>
                      <a:schemeClr val="accent3">
                        <a:lumMod val="20000"/>
                        <a:lumOff val="80000"/>
                      </a:schemeClr>
                    </a:solidFill>
                  </a:tcPr>
                </a:tc>
                <a:extLst>
                  <a:ext uri="{0D108BD9-81ED-4DB2-BD59-A6C34878D82A}">
                    <a16:rowId xmlns:a16="http://schemas.microsoft.com/office/drawing/2014/main" val="722450311"/>
                  </a:ext>
                </a:extLst>
              </a:tr>
              <a:tr h="706483">
                <a:tc>
                  <a:txBody>
                    <a:bodyPr/>
                    <a:lstStyle/>
                    <a:p>
                      <a:r>
                        <a:rPr lang="en-GB" dirty="0"/>
                        <a:t>Weekly Retention of Users after signing-up for a product</a:t>
                      </a:r>
                      <a:endParaRPr lang="en-IN" dirty="0"/>
                    </a:p>
                  </a:txBody>
                  <a:tcPr>
                    <a:solidFill>
                      <a:schemeClr val="bg2">
                        <a:lumMod val="40000"/>
                        <a:lumOff val="60000"/>
                      </a:schemeClr>
                    </a:solidFill>
                  </a:tcPr>
                </a:tc>
                <a:extLst>
                  <a:ext uri="{0D108BD9-81ED-4DB2-BD59-A6C34878D82A}">
                    <a16:rowId xmlns:a16="http://schemas.microsoft.com/office/drawing/2014/main" val="465916073"/>
                  </a:ext>
                </a:extLst>
              </a:tr>
              <a:tr h="904511">
                <a:tc>
                  <a:txBody>
                    <a:bodyPr/>
                    <a:lstStyle/>
                    <a:p>
                      <a:r>
                        <a:rPr lang="en-IN" dirty="0"/>
                        <a:t>Weekly Engagement of user.</a:t>
                      </a:r>
                    </a:p>
                    <a:p>
                      <a:endParaRPr lang="en-IN" dirty="0"/>
                    </a:p>
                  </a:txBody>
                  <a:tcPr>
                    <a:solidFill>
                      <a:schemeClr val="accent3">
                        <a:lumMod val="20000"/>
                        <a:lumOff val="80000"/>
                      </a:schemeClr>
                    </a:solidFill>
                  </a:tcPr>
                </a:tc>
                <a:extLst>
                  <a:ext uri="{0D108BD9-81ED-4DB2-BD59-A6C34878D82A}">
                    <a16:rowId xmlns:a16="http://schemas.microsoft.com/office/drawing/2014/main" val="2449243720"/>
                  </a:ext>
                </a:extLst>
              </a:tr>
              <a:tr h="706483">
                <a:tc>
                  <a:txBody>
                    <a:bodyPr/>
                    <a:lstStyle/>
                    <a:p>
                      <a:r>
                        <a:rPr lang="en-IN" dirty="0"/>
                        <a:t>Email Engagement of Users.</a:t>
                      </a:r>
                    </a:p>
                    <a:p>
                      <a:endParaRPr lang="en-IN" dirty="0"/>
                    </a:p>
                  </a:txBody>
                  <a:tcPr>
                    <a:solidFill>
                      <a:schemeClr val="bg2">
                        <a:lumMod val="40000"/>
                        <a:lumOff val="60000"/>
                      </a:schemeClr>
                    </a:solidFill>
                  </a:tcPr>
                </a:tc>
                <a:extLst>
                  <a:ext uri="{0D108BD9-81ED-4DB2-BD59-A6C34878D82A}">
                    <a16:rowId xmlns:a16="http://schemas.microsoft.com/office/drawing/2014/main" val="2161502746"/>
                  </a:ext>
                </a:extLst>
              </a:tr>
            </a:tbl>
          </a:graphicData>
        </a:graphic>
      </p:graphicFrame>
    </p:spTree>
    <p:extLst>
      <p:ext uri="{BB962C8B-B14F-4D97-AF65-F5344CB8AC3E}">
        <p14:creationId xmlns:p14="http://schemas.microsoft.com/office/powerpoint/2010/main" val="422866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D7A29-5A1D-E874-5919-73B9B8E5E5E1}"/>
              </a:ext>
            </a:extLst>
          </p:cNvPr>
          <p:cNvSpPr>
            <a:spLocks noGrp="1"/>
          </p:cNvSpPr>
          <p:nvPr>
            <p:ph type="title"/>
          </p:nvPr>
        </p:nvSpPr>
        <p:spPr>
          <a:xfrm>
            <a:off x="2355117" y="89085"/>
            <a:ext cx="9613861" cy="1080938"/>
          </a:xfrm>
        </p:spPr>
        <p:txBody>
          <a:bodyPr/>
          <a:lstStyle/>
          <a:p>
            <a:r>
              <a:rPr lang="en-IN" b="1" u="sng" dirty="0">
                <a:solidFill>
                  <a:schemeClr val="bg1"/>
                </a:solidFill>
              </a:rPr>
              <a:t>APPROACH</a:t>
            </a:r>
          </a:p>
        </p:txBody>
      </p:sp>
      <mc:AlternateContent xmlns:mc="http://schemas.openxmlformats.org/markup-compatibility/2006">
        <mc:Choice xmlns:am3d="http://schemas.microsoft.com/office/drawing/2017/model3d" Requires="am3d">
          <p:graphicFrame>
            <p:nvGraphicFramePr>
              <p:cNvPr id="7" name="Content Placeholder 6" descr="Bullseye">
                <a:extLst>
                  <a:ext uri="{FF2B5EF4-FFF2-40B4-BE49-F238E27FC236}">
                    <a16:creationId xmlns:a16="http://schemas.microsoft.com/office/drawing/2014/main" id="{0DE00B23-78A6-25B6-7B0C-578BC086DE60}"/>
                  </a:ext>
                </a:extLst>
              </p:cNvPr>
              <p:cNvGraphicFramePr>
                <a:graphicFrameLocks noGrp="1" noChangeAspect="1"/>
              </p:cNvGraphicFramePr>
              <p:nvPr>
                <p:ph sz="half" idx="1"/>
                <p:extLst>
                  <p:ext uri="{D42A27DB-BD31-4B8C-83A1-F6EECF244321}">
                    <p14:modId xmlns:p14="http://schemas.microsoft.com/office/powerpoint/2010/main" val="2440799439"/>
                  </p:ext>
                </p:extLst>
              </p:nvPr>
            </p:nvGraphicFramePr>
            <p:xfrm>
              <a:off x="-63836" y="1844016"/>
              <a:ext cx="2290824" cy="2237120"/>
            </p:xfrm>
            <a:graphic>
              <a:graphicData uri="http://schemas.microsoft.com/office/drawing/2017/model3d">
                <am3d:model3d r:embed="rId2">
                  <am3d:spPr>
                    <a:xfrm>
                      <a:off x="0" y="0"/>
                      <a:ext cx="2290824" cy="2237120"/>
                    </a:xfrm>
                    <a:prstGeom prst="rect">
                      <a:avLst/>
                    </a:prstGeom>
                  </am3d:spPr>
                  <am3d:camera>
                    <am3d:pos x="0" y="0" z="60296466"/>
                    <am3d:up dx="0" dy="36000000" dz="0"/>
                    <am3d:lookAt x="0" y="0" z="0"/>
                    <am3d:perspective fov="2700000"/>
                  </am3d:camera>
                  <am3d:trans>
                    <am3d:meterPerModelUnit n="72309" d="1000000"/>
                    <am3d:preTrans dx="-1" dy="-10762396" dz="-4674376"/>
                    <am3d:scale>
                      <am3d:sx n="1000000" d="1000000"/>
                      <am3d:sy n="1000000" d="1000000"/>
                      <am3d:sz n="1000000" d="1000000"/>
                    </am3d:scale>
                    <am3d:rot ax="1570565" ay="1856828" az="851150"/>
                    <am3d:postTrans dx="0" dy="0" dz="0"/>
                  </am3d:trans>
                  <am3d:raster rName="Office3DRenderer" rVer="16.0.8326">
                    <am3d:blip r:embed="rId3"/>
                  </am3d:raster>
                  <am3d:objViewport viewportSz="431240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Content Placeholder 6" descr="Bullseye">
                <a:extLst>
                  <a:ext uri="{FF2B5EF4-FFF2-40B4-BE49-F238E27FC236}">
                    <a16:creationId xmlns:a16="http://schemas.microsoft.com/office/drawing/2014/main" id="{0DE00B23-78A6-25B6-7B0C-578BC086DE60}"/>
                  </a:ext>
                </a:extLst>
              </p:cNvPr>
              <p:cNvPicPr>
                <a:picLocks noGrp="1" noRot="1" noChangeAspect="1" noMove="1" noResize="1" noEditPoints="1" noAdjustHandles="1" noChangeArrowheads="1" noChangeShapeType="1" noCrop="1"/>
              </p:cNvPicPr>
              <p:nvPr/>
            </p:nvPicPr>
            <p:blipFill>
              <a:blip r:embed="rId3"/>
              <a:stretch>
                <a:fillRect/>
              </a:stretch>
            </p:blipFill>
            <p:spPr>
              <a:xfrm>
                <a:off x="-63836" y="1844016"/>
                <a:ext cx="2290824" cy="2237120"/>
              </a:xfrm>
              <a:prstGeom prst="rect">
                <a:avLst/>
              </a:prstGeom>
            </p:spPr>
          </p:pic>
        </mc:Fallback>
      </mc:AlternateContent>
      <p:sp>
        <p:nvSpPr>
          <p:cNvPr id="4" name="Footer Placeholder 3">
            <a:extLst>
              <a:ext uri="{FF2B5EF4-FFF2-40B4-BE49-F238E27FC236}">
                <a16:creationId xmlns:a16="http://schemas.microsoft.com/office/drawing/2014/main" id="{945F4AFA-CDE9-C8B6-6726-810F14628F87}"/>
              </a:ext>
            </a:extLst>
          </p:cNvPr>
          <p:cNvSpPr>
            <a:spLocks noGrp="1"/>
          </p:cNvSpPr>
          <p:nvPr>
            <p:ph type="ftr" sz="quarter" idx="11"/>
          </p:nvPr>
        </p:nvSpPr>
        <p:spPr/>
        <p:txBody>
          <a:bodyPr/>
          <a:lstStyle/>
          <a:p>
            <a:r>
              <a:rPr lang="en-US"/>
              <a:t>Presentation title</a:t>
            </a:r>
            <a:endParaRPr lang="en-US" dirty="0"/>
          </a:p>
        </p:txBody>
      </p:sp>
      <p:sp>
        <p:nvSpPr>
          <p:cNvPr id="9" name="TextBox 8">
            <a:extLst>
              <a:ext uri="{FF2B5EF4-FFF2-40B4-BE49-F238E27FC236}">
                <a16:creationId xmlns:a16="http://schemas.microsoft.com/office/drawing/2014/main" id="{1A720F7E-989F-1198-3DC1-E16DFB45106E}"/>
              </a:ext>
            </a:extLst>
          </p:cNvPr>
          <p:cNvSpPr txBox="1"/>
          <p:nvPr/>
        </p:nvSpPr>
        <p:spPr>
          <a:xfrm>
            <a:off x="2355117" y="1212135"/>
            <a:ext cx="8993068" cy="461665"/>
          </a:xfrm>
          <a:prstGeom prst="rect">
            <a:avLst/>
          </a:prstGeom>
          <a:noFill/>
        </p:spPr>
        <p:txBody>
          <a:bodyPr wrap="square" rtlCol="0">
            <a:spAutoFit/>
          </a:bodyPr>
          <a:lstStyle/>
          <a:p>
            <a:r>
              <a:rPr lang="en-IN" sz="2400" dirty="0"/>
              <a:t>For case study 1 my approach is find out the following details </a:t>
            </a:r>
          </a:p>
        </p:txBody>
      </p:sp>
      <p:graphicFrame>
        <p:nvGraphicFramePr>
          <p:cNvPr id="10" name="Table 10">
            <a:extLst>
              <a:ext uri="{FF2B5EF4-FFF2-40B4-BE49-F238E27FC236}">
                <a16:creationId xmlns:a16="http://schemas.microsoft.com/office/drawing/2014/main" id="{B3988DE6-9088-6556-6E67-E67FDF2DC71E}"/>
              </a:ext>
            </a:extLst>
          </p:cNvPr>
          <p:cNvGraphicFramePr>
            <a:graphicFrameLocks noGrp="1"/>
          </p:cNvGraphicFramePr>
          <p:nvPr>
            <p:extLst>
              <p:ext uri="{D42A27DB-BD31-4B8C-83A1-F6EECF244321}">
                <p14:modId xmlns:p14="http://schemas.microsoft.com/office/powerpoint/2010/main" val="808513447"/>
              </p:ext>
            </p:extLst>
          </p:nvPr>
        </p:nvGraphicFramePr>
        <p:xfrm>
          <a:off x="2355117" y="2595547"/>
          <a:ext cx="9281825" cy="3614320"/>
        </p:xfrm>
        <a:graphic>
          <a:graphicData uri="http://schemas.openxmlformats.org/drawingml/2006/table">
            <a:tbl>
              <a:tblPr firstRow="1" bandRow="1">
                <a:tableStyleId>{5DA37D80-6434-44D0-A028-1B22A696006F}</a:tableStyleId>
              </a:tblPr>
              <a:tblGrid>
                <a:gridCol w="9281825">
                  <a:extLst>
                    <a:ext uri="{9D8B030D-6E8A-4147-A177-3AD203B41FA5}">
                      <a16:colId xmlns:a16="http://schemas.microsoft.com/office/drawing/2014/main" val="1383400599"/>
                    </a:ext>
                  </a:extLst>
                </a:gridCol>
              </a:tblGrid>
              <a:tr h="862280">
                <a:tc>
                  <a:txBody>
                    <a:bodyPr/>
                    <a:lstStyle/>
                    <a:p>
                      <a:r>
                        <a:rPr lang="en-GB" sz="2800" b="1" dirty="0">
                          <a:solidFill>
                            <a:schemeClr val="tx1">
                              <a:lumMod val="95000"/>
                            </a:schemeClr>
                          </a:solidFill>
                        </a:rPr>
                        <a:t>Calculate the number of jobs reviewed per hour per day for November 2020?</a:t>
                      </a:r>
                      <a:endParaRPr lang="en-IN" sz="2800" b="1" dirty="0">
                        <a:solidFill>
                          <a:schemeClr val="tx1">
                            <a:lumMod val="95000"/>
                          </a:schemeClr>
                        </a:solidFill>
                      </a:endParaRPr>
                    </a:p>
                  </a:txBody>
                  <a:tcPr>
                    <a:solidFill>
                      <a:schemeClr val="bg1">
                        <a:lumMod val="75000"/>
                        <a:lumOff val="25000"/>
                      </a:schemeClr>
                    </a:solidFill>
                  </a:tcPr>
                </a:tc>
                <a:extLst>
                  <a:ext uri="{0D108BD9-81ED-4DB2-BD59-A6C34878D82A}">
                    <a16:rowId xmlns:a16="http://schemas.microsoft.com/office/drawing/2014/main" val="3220042010"/>
                  </a:ext>
                </a:extLst>
              </a:tr>
              <a:tr h="862280">
                <a:tc>
                  <a:txBody>
                    <a:bodyPr/>
                    <a:lstStyle/>
                    <a:p>
                      <a:r>
                        <a:rPr lang="en-GB" sz="2800" b="1" dirty="0">
                          <a:solidFill>
                            <a:schemeClr val="tx1">
                              <a:lumMod val="95000"/>
                            </a:schemeClr>
                          </a:solidFill>
                          <a:effectLst/>
                        </a:rPr>
                        <a:t>Calculate 7 day rolling average of throughput</a:t>
                      </a:r>
                      <a:endParaRPr lang="en-IN" sz="2800" b="1" dirty="0">
                        <a:solidFill>
                          <a:schemeClr val="tx1">
                            <a:lumMod val="95000"/>
                          </a:schemeClr>
                        </a:solidFill>
                      </a:endParaRPr>
                    </a:p>
                  </a:txBody>
                  <a:tcPr/>
                </a:tc>
                <a:extLst>
                  <a:ext uri="{0D108BD9-81ED-4DB2-BD59-A6C34878D82A}">
                    <a16:rowId xmlns:a16="http://schemas.microsoft.com/office/drawing/2014/main" val="1484038696"/>
                  </a:ext>
                </a:extLst>
              </a:tr>
              <a:tr h="862280">
                <a:tc>
                  <a:txBody>
                    <a:bodyPr/>
                    <a:lstStyle/>
                    <a:p>
                      <a:r>
                        <a:rPr lang="en-GB" sz="2800" b="1" dirty="0">
                          <a:solidFill>
                            <a:schemeClr val="tx1">
                              <a:lumMod val="95000"/>
                            </a:schemeClr>
                          </a:solidFill>
                          <a:effectLst/>
                        </a:rPr>
                        <a:t>Calculate the percentage share of each language in the last 30 days?</a:t>
                      </a:r>
                      <a:endParaRPr lang="en-IN" sz="2800" b="1" dirty="0">
                        <a:solidFill>
                          <a:schemeClr val="tx1">
                            <a:lumMod val="95000"/>
                          </a:schemeClr>
                        </a:solidFill>
                      </a:endParaRPr>
                    </a:p>
                  </a:txBody>
                  <a:tcPr>
                    <a:solidFill>
                      <a:schemeClr val="bg1">
                        <a:lumMod val="75000"/>
                        <a:lumOff val="25000"/>
                      </a:schemeClr>
                    </a:solidFill>
                  </a:tcPr>
                </a:tc>
                <a:extLst>
                  <a:ext uri="{0D108BD9-81ED-4DB2-BD59-A6C34878D82A}">
                    <a16:rowId xmlns:a16="http://schemas.microsoft.com/office/drawing/2014/main" val="3271443390"/>
                  </a:ext>
                </a:extLst>
              </a:tr>
              <a:tr h="862280">
                <a:tc>
                  <a:txBody>
                    <a:bodyPr/>
                    <a:lstStyle/>
                    <a:p>
                      <a:r>
                        <a:rPr lang="en-GB" sz="2800" b="1" dirty="0">
                          <a:solidFill>
                            <a:schemeClr val="tx1">
                              <a:lumMod val="95000"/>
                            </a:schemeClr>
                          </a:solidFill>
                          <a:effectLst/>
                        </a:rPr>
                        <a:t>Display duplicates from the table?</a:t>
                      </a:r>
                      <a:endParaRPr lang="en-IN" sz="2800" b="1" dirty="0">
                        <a:solidFill>
                          <a:schemeClr val="tx1">
                            <a:lumMod val="95000"/>
                          </a:schemeClr>
                        </a:solidFill>
                      </a:endParaRPr>
                    </a:p>
                  </a:txBody>
                  <a:tcPr/>
                </a:tc>
                <a:extLst>
                  <a:ext uri="{0D108BD9-81ED-4DB2-BD59-A6C34878D82A}">
                    <a16:rowId xmlns:a16="http://schemas.microsoft.com/office/drawing/2014/main" val="242369264"/>
                  </a:ext>
                </a:extLst>
              </a:tr>
            </a:tbl>
          </a:graphicData>
        </a:graphic>
      </p:graphicFrame>
      <p:pic>
        <p:nvPicPr>
          <p:cNvPr id="14" name="Graphic 13" descr="Head with gears">
            <a:extLst>
              <a:ext uri="{FF2B5EF4-FFF2-40B4-BE49-F238E27FC236}">
                <a16:creationId xmlns:a16="http://schemas.microsoft.com/office/drawing/2014/main" id="{B7C64688-0FF4-9CA4-97B6-199E7548C0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07565" y="297734"/>
            <a:ext cx="1300059" cy="1300059"/>
          </a:xfrm>
          <a:prstGeom prst="rect">
            <a:avLst/>
          </a:prstGeom>
        </p:spPr>
      </p:pic>
    </p:spTree>
    <p:extLst>
      <p:ext uri="{BB962C8B-B14F-4D97-AF65-F5344CB8AC3E}">
        <p14:creationId xmlns:p14="http://schemas.microsoft.com/office/powerpoint/2010/main" val="213520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D7A29-5A1D-E874-5919-73B9B8E5E5E1}"/>
              </a:ext>
            </a:extLst>
          </p:cNvPr>
          <p:cNvSpPr>
            <a:spLocks noGrp="1"/>
          </p:cNvSpPr>
          <p:nvPr>
            <p:ph type="title"/>
          </p:nvPr>
        </p:nvSpPr>
        <p:spPr>
          <a:xfrm>
            <a:off x="2355117" y="89085"/>
            <a:ext cx="9613861" cy="1080938"/>
          </a:xfrm>
        </p:spPr>
        <p:txBody>
          <a:bodyPr/>
          <a:lstStyle/>
          <a:p>
            <a:r>
              <a:rPr lang="en-IN" b="1" u="sng" dirty="0">
                <a:solidFill>
                  <a:schemeClr val="bg1"/>
                </a:solidFill>
              </a:rPr>
              <a:t>APPROACH</a:t>
            </a:r>
          </a:p>
        </p:txBody>
      </p:sp>
      <mc:AlternateContent xmlns:mc="http://schemas.openxmlformats.org/markup-compatibility/2006">
        <mc:Choice xmlns:am3d="http://schemas.microsoft.com/office/drawing/2017/model3d" Requires="am3d">
          <p:graphicFrame>
            <p:nvGraphicFramePr>
              <p:cNvPr id="7" name="Content Placeholder 6" descr="Bullseye">
                <a:extLst>
                  <a:ext uri="{FF2B5EF4-FFF2-40B4-BE49-F238E27FC236}">
                    <a16:creationId xmlns:a16="http://schemas.microsoft.com/office/drawing/2014/main" id="{0DE00B23-78A6-25B6-7B0C-578BC086DE60}"/>
                  </a:ext>
                </a:extLst>
              </p:cNvPr>
              <p:cNvGraphicFramePr>
                <a:graphicFrameLocks noGrp="1" noChangeAspect="1"/>
              </p:cNvGraphicFramePr>
              <p:nvPr>
                <p:ph sz="half" idx="1"/>
              </p:nvPr>
            </p:nvGraphicFramePr>
            <p:xfrm>
              <a:off x="-63836" y="1844016"/>
              <a:ext cx="2290824" cy="2237120"/>
            </p:xfrm>
            <a:graphic>
              <a:graphicData uri="http://schemas.microsoft.com/office/drawing/2017/model3d">
                <am3d:model3d r:embed="rId2">
                  <am3d:spPr>
                    <a:xfrm>
                      <a:off x="0" y="0"/>
                      <a:ext cx="2290824" cy="2237120"/>
                    </a:xfrm>
                    <a:prstGeom prst="rect">
                      <a:avLst/>
                    </a:prstGeom>
                  </am3d:spPr>
                  <am3d:camera>
                    <am3d:pos x="0" y="0" z="60296466"/>
                    <am3d:up dx="0" dy="36000000" dz="0"/>
                    <am3d:lookAt x="0" y="0" z="0"/>
                    <am3d:perspective fov="2700000"/>
                  </am3d:camera>
                  <am3d:trans>
                    <am3d:meterPerModelUnit n="72309" d="1000000"/>
                    <am3d:preTrans dx="-1" dy="-10762396" dz="-4674376"/>
                    <am3d:scale>
                      <am3d:sx n="1000000" d="1000000"/>
                      <am3d:sy n="1000000" d="1000000"/>
                      <am3d:sz n="1000000" d="1000000"/>
                    </am3d:scale>
                    <am3d:rot ax="1570565" ay="1856828" az="851150"/>
                    <am3d:postTrans dx="0" dy="0" dz="0"/>
                  </am3d:trans>
                  <am3d:raster rName="Office3DRenderer" rVer="16.0.8326">
                    <am3d:blip r:embed="rId3"/>
                  </am3d:raster>
                  <am3d:objViewport viewportSz="431240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Content Placeholder 6" descr="Bullseye">
                <a:extLst>
                  <a:ext uri="{FF2B5EF4-FFF2-40B4-BE49-F238E27FC236}">
                    <a16:creationId xmlns:a16="http://schemas.microsoft.com/office/drawing/2014/main" id="{0DE00B23-78A6-25B6-7B0C-578BC086DE60}"/>
                  </a:ext>
                </a:extLst>
              </p:cNvPr>
              <p:cNvPicPr>
                <a:picLocks noGrp="1" noRot="1" noChangeAspect="1" noMove="1" noResize="1" noEditPoints="1" noAdjustHandles="1" noChangeArrowheads="1" noChangeShapeType="1" noCrop="1"/>
              </p:cNvPicPr>
              <p:nvPr/>
            </p:nvPicPr>
            <p:blipFill>
              <a:blip r:embed="rId3"/>
              <a:stretch>
                <a:fillRect/>
              </a:stretch>
            </p:blipFill>
            <p:spPr>
              <a:xfrm>
                <a:off x="-63836" y="1844016"/>
                <a:ext cx="2290824" cy="2237120"/>
              </a:xfrm>
              <a:prstGeom prst="rect">
                <a:avLst/>
              </a:prstGeom>
            </p:spPr>
          </p:pic>
        </mc:Fallback>
      </mc:AlternateContent>
      <p:sp>
        <p:nvSpPr>
          <p:cNvPr id="4" name="Footer Placeholder 3">
            <a:extLst>
              <a:ext uri="{FF2B5EF4-FFF2-40B4-BE49-F238E27FC236}">
                <a16:creationId xmlns:a16="http://schemas.microsoft.com/office/drawing/2014/main" id="{945F4AFA-CDE9-C8B6-6726-810F14628F87}"/>
              </a:ext>
            </a:extLst>
          </p:cNvPr>
          <p:cNvSpPr>
            <a:spLocks noGrp="1"/>
          </p:cNvSpPr>
          <p:nvPr>
            <p:ph type="ftr" sz="quarter" idx="11"/>
          </p:nvPr>
        </p:nvSpPr>
        <p:spPr/>
        <p:txBody>
          <a:bodyPr/>
          <a:lstStyle/>
          <a:p>
            <a:r>
              <a:rPr lang="en-US"/>
              <a:t>Presentation title</a:t>
            </a:r>
            <a:endParaRPr lang="en-US" dirty="0"/>
          </a:p>
        </p:txBody>
      </p:sp>
      <p:sp>
        <p:nvSpPr>
          <p:cNvPr id="9" name="TextBox 8">
            <a:extLst>
              <a:ext uri="{FF2B5EF4-FFF2-40B4-BE49-F238E27FC236}">
                <a16:creationId xmlns:a16="http://schemas.microsoft.com/office/drawing/2014/main" id="{1A720F7E-989F-1198-3DC1-E16DFB45106E}"/>
              </a:ext>
            </a:extLst>
          </p:cNvPr>
          <p:cNvSpPr txBox="1"/>
          <p:nvPr/>
        </p:nvSpPr>
        <p:spPr>
          <a:xfrm>
            <a:off x="2355117" y="1212135"/>
            <a:ext cx="8993068" cy="461665"/>
          </a:xfrm>
          <a:prstGeom prst="rect">
            <a:avLst/>
          </a:prstGeom>
          <a:noFill/>
        </p:spPr>
        <p:txBody>
          <a:bodyPr wrap="square" rtlCol="0">
            <a:spAutoFit/>
          </a:bodyPr>
          <a:lstStyle/>
          <a:p>
            <a:r>
              <a:rPr lang="en-IN" sz="2400" dirty="0"/>
              <a:t>For case study 2</a:t>
            </a:r>
          </a:p>
        </p:txBody>
      </p:sp>
      <p:graphicFrame>
        <p:nvGraphicFramePr>
          <p:cNvPr id="10" name="Table 10">
            <a:extLst>
              <a:ext uri="{FF2B5EF4-FFF2-40B4-BE49-F238E27FC236}">
                <a16:creationId xmlns:a16="http://schemas.microsoft.com/office/drawing/2014/main" id="{B3988DE6-9088-6556-6E67-E67FDF2DC71E}"/>
              </a:ext>
            </a:extLst>
          </p:cNvPr>
          <p:cNvGraphicFramePr>
            <a:graphicFrameLocks noGrp="1"/>
          </p:cNvGraphicFramePr>
          <p:nvPr>
            <p:extLst>
              <p:ext uri="{D42A27DB-BD31-4B8C-83A1-F6EECF244321}">
                <p14:modId xmlns:p14="http://schemas.microsoft.com/office/powerpoint/2010/main" val="2631435922"/>
              </p:ext>
            </p:extLst>
          </p:nvPr>
        </p:nvGraphicFramePr>
        <p:xfrm>
          <a:off x="2396691" y="1923289"/>
          <a:ext cx="9240251" cy="4394000"/>
        </p:xfrm>
        <a:graphic>
          <a:graphicData uri="http://schemas.openxmlformats.org/drawingml/2006/table">
            <a:tbl>
              <a:tblPr firstRow="1" bandRow="1">
                <a:tableStyleId>{5DA37D80-6434-44D0-A028-1B22A696006F}</a:tableStyleId>
              </a:tblPr>
              <a:tblGrid>
                <a:gridCol w="9240251">
                  <a:extLst>
                    <a:ext uri="{9D8B030D-6E8A-4147-A177-3AD203B41FA5}">
                      <a16:colId xmlns:a16="http://schemas.microsoft.com/office/drawing/2014/main" val="1383400599"/>
                    </a:ext>
                  </a:extLst>
                </a:gridCol>
              </a:tblGrid>
              <a:tr h="862280">
                <a:tc>
                  <a:txBody>
                    <a:bodyPr/>
                    <a:lstStyle/>
                    <a:p>
                      <a:r>
                        <a:rPr lang="en-GB" sz="2800" b="1" dirty="0">
                          <a:solidFill>
                            <a:schemeClr val="tx1">
                              <a:lumMod val="95000"/>
                            </a:schemeClr>
                          </a:solidFill>
                        </a:rPr>
                        <a:t>Calculate the weekly user engagement?</a:t>
                      </a:r>
                      <a:endParaRPr lang="en-IN" sz="2800" b="1" dirty="0">
                        <a:solidFill>
                          <a:schemeClr val="tx1">
                            <a:lumMod val="95000"/>
                          </a:schemeClr>
                        </a:solidFill>
                      </a:endParaRPr>
                    </a:p>
                  </a:txBody>
                  <a:tcPr>
                    <a:solidFill>
                      <a:schemeClr val="bg1">
                        <a:lumMod val="75000"/>
                        <a:lumOff val="25000"/>
                      </a:schemeClr>
                    </a:solidFill>
                  </a:tcPr>
                </a:tc>
                <a:extLst>
                  <a:ext uri="{0D108BD9-81ED-4DB2-BD59-A6C34878D82A}">
                    <a16:rowId xmlns:a16="http://schemas.microsoft.com/office/drawing/2014/main" val="3220042010"/>
                  </a:ext>
                </a:extLst>
              </a:tr>
              <a:tr h="862280">
                <a:tc>
                  <a:txBody>
                    <a:bodyPr/>
                    <a:lstStyle/>
                    <a:p>
                      <a:r>
                        <a:rPr lang="en-GB" sz="2800" b="1" dirty="0">
                          <a:solidFill>
                            <a:schemeClr val="tx1">
                              <a:lumMod val="95000"/>
                            </a:schemeClr>
                          </a:solidFill>
                        </a:rPr>
                        <a:t>Calculate the user growth for product?</a:t>
                      </a:r>
                      <a:endParaRPr lang="en-IN" sz="2800" b="1" dirty="0">
                        <a:solidFill>
                          <a:schemeClr val="tx1">
                            <a:lumMod val="95000"/>
                          </a:schemeClr>
                        </a:solidFill>
                      </a:endParaRPr>
                    </a:p>
                  </a:txBody>
                  <a:tcPr/>
                </a:tc>
                <a:extLst>
                  <a:ext uri="{0D108BD9-81ED-4DB2-BD59-A6C34878D82A}">
                    <a16:rowId xmlns:a16="http://schemas.microsoft.com/office/drawing/2014/main" val="1484038696"/>
                  </a:ext>
                </a:extLst>
              </a:tr>
              <a:tr h="862280">
                <a:tc>
                  <a:txBody>
                    <a:bodyPr/>
                    <a:lstStyle/>
                    <a:p>
                      <a:r>
                        <a:rPr lang="en-GB" sz="2800" b="1" dirty="0">
                          <a:solidFill>
                            <a:schemeClr val="tx1">
                              <a:lumMod val="95000"/>
                            </a:schemeClr>
                          </a:solidFill>
                        </a:rPr>
                        <a:t>Calculate the weekly retention of users-sign up cohort?</a:t>
                      </a:r>
                      <a:endParaRPr lang="en-IN" sz="2800" b="1" dirty="0">
                        <a:solidFill>
                          <a:schemeClr val="tx1">
                            <a:lumMod val="95000"/>
                          </a:schemeClr>
                        </a:solidFill>
                      </a:endParaRPr>
                    </a:p>
                  </a:txBody>
                  <a:tcPr>
                    <a:solidFill>
                      <a:schemeClr val="bg1">
                        <a:lumMod val="75000"/>
                        <a:lumOff val="25000"/>
                      </a:schemeClr>
                    </a:solidFill>
                  </a:tcPr>
                </a:tc>
                <a:extLst>
                  <a:ext uri="{0D108BD9-81ED-4DB2-BD59-A6C34878D82A}">
                    <a16:rowId xmlns:a16="http://schemas.microsoft.com/office/drawing/2014/main" val="3271443390"/>
                  </a:ext>
                </a:extLst>
              </a:tr>
              <a:tr h="862280">
                <a:tc>
                  <a:txBody>
                    <a:bodyPr/>
                    <a:lstStyle/>
                    <a:p>
                      <a:r>
                        <a:rPr lang="en-GB" sz="2800" b="1" dirty="0">
                          <a:solidFill>
                            <a:schemeClr val="tx1">
                              <a:lumMod val="95000"/>
                            </a:schemeClr>
                          </a:solidFill>
                        </a:rPr>
                        <a:t>Calculate the weekly engagement per device?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369264"/>
                  </a:ext>
                </a:extLst>
              </a:tr>
              <a:tr h="862280">
                <a:tc>
                  <a:txBody>
                    <a:bodyPr/>
                    <a:lstStyle/>
                    <a:p>
                      <a:r>
                        <a:rPr lang="en-GB" sz="2800" b="1" dirty="0">
                          <a:solidFill>
                            <a:schemeClr val="tx1">
                              <a:lumMod val="95000"/>
                            </a:schemeClr>
                          </a:solidFill>
                        </a:rPr>
                        <a:t>Calculate the email engagement metrics?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5534420"/>
                  </a:ext>
                </a:extLst>
              </a:tr>
            </a:tbl>
          </a:graphicData>
        </a:graphic>
      </p:graphicFrame>
      <p:pic>
        <p:nvPicPr>
          <p:cNvPr id="14" name="Graphic 13" descr="Head with gears">
            <a:extLst>
              <a:ext uri="{FF2B5EF4-FFF2-40B4-BE49-F238E27FC236}">
                <a16:creationId xmlns:a16="http://schemas.microsoft.com/office/drawing/2014/main" id="{B7C64688-0FF4-9CA4-97B6-199E7548C0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07565" y="297734"/>
            <a:ext cx="1300059" cy="1300059"/>
          </a:xfrm>
          <a:prstGeom prst="rect">
            <a:avLst/>
          </a:prstGeom>
        </p:spPr>
      </p:pic>
    </p:spTree>
    <p:extLst>
      <p:ext uri="{BB962C8B-B14F-4D97-AF65-F5344CB8AC3E}">
        <p14:creationId xmlns:p14="http://schemas.microsoft.com/office/powerpoint/2010/main" val="387084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50608" y="2715891"/>
            <a:ext cx="9613860" cy="1090788"/>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19850" y="4540180"/>
            <a:ext cx="9613860" cy="1704017"/>
          </a:xfrm>
        </p:spPr>
        <p:txBody>
          <a:bodyPr>
            <a:normAutofit/>
          </a:bodyPr>
          <a:lstStyle/>
          <a:p>
            <a:pPr algn="l"/>
            <a:r>
              <a:rPr lang="en-GB" sz="2400" b="1" dirty="0">
                <a:solidFill>
                  <a:schemeClr val="bg1"/>
                </a:solidFill>
                <a:latin typeface="Sabon Next LT" panose="02000500000000000000" pitchFamily="2" charset="0"/>
                <a:cs typeface="Sabon Next LT" panose="02000500000000000000" pitchFamily="2" charset="0"/>
              </a:rPr>
              <a:t>The tools used in this project are given below</a:t>
            </a:r>
            <a:r>
              <a:rPr lang="en-GB" sz="2400" dirty="0">
                <a:solidFill>
                  <a:schemeClr val="bg1"/>
                </a:solidFill>
                <a:latin typeface="Sabon Next LT" panose="02000500000000000000" pitchFamily="2" charset="0"/>
                <a:cs typeface="Sabon Next LT" panose="02000500000000000000" pitchFamily="2" charset="0"/>
              </a:rPr>
              <a:t>:</a:t>
            </a:r>
          </a:p>
          <a:p>
            <a:pPr algn="l"/>
            <a:r>
              <a:rPr lang="en-GB" sz="2400" b="1" dirty="0">
                <a:solidFill>
                  <a:schemeClr val="bg1"/>
                </a:solidFill>
                <a:latin typeface="Sabon Next LT" panose="02000500000000000000" pitchFamily="2" charset="0"/>
                <a:cs typeface="Sabon Next LT" panose="02000500000000000000" pitchFamily="2" charset="0"/>
              </a:rPr>
              <a:t>MYSQL</a:t>
            </a:r>
            <a:r>
              <a:rPr lang="en-GB" sz="2400" dirty="0">
                <a:solidFill>
                  <a:schemeClr val="bg1"/>
                </a:solidFill>
                <a:latin typeface="Sabon Next LT" panose="02000500000000000000" pitchFamily="2" charset="0"/>
                <a:cs typeface="Sabon Next LT" panose="02000500000000000000" pitchFamily="2" charset="0"/>
              </a:rPr>
              <a:t> which is an open-source database management system. It</a:t>
            </a:r>
          </a:p>
          <a:p>
            <a:pPr algn="l"/>
            <a:r>
              <a:rPr lang="en-GB" sz="2400" dirty="0">
                <a:solidFill>
                  <a:schemeClr val="bg1"/>
                </a:solidFill>
                <a:latin typeface="Sabon Next LT" panose="02000500000000000000" pitchFamily="2" charset="0"/>
                <a:cs typeface="Sabon Next LT" panose="02000500000000000000" pitchFamily="2" charset="0"/>
              </a:rPr>
              <a:t>is mainly used for Exploratory data analysis purpose.</a:t>
            </a:r>
            <a:endParaRPr lang="en-US" sz="2400" dirty="0">
              <a:solidFill>
                <a:schemeClr val="bg1"/>
              </a:solidFill>
              <a:latin typeface="Sabon Next LT" panose="02000500000000000000" pitchFamily="2" charset="0"/>
              <a:cs typeface="Sabon Next LT" panose="02000500000000000000" pitchFamily="2" charset="0"/>
            </a:endParaRPr>
          </a:p>
        </p:txBody>
      </p:sp>
      <p:pic>
        <p:nvPicPr>
          <p:cNvPr id="5" name="Graphic 4" descr="Satellite">
            <a:extLst>
              <a:ext uri="{FF2B5EF4-FFF2-40B4-BE49-F238E27FC236}">
                <a16:creationId xmlns:a16="http://schemas.microsoft.com/office/drawing/2014/main" id="{DB1C0723-7D38-37B3-BAF5-D868ED93DC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58989" y="258733"/>
            <a:ext cx="2117558" cy="1704017"/>
          </a:xfrm>
          <a:prstGeom prst="rect">
            <a:avLst/>
          </a:prstGeom>
        </p:spPr>
      </p:pic>
    </p:spTree>
    <p:extLst>
      <p:ext uri="{BB962C8B-B14F-4D97-AF65-F5344CB8AC3E}">
        <p14:creationId xmlns:p14="http://schemas.microsoft.com/office/powerpoint/2010/main" val="295292380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TM04033917[[fn=Berlin]]</Template>
  <TotalTime>168</TotalTime>
  <Words>839</Words>
  <Application>Microsoft Office PowerPoint</Application>
  <PresentationFormat>Widescreen</PresentationFormat>
  <Paragraphs>173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Consolas</vt:lpstr>
      <vt:lpstr>Sabon Next LT</vt:lpstr>
      <vt:lpstr>Söhne</vt:lpstr>
      <vt:lpstr>Trebuchet MS</vt:lpstr>
      <vt:lpstr>Berlin</vt:lpstr>
      <vt:lpstr>Operation Analytics and Investigating Metric Spike</vt:lpstr>
      <vt:lpstr>AGENDA</vt:lpstr>
      <vt:lpstr>PROJECT DESCRIPTION</vt:lpstr>
      <vt:lpstr>Contd.</vt:lpstr>
      <vt:lpstr>CONTD.</vt:lpstr>
      <vt:lpstr>OBJECTIVES</vt:lpstr>
      <vt:lpstr>APPROACH</vt:lpstr>
      <vt:lpstr>APPROACH</vt:lpstr>
      <vt:lpstr>Tech Stack</vt:lpstr>
      <vt:lpstr>INSIGHTS</vt:lpstr>
      <vt:lpstr>Number of jobs reviewed per hour per day for November 2020?</vt:lpstr>
      <vt:lpstr>Calculate 7 day rolling average of throughput ( Non Distinct)</vt:lpstr>
      <vt:lpstr>Calculate 7 day rolling average of throughput (Distinct)</vt:lpstr>
      <vt:lpstr>Calculate the percentage share of each language in the last 30 days(Distinct)</vt:lpstr>
      <vt:lpstr>Calculate the percentage share of each language in the last 30 days (Non -Distinct)</vt:lpstr>
      <vt:lpstr>Display duplicates from the table</vt:lpstr>
      <vt:lpstr>INSIGHTS</vt:lpstr>
      <vt:lpstr>Calculate the weekly user engagement?</vt:lpstr>
      <vt:lpstr>Calculate the user growth for product?</vt:lpstr>
      <vt:lpstr>Calculate the weekly engagement per device?</vt:lpstr>
      <vt:lpstr> Calculate the email engagement metrics?</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dc:title>
  <dc:subject/>
  <dc:creator>Preeti Kumari</dc:creator>
  <cp:lastModifiedBy>Preeti Kumari</cp:lastModifiedBy>
  <cp:revision>1</cp:revision>
  <dcterms:created xsi:type="dcterms:W3CDTF">2023-06-10T08:11:56Z</dcterms:created>
  <dcterms:modified xsi:type="dcterms:W3CDTF">2023-06-10T11:00:53Z</dcterms:modified>
</cp:coreProperties>
</file>