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16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83D7-722C-B10A-D348-42F78D55AD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6D46748-CD04-EEF5-9549-9E3F2FD27F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F28EC1-8F82-343A-9CD5-BF84C7B7FF5B}"/>
              </a:ext>
            </a:extLst>
          </p:cNvPr>
          <p:cNvSpPr>
            <a:spLocks noGrp="1"/>
          </p:cNvSpPr>
          <p:nvPr>
            <p:ph type="dt" sz="half" idx="10"/>
          </p:nvPr>
        </p:nvSpPr>
        <p:spPr/>
        <p:txBody>
          <a:bodyPr/>
          <a:lstStyle/>
          <a:p>
            <a:fld id="{F5FE03EB-D55C-41B6-A552-885CCA431343}" type="datetimeFigureOut">
              <a:rPr lang="en-IN" smtClean="0"/>
              <a:t>14-08-2023</a:t>
            </a:fld>
            <a:endParaRPr lang="en-IN"/>
          </a:p>
        </p:txBody>
      </p:sp>
      <p:sp>
        <p:nvSpPr>
          <p:cNvPr id="5" name="Footer Placeholder 4">
            <a:extLst>
              <a:ext uri="{FF2B5EF4-FFF2-40B4-BE49-F238E27FC236}">
                <a16:creationId xmlns:a16="http://schemas.microsoft.com/office/drawing/2014/main" id="{95263373-7379-FAB9-D4D2-7CD5B32FB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729C01-E1F4-0B29-F985-143144A62D48}"/>
              </a:ext>
            </a:extLst>
          </p:cNvPr>
          <p:cNvSpPr>
            <a:spLocks noGrp="1"/>
          </p:cNvSpPr>
          <p:nvPr>
            <p:ph type="sldNum" sz="quarter" idx="12"/>
          </p:nvPr>
        </p:nvSpPr>
        <p:spPr/>
        <p:txBody>
          <a:bodyPr/>
          <a:lstStyle/>
          <a:p>
            <a:fld id="{499E147C-0E9D-422B-B79D-0409F6DDF930}" type="slidenum">
              <a:rPr lang="en-IN" smtClean="0"/>
              <a:t>‹#›</a:t>
            </a:fld>
            <a:endParaRPr lang="en-IN"/>
          </a:p>
        </p:txBody>
      </p:sp>
    </p:spTree>
    <p:extLst>
      <p:ext uri="{BB962C8B-B14F-4D97-AF65-F5344CB8AC3E}">
        <p14:creationId xmlns:p14="http://schemas.microsoft.com/office/powerpoint/2010/main" val="1249342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9B8D1-B177-99BA-0388-34FE4269B6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D20644-9D62-1C01-20C2-25322E904A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2D330F-7FBB-E755-2431-16342F60AF88}"/>
              </a:ext>
            </a:extLst>
          </p:cNvPr>
          <p:cNvSpPr>
            <a:spLocks noGrp="1"/>
          </p:cNvSpPr>
          <p:nvPr>
            <p:ph type="dt" sz="half" idx="10"/>
          </p:nvPr>
        </p:nvSpPr>
        <p:spPr/>
        <p:txBody>
          <a:bodyPr/>
          <a:lstStyle/>
          <a:p>
            <a:fld id="{F5FE03EB-D55C-41B6-A552-885CCA431343}" type="datetimeFigureOut">
              <a:rPr lang="en-IN" smtClean="0"/>
              <a:t>14-08-2023</a:t>
            </a:fld>
            <a:endParaRPr lang="en-IN"/>
          </a:p>
        </p:txBody>
      </p:sp>
      <p:sp>
        <p:nvSpPr>
          <p:cNvPr id="5" name="Footer Placeholder 4">
            <a:extLst>
              <a:ext uri="{FF2B5EF4-FFF2-40B4-BE49-F238E27FC236}">
                <a16:creationId xmlns:a16="http://schemas.microsoft.com/office/drawing/2014/main" id="{98D06205-8CAD-B8E0-30C2-7638835F08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B97787-30A9-4E16-2197-C4F31C4DB33E}"/>
              </a:ext>
            </a:extLst>
          </p:cNvPr>
          <p:cNvSpPr>
            <a:spLocks noGrp="1"/>
          </p:cNvSpPr>
          <p:nvPr>
            <p:ph type="sldNum" sz="quarter" idx="12"/>
          </p:nvPr>
        </p:nvSpPr>
        <p:spPr/>
        <p:txBody>
          <a:bodyPr/>
          <a:lstStyle/>
          <a:p>
            <a:fld id="{499E147C-0E9D-422B-B79D-0409F6DDF930}" type="slidenum">
              <a:rPr lang="en-IN" smtClean="0"/>
              <a:t>‹#›</a:t>
            </a:fld>
            <a:endParaRPr lang="en-IN"/>
          </a:p>
        </p:txBody>
      </p:sp>
    </p:spTree>
    <p:extLst>
      <p:ext uri="{BB962C8B-B14F-4D97-AF65-F5344CB8AC3E}">
        <p14:creationId xmlns:p14="http://schemas.microsoft.com/office/powerpoint/2010/main" val="3148485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BC8333-87A2-0A6D-AD5E-F28181013B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CC691B-DA39-BF44-3D35-CD50288F40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72FB8A-96AF-8784-D867-C281F52656CF}"/>
              </a:ext>
            </a:extLst>
          </p:cNvPr>
          <p:cNvSpPr>
            <a:spLocks noGrp="1"/>
          </p:cNvSpPr>
          <p:nvPr>
            <p:ph type="dt" sz="half" idx="10"/>
          </p:nvPr>
        </p:nvSpPr>
        <p:spPr/>
        <p:txBody>
          <a:bodyPr/>
          <a:lstStyle/>
          <a:p>
            <a:fld id="{F5FE03EB-D55C-41B6-A552-885CCA431343}" type="datetimeFigureOut">
              <a:rPr lang="en-IN" smtClean="0"/>
              <a:t>14-08-2023</a:t>
            </a:fld>
            <a:endParaRPr lang="en-IN"/>
          </a:p>
        </p:txBody>
      </p:sp>
      <p:sp>
        <p:nvSpPr>
          <p:cNvPr id="5" name="Footer Placeholder 4">
            <a:extLst>
              <a:ext uri="{FF2B5EF4-FFF2-40B4-BE49-F238E27FC236}">
                <a16:creationId xmlns:a16="http://schemas.microsoft.com/office/drawing/2014/main" id="{A07E30C2-6F6D-A9C1-DC17-F053FDF569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7FA2E1-9A9C-D31E-AB96-5EE9ABD3F2A6}"/>
              </a:ext>
            </a:extLst>
          </p:cNvPr>
          <p:cNvSpPr>
            <a:spLocks noGrp="1"/>
          </p:cNvSpPr>
          <p:nvPr>
            <p:ph type="sldNum" sz="quarter" idx="12"/>
          </p:nvPr>
        </p:nvSpPr>
        <p:spPr/>
        <p:txBody>
          <a:bodyPr/>
          <a:lstStyle/>
          <a:p>
            <a:fld id="{499E147C-0E9D-422B-B79D-0409F6DDF930}" type="slidenum">
              <a:rPr lang="en-IN" smtClean="0"/>
              <a:t>‹#›</a:t>
            </a:fld>
            <a:endParaRPr lang="en-IN"/>
          </a:p>
        </p:txBody>
      </p:sp>
    </p:spTree>
    <p:extLst>
      <p:ext uri="{BB962C8B-B14F-4D97-AF65-F5344CB8AC3E}">
        <p14:creationId xmlns:p14="http://schemas.microsoft.com/office/powerpoint/2010/main" val="501175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5509-4A5C-7863-DE6C-2D8649E39F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05563B-C95F-498E-ECCD-6D40F02B29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4D7BEB-3062-1AB0-F269-4F2887348163}"/>
              </a:ext>
            </a:extLst>
          </p:cNvPr>
          <p:cNvSpPr>
            <a:spLocks noGrp="1"/>
          </p:cNvSpPr>
          <p:nvPr>
            <p:ph type="dt" sz="half" idx="10"/>
          </p:nvPr>
        </p:nvSpPr>
        <p:spPr/>
        <p:txBody>
          <a:bodyPr/>
          <a:lstStyle/>
          <a:p>
            <a:fld id="{F5FE03EB-D55C-41B6-A552-885CCA431343}" type="datetimeFigureOut">
              <a:rPr lang="en-IN" smtClean="0"/>
              <a:t>14-08-2023</a:t>
            </a:fld>
            <a:endParaRPr lang="en-IN"/>
          </a:p>
        </p:txBody>
      </p:sp>
      <p:sp>
        <p:nvSpPr>
          <p:cNvPr id="5" name="Footer Placeholder 4">
            <a:extLst>
              <a:ext uri="{FF2B5EF4-FFF2-40B4-BE49-F238E27FC236}">
                <a16:creationId xmlns:a16="http://schemas.microsoft.com/office/drawing/2014/main" id="{FC82454F-1727-C549-35D7-0C4646E4FC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B842F0-94DE-9A4B-247E-9A6CC2713881}"/>
              </a:ext>
            </a:extLst>
          </p:cNvPr>
          <p:cNvSpPr>
            <a:spLocks noGrp="1"/>
          </p:cNvSpPr>
          <p:nvPr>
            <p:ph type="sldNum" sz="quarter" idx="12"/>
          </p:nvPr>
        </p:nvSpPr>
        <p:spPr/>
        <p:txBody>
          <a:bodyPr/>
          <a:lstStyle/>
          <a:p>
            <a:fld id="{499E147C-0E9D-422B-B79D-0409F6DDF930}" type="slidenum">
              <a:rPr lang="en-IN" smtClean="0"/>
              <a:t>‹#›</a:t>
            </a:fld>
            <a:endParaRPr lang="en-IN"/>
          </a:p>
        </p:txBody>
      </p:sp>
    </p:spTree>
    <p:extLst>
      <p:ext uri="{BB962C8B-B14F-4D97-AF65-F5344CB8AC3E}">
        <p14:creationId xmlns:p14="http://schemas.microsoft.com/office/powerpoint/2010/main" val="1020679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838A-8864-CA71-F1BA-0B80DAA12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B106F05-36FF-6F30-1E82-A1A2702365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E050E1-D124-1322-39B6-4CAD6EA4093D}"/>
              </a:ext>
            </a:extLst>
          </p:cNvPr>
          <p:cNvSpPr>
            <a:spLocks noGrp="1"/>
          </p:cNvSpPr>
          <p:nvPr>
            <p:ph type="dt" sz="half" idx="10"/>
          </p:nvPr>
        </p:nvSpPr>
        <p:spPr/>
        <p:txBody>
          <a:bodyPr/>
          <a:lstStyle/>
          <a:p>
            <a:fld id="{F5FE03EB-D55C-41B6-A552-885CCA431343}" type="datetimeFigureOut">
              <a:rPr lang="en-IN" smtClean="0"/>
              <a:t>14-08-2023</a:t>
            </a:fld>
            <a:endParaRPr lang="en-IN"/>
          </a:p>
        </p:txBody>
      </p:sp>
      <p:sp>
        <p:nvSpPr>
          <p:cNvPr id="5" name="Footer Placeholder 4">
            <a:extLst>
              <a:ext uri="{FF2B5EF4-FFF2-40B4-BE49-F238E27FC236}">
                <a16:creationId xmlns:a16="http://schemas.microsoft.com/office/drawing/2014/main" id="{7B1B6CAF-D8AD-61ED-79E9-C909D6B465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C5393E-1FBA-69A3-5753-0AD68166C537}"/>
              </a:ext>
            </a:extLst>
          </p:cNvPr>
          <p:cNvSpPr>
            <a:spLocks noGrp="1"/>
          </p:cNvSpPr>
          <p:nvPr>
            <p:ph type="sldNum" sz="quarter" idx="12"/>
          </p:nvPr>
        </p:nvSpPr>
        <p:spPr/>
        <p:txBody>
          <a:bodyPr/>
          <a:lstStyle/>
          <a:p>
            <a:fld id="{499E147C-0E9D-422B-B79D-0409F6DDF930}" type="slidenum">
              <a:rPr lang="en-IN" smtClean="0"/>
              <a:t>‹#›</a:t>
            </a:fld>
            <a:endParaRPr lang="en-IN"/>
          </a:p>
        </p:txBody>
      </p:sp>
    </p:spTree>
    <p:extLst>
      <p:ext uri="{BB962C8B-B14F-4D97-AF65-F5344CB8AC3E}">
        <p14:creationId xmlns:p14="http://schemas.microsoft.com/office/powerpoint/2010/main" val="4097556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B2A12-5F57-414C-16A7-97084AF919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2D9568-F955-ED6C-79BB-AC1F55162C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20EC70-2E12-33E0-D629-CDE18D3DFF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7818226-A763-6B5E-988E-E8894D4B5CAC}"/>
              </a:ext>
            </a:extLst>
          </p:cNvPr>
          <p:cNvSpPr>
            <a:spLocks noGrp="1"/>
          </p:cNvSpPr>
          <p:nvPr>
            <p:ph type="dt" sz="half" idx="10"/>
          </p:nvPr>
        </p:nvSpPr>
        <p:spPr/>
        <p:txBody>
          <a:bodyPr/>
          <a:lstStyle/>
          <a:p>
            <a:fld id="{F5FE03EB-D55C-41B6-A552-885CCA431343}" type="datetimeFigureOut">
              <a:rPr lang="en-IN" smtClean="0"/>
              <a:t>14-08-2023</a:t>
            </a:fld>
            <a:endParaRPr lang="en-IN"/>
          </a:p>
        </p:txBody>
      </p:sp>
      <p:sp>
        <p:nvSpPr>
          <p:cNvPr id="6" name="Footer Placeholder 5">
            <a:extLst>
              <a:ext uri="{FF2B5EF4-FFF2-40B4-BE49-F238E27FC236}">
                <a16:creationId xmlns:a16="http://schemas.microsoft.com/office/drawing/2014/main" id="{072FDA56-D280-2229-5110-E02367B6F2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F8D980-85B1-1599-E05D-538A3085021A}"/>
              </a:ext>
            </a:extLst>
          </p:cNvPr>
          <p:cNvSpPr>
            <a:spLocks noGrp="1"/>
          </p:cNvSpPr>
          <p:nvPr>
            <p:ph type="sldNum" sz="quarter" idx="12"/>
          </p:nvPr>
        </p:nvSpPr>
        <p:spPr/>
        <p:txBody>
          <a:bodyPr/>
          <a:lstStyle/>
          <a:p>
            <a:fld id="{499E147C-0E9D-422B-B79D-0409F6DDF930}" type="slidenum">
              <a:rPr lang="en-IN" smtClean="0"/>
              <a:t>‹#›</a:t>
            </a:fld>
            <a:endParaRPr lang="en-IN"/>
          </a:p>
        </p:txBody>
      </p:sp>
    </p:spTree>
    <p:extLst>
      <p:ext uri="{BB962C8B-B14F-4D97-AF65-F5344CB8AC3E}">
        <p14:creationId xmlns:p14="http://schemas.microsoft.com/office/powerpoint/2010/main" val="20286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ED1F0-8528-3C21-F0FA-BFBA43975E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8001CA-6648-5A7E-8CA4-D9356C1956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06AD19-3022-FFF0-6F16-DB8046FF6D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4ABD97-ACB8-F81A-B675-CF7F320437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EE8759-2066-7DF4-F167-E0FFEF0F39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88C11D-B6AA-8DAE-66C3-A694F5CB467B}"/>
              </a:ext>
            </a:extLst>
          </p:cNvPr>
          <p:cNvSpPr>
            <a:spLocks noGrp="1"/>
          </p:cNvSpPr>
          <p:nvPr>
            <p:ph type="dt" sz="half" idx="10"/>
          </p:nvPr>
        </p:nvSpPr>
        <p:spPr/>
        <p:txBody>
          <a:bodyPr/>
          <a:lstStyle/>
          <a:p>
            <a:fld id="{F5FE03EB-D55C-41B6-A552-885CCA431343}" type="datetimeFigureOut">
              <a:rPr lang="en-IN" smtClean="0"/>
              <a:t>14-08-2023</a:t>
            </a:fld>
            <a:endParaRPr lang="en-IN"/>
          </a:p>
        </p:txBody>
      </p:sp>
      <p:sp>
        <p:nvSpPr>
          <p:cNvPr id="8" name="Footer Placeholder 7">
            <a:extLst>
              <a:ext uri="{FF2B5EF4-FFF2-40B4-BE49-F238E27FC236}">
                <a16:creationId xmlns:a16="http://schemas.microsoft.com/office/drawing/2014/main" id="{E9DFB2D9-0C3D-97A7-C874-B0F51A2376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04DF15-7A60-E4CC-FE21-AFC71762E55C}"/>
              </a:ext>
            </a:extLst>
          </p:cNvPr>
          <p:cNvSpPr>
            <a:spLocks noGrp="1"/>
          </p:cNvSpPr>
          <p:nvPr>
            <p:ph type="sldNum" sz="quarter" idx="12"/>
          </p:nvPr>
        </p:nvSpPr>
        <p:spPr/>
        <p:txBody>
          <a:bodyPr/>
          <a:lstStyle/>
          <a:p>
            <a:fld id="{499E147C-0E9D-422B-B79D-0409F6DDF930}" type="slidenum">
              <a:rPr lang="en-IN" smtClean="0"/>
              <a:t>‹#›</a:t>
            </a:fld>
            <a:endParaRPr lang="en-IN"/>
          </a:p>
        </p:txBody>
      </p:sp>
    </p:spTree>
    <p:extLst>
      <p:ext uri="{BB962C8B-B14F-4D97-AF65-F5344CB8AC3E}">
        <p14:creationId xmlns:p14="http://schemas.microsoft.com/office/powerpoint/2010/main" val="502828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6D1EB-66AB-0737-D19B-C04DE4A11B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892094-D088-84F4-4AD1-5B018CC3A7DC}"/>
              </a:ext>
            </a:extLst>
          </p:cNvPr>
          <p:cNvSpPr>
            <a:spLocks noGrp="1"/>
          </p:cNvSpPr>
          <p:nvPr>
            <p:ph type="dt" sz="half" idx="10"/>
          </p:nvPr>
        </p:nvSpPr>
        <p:spPr/>
        <p:txBody>
          <a:bodyPr/>
          <a:lstStyle/>
          <a:p>
            <a:fld id="{F5FE03EB-D55C-41B6-A552-885CCA431343}" type="datetimeFigureOut">
              <a:rPr lang="en-IN" smtClean="0"/>
              <a:t>14-08-2023</a:t>
            </a:fld>
            <a:endParaRPr lang="en-IN"/>
          </a:p>
        </p:txBody>
      </p:sp>
      <p:sp>
        <p:nvSpPr>
          <p:cNvPr id="4" name="Footer Placeholder 3">
            <a:extLst>
              <a:ext uri="{FF2B5EF4-FFF2-40B4-BE49-F238E27FC236}">
                <a16:creationId xmlns:a16="http://schemas.microsoft.com/office/drawing/2014/main" id="{050B9585-B73A-F0D4-0AF9-B81E42F877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208260-D847-BFD6-B2C8-2AFDCA36DADC}"/>
              </a:ext>
            </a:extLst>
          </p:cNvPr>
          <p:cNvSpPr>
            <a:spLocks noGrp="1"/>
          </p:cNvSpPr>
          <p:nvPr>
            <p:ph type="sldNum" sz="quarter" idx="12"/>
          </p:nvPr>
        </p:nvSpPr>
        <p:spPr/>
        <p:txBody>
          <a:bodyPr/>
          <a:lstStyle/>
          <a:p>
            <a:fld id="{499E147C-0E9D-422B-B79D-0409F6DDF930}" type="slidenum">
              <a:rPr lang="en-IN" smtClean="0"/>
              <a:t>‹#›</a:t>
            </a:fld>
            <a:endParaRPr lang="en-IN"/>
          </a:p>
        </p:txBody>
      </p:sp>
    </p:spTree>
    <p:extLst>
      <p:ext uri="{BB962C8B-B14F-4D97-AF65-F5344CB8AC3E}">
        <p14:creationId xmlns:p14="http://schemas.microsoft.com/office/powerpoint/2010/main" val="2723519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29E00F-6143-C1ED-E7B2-9901BDDDF85E}"/>
              </a:ext>
            </a:extLst>
          </p:cNvPr>
          <p:cNvSpPr>
            <a:spLocks noGrp="1"/>
          </p:cNvSpPr>
          <p:nvPr>
            <p:ph type="dt" sz="half" idx="10"/>
          </p:nvPr>
        </p:nvSpPr>
        <p:spPr/>
        <p:txBody>
          <a:bodyPr/>
          <a:lstStyle/>
          <a:p>
            <a:fld id="{F5FE03EB-D55C-41B6-A552-885CCA431343}" type="datetimeFigureOut">
              <a:rPr lang="en-IN" smtClean="0"/>
              <a:t>14-08-2023</a:t>
            </a:fld>
            <a:endParaRPr lang="en-IN"/>
          </a:p>
        </p:txBody>
      </p:sp>
      <p:sp>
        <p:nvSpPr>
          <p:cNvPr id="3" name="Footer Placeholder 2">
            <a:extLst>
              <a:ext uri="{FF2B5EF4-FFF2-40B4-BE49-F238E27FC236}">
                <a16:creationId xmlns:a16="http://schemas.microsoft.com/office/drawing/2014/main" id="{C22184F5-B865-E2E8-387B-EF7FAEFE1B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CEAC2F-CD52-1C6E-02CC-5F3682436FE4}"/>
              </a:ext>
            </a:extLst>
          </p:cNvPr>
          <p:cNvSpPr>
            <a:spLocks noGrp="1"/>
          </p:cNvSpPr>
          <p:nvPr>
            <p:ph type="sldNum" sz="quarter" idx="12"/>
          </p:nvPr>
        </p:nvSpPr>
        <p:spPr/>
        <p:txBody>
          <a:bodyPr/>
          <a:lstStyle/>
          <a:p>
            <a:fld id="{499E147C-0E9D-422B-B79D-0409F6DDF930}" type="slidenum">
              <a:rPr lang="en-IN" smtClean="0"/>
              <a:t>‹#›</a:t>
            </a:fld>
            <a:endParaRPr lang="en-IN"/>
          </a:p>
        </p:txBody>
      </p:sp>
    </p:spTree>
    <p:extLst>
      <p:ext uri="{BB962C8B-B14F-4D97-AF65-F5344CB8AC3E}">
        <p14:creationId xmlns:p14="http://schemas.microsoft.com/office/powerpoint/2010/main" val="2563448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41EE3-B285-7EAB-1C93-117F88EFAA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80A506-D9C1-A72B-C131-78035321BD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CBD650-0FA4-4CE2-BE09-C545032638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790C04-AAF6-8704-CD3B-91A0EED08732}"/>
              </a:ext>
            </a:extLst>
          </p:cNvPr>
          <p:cNvSpPr>
            <a:spLocks noGrp="1"/>
          </p:cNvSpPr>
          <p:nvPr>
            <p:ph type="dt" sz="half" idx="10"/>
          </p:nvPr>
        </p:nvSpPr>
        <p:spPr/>
        <p:txBody>
          <a:bodyPr/>
          <a:lstStyle/>
          <a:p>
            <a:fld id="{F5FE03EB-D55C-41B6-A552-885CCA431343}" type="datetimeFigureOut">
              <a:rPr lang="en-IN" smtClean="0"/>
              <a:t>14-08-2023</a:t>
            </a:fld>
            <a:endParaRPr lang="en-IN"/>
          </a:p>
        </p:txBody>
      </p:sp>
      <p:sp>
        <p:nvSpPr>
          <p:cNvPr id="6" name="Footer Placeholder 5">
            <a:extLst>
              <a:ext uri="{FF2B5EF4-FFF2-40B4-BE49-F238E27FC236}">
                <a16:creationId xmlns:a16="http://schemas.microsoft.com/office/drawing/2014/main" id="{07EB254E-CA08-325A-E59D-E0986B51C2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9A0236-E175-EDC8-DEB9-9683A7974AF3}"/>
              </a:ext>
            </a:extLst>
          </p:cNvPr>
          <p:cNvSpPr>
            <a:spLocks noGrp="1"/>
          </p:cNvSpPr>
          <p:nvPr>
            <p:ph type="sldNum" sz="quarter" idx="12"/>
          </p:nvPr>
        </p:nvSpPr>
        <p:spPr/>
        <p:txBody>
          <a:bodyPr/>
          <a:lstStyle/>
          <a:p>
            <a:fld id="{499E147C-0E9D-422B-B79D-0409F6DDF930}" type="slidenum">
              <a:rPr lang="en-IN" smtClean="0"/>
              <a:t>‹#›</a:t>
            </a:fld>
            <a:endParaRPr lang="en-IN"/>
          </a:p>
        </p:txBody>
      </p:sp>
    </p:spTree>
    <p:extLst>
      <p:ext uri="{BB962C8B-B14F-4D97-AF65-F5344CB8AC3E}">
        <p14:creationId xmlns:p14="http://schemas.microsoft.com/office/powerpoint/2010/main" val="2525412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59934-3D2B-F5BA-55B2-93DEDB700F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FE351A-CC06-A5BE-8D5F-B630D1F53D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3ADEF48-2C35-EDAE-89F4-017F19DF1E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7C215C-034E-9CDA-D4FF-0D08D37E6340}"/>
              </a:ext>
            </a:extLst>
          </p:cNvPr>
          <p:cNvSpPr>
            <a:spLocks noGrp="1"/>
          </p:cNvSpPr>
          <p:nvPr>
            <p:ph type="dt" sz="half" idx="10"/>
          </p:nvPr>
        </p:nvSpPr>
        <p:spPr/>
        <p:txBody>
          <a:bodyPr/>
          <a:lstStyle/>
          <a:p>
            <a:fld id="{F5FE03EB-D55C-41B6-A552-885CCA431343}" type="datetimeFigureOut">
              <a:rPr lang="en-IN" smtClean="0"/>
              <a:t>14-08-2023</a:t>
            </a:fld>
            <a:endParaRPr lang="en-IN"/>
          </a:p>
        </p:txBody>
      </p:sp>
      <p:sp>
        <p:nvSpPr>
          <p:cNvPr id="6" name="Footer Placeholder 5">
            <a:extLst>
              <a:ext uri="{FF2B5EF4-FFF2-40B4-BE49-F238E27FC236}">
                <a16:creationId xmlns:a16="http://schemas.microsoft.com/office/drawing/2014/main" id="{6608F770-8C40-391C-096D-411B27C392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498430-EA76-3792-0086-200C2CBDA69A}"/>
              </a:ext>
            </a:extLst>
          </p:cNvPr>
          <p:cNvSpPr>
            <a:spLocks noGrp="1"/>
          </p:cNvSpPr>
          <p:nvPr>
            <p:ph type="sldNum" sz="quarter" idx="12"/>
          </p:nvPr>
        </p:nvSpPr>
        <p:spPr/>
        <p:txBody>
          <a:bodyPr/>
          <a:lstStyle/>
          <a:p>
            <a:fld id="{499E147C-0E9D-422B-B79D-0409F6DDF930}" type="slidenum">
              <a:rPr lang="en-IN" smtClean="0"/>
              <a:t>‹#›</a:t>
            </a:fld>
            <a:endParaRPr lang="en-IN"/>
          </a:p>
        </p:txBody>
      </p:sp>
    </p:spTree>
    <p:extLst>
      <p:ext uri="{BB962C8B-B14F-4D97-AF65-F5344CB8AC3E}">
        <p14:creationId xmlns:p14="http://schemas.microsoft.com/office/powerpoint/2010/main" val="3145188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770A5-F1E7-A472-84DE-95B4567F7E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9A3ACE-9A33-B770-9CF4-4130A615DC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A24AEF-8490-0F5D-AFFB-E0A3D50CAE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FE03EB-D55C-41B6-A552-885CCA431343}" type="datetimeFigureOut">
              <a:rPr lang="en-IN" smtClean="0"/>
              <a:t>14-08-2023</a:t>
            </a:fld>
            <a:endParaRPr lang="en-IN"/>
          </a:p>
        </p:txBody>
      </p:sp>
      <p:sp>
        <p:nvSpPr>
          <p:cNvPr id="5" name="Footer Placeholder 4">
            <a:extLst>
              <a:ext uri="{FF2B5EF4-FFF2-40B4-BE49-F238E27FC236}">
                <a16:creationId xmlns:a16="http://schemas.microsoft.com/office/drawing/2014/main" id="{387107AF-97E0-4B0A-C7F3-3204502DBA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37D3258-0F0A-D74A-8759-62BFEDAFC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E147C-0E9D-422B-B79D-0409F6DDF930}" type="slidenum">
              <a:rPr lang="en-IN" smtClean="0"/>
              <a:t>‹#›</a:t>
            </a:fld>
            <a:endParaRPr lang="en-IN"/>
          </a:p>
        </p:txBody>
      </p:sp>
    </p:spTree>
    <p:extLst>
      <p:ext uri="{BB962C8B-B14F-4D97-AF65-F5344CB8AC3E}">
        <p14:creationId xmlns:p14="http://schemas.microsoft.com/office/powerpoint/2010/main" val="3833979965"/>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77BBCE-5033-51DB-93FB-A8CE8C7F801A}"/>
              </a:ext>
            </a:extLst>
          </p:cNvPr>
          <p:cNvSpPr txBox="1"/>
          <p:nvPr/>
        </p:nvSpPr>
        <p:spPr>
          <a:xfrm>
            <a:off x="1034716" y="1588168"/>
            <a:ext cx="5454316" cy="3139321"/>
          </a:xfrm>
          <a:prstGeom prst="rect">
            <a:avLst/>
          </a:prstGeom>
          <a:noFill/>
        </p:spPr>
        <p:txBody>
          <a:bodyPr wrap="square" rtlCol="0">
            <a:spAutoFit/>
          </a:bodyPr>
          <a:lstStyle/>
          <a:p>
            <a:r>
              <a:rPr lang="en-IN" sz="6600" b="1" dirty="0">
                <a:solidFill>
                  <a:schemeClr val="accent1">
                    <a:lumMod val="75000"/>
                  </a:schemeClr>
                </a:solidFill>
                <a:latin typeface="Arial Black" panose="020B0A04020102020204" pitchFamily="34" charset="0"/>
              </a:rPr>
              <a:t>BIKE SHARING SERVICE</a:t>
            </a:r>
          </a:p>
        </p:txBody>
      </p:sp>
    </p:spTree>
    <p:extLst>
      <p:ext uri="{BB962C8B-B14F-4D97-AF65-F5344CB8AC3E}">
        <p14:creationId xmlns:p14="http://schemas.microsoft.com/office/powerpoint/2010/main" val="31726723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7A2299-5D18-B4BC-40DB-1D90CEC49D6E}"/>
              </a:ext>
            </a:extLst>
          </p:cNvPr>
          <p:cNvSpPr txBox="1"/>
          <p:nvPr/>
        </p:nvSpPr>
        <p:spPr>
          <a:xfrm>
            <a:off x="4596063" y="144379"/>
            <a:ext cx="2382253" cy="461665"/>
          </a:xfrm>
          <a:prstGeom prst="rect">
            <a:avLst/>
          </a:prstGeom>
          <a:noFill/>
        </p:spPr>
        <p:txBody>
          <a:bodyPr wrap="square" rtlCol="0">
            <a:spAutoFit/>
          </a:bodyPr>
          <a:lstStyle/>
          <a:p>
            <a:r>
              <a:rPr lang="en-US" sz="2400" b="1" dirty="0"/>
              <a:t>Hypothesis Test</a:t>
            </a:r>
            <a:endParaRPr lang="en-IN" sz="2400" b="1" dirty="0"/>
          </a:p>
        </p:txBody>
      </p:sp>
      <p:sp>
        <p:nvSpPr>
          <p:cNvPr id="3" name="TextBox 2">
            <a:extLst>
              <a:ext uri="{FF2B5EF4-FFF2-40B4-BE49-F238E27FC236}">
                <a16:creationId xmlns:a16="http://schemas.microsoft.com/office/drawing/2014/main" id="{F3CBD84E-937B-3F00-C40F-64924DA65481}"/>
              </a:ext>
            </a:extLst>
          </p:cNvPr>
          <p:cNvSpPr txBox="1"/>
          <p:nvPr/>
        </p:nvSpPr>
        <p:spPr>
          <a:xfrm>
            <a:off x="1163053" y="1283368"/>
            <a:ext cx="2085473" cy="369332"/>
          </a:xfrm>
          <a:prstGeom prst="rect">
            <a:avLst/>
          </a:prstGeom>
          <a:noFill/>
        </p:spPr>
        <p:txBody>
          <a:bodyPr wrap="square" rtlCol="0">
            <a:spAutoFit/>
          </a:bodyPr>
          <a:lstStyle/>
          <a:p>
            <a:r>
              <a:rPr lang="en-US" dirty="0"/>
              <a:t>Two-Sample T-Test:</a:t>
            </a:r>
            <a:endParaRPr lang="en-IN" dirty="0"/>
          </a:p>
        </p:txBody>
      </p:sp>
      <p:sp>
        <p:nvSpPr>
          <p:cNvPr id="4" name="TextBox 3">
            <a:extLst>
              <a:ext uri="{FF2B5EF4-FFF2-40B4-BE49-F238E27FC236}">
                <a16:creationId xmlns:a16="http://schemas.microsoft.com/office/drawing/2014/main" id="{EEAA654C-56CE-C6A7-46E4-9C6CD31F34EC}"/>
              </a:ext>
            </a:extLst>
          </p:cNvPr>
          <p:cNvSpPr txBox="1"/>
          <p:nvPr/>
        </p:nvSpPr>
        <p:spPr>
          <a:xfrm>
            <a:off x="1620254" y="2012648"/>
            <a:ext cx="6673515" cy="2031325"/>
          </a:xfrm>
          <a:prstGeom prst="rect">
            <a:avLst/>
          </a:prstGeom>
          <a:noFill/>
        </p:spPr>
        <p:txBody>
          <a:bodyPr wrap="square" rtlCol="0">
            <a:spAutoFit/>
          </a:bodyPr>
          <a:lstStyle/>
          <a:p>
            <a:r>
              <a:rPr lang="en-US" b="1" dirty="0"/>
              <a:t>Null Hypothesis:</a:t>
            </a:r>
            <a:r>
              <a:rPr lang="en-US" dirty="0"/>
              <a:t> There is no difference in ride count for registered users during weekdays and weekend.</a:t>
            </a:r>
          </a:p>
          <a:p>
            <a:r>
              <a:rPr lang="en-US" dirty="0"/>
              <a:t>			   </a:t>
            </a:r>
            <a:r>
              <a:rPr lang="en-US" dirty="0" err="1"/>
              <a:t>avg</a:t>
            </a:r>
            <a:r>
              <a:rPr lang="en-US" baseline="-25000" dirty="0" err="1"/>
              <a:t>R</a:t>
            </a:r>
            <a:r>
              <a:rPr lang="en-US" dirty="0"/>
              <a:t>(weekdays) = </a:t>
            </a:r>
            <a:r>
              <a:rPr lang="en-US" dirty="0" err="1"/>
              <a:t>avg</a:t>
            </a:r>
            <a:r>
              <a:rPr lang="en-US" baseline="-25000" dirty="0" err="1"/>
              <a:t>R</a:t>
            </a:r>
            <a:r>
              <a:rPr lang="en-US" dirty="0"/>
              <a:t>(weekend) </a:t>
            </a:r>
          </a:p>
          <a:p>
            <a:endParaRPr lang="en-US" dirty="0"/>
          </a:p>
          <a:p>
            <a:r>
              <a:rPr lang="en-US" b="1" dirty="0"/>
              <a:t>Alternate Hypothesis:</a:t>
            </a:r>
            <a:r>
              <a:rPr lang="en-US" dirty="0"/>
              <a:t> There is difference in ride count for registered users during weekdays and weekend.</a:t>
            </a:r>
          </a:p>
          <a:p>
            <a:r>
              <a:rPr lang="en-US" dirty="0"/>
              <a:t>			   </a:t>
            </a:r>
            <a:r>
              <a:rPr lang="en-US" dirty="0" err="1"/>
              <a:t>avg</a:t>
            </a:r>
            <a:r>
              <a:rPr lang="en-US" baseline="-25000" dirty="0" err="1"/>
              <a:t>R</a:t>
            </a:r>
            <a:r>
              <a:rPr lang="en-US" dirty="0"/>
              <a:t>(weekdays) ≠ </a:t>
            </a:r>
            <a:r>
              <a:rPr lang="en-US" dirty="0" err="1"/>
              <a:t>avg</a:t>
            </a:r>
            <a:r>
              <a:rPr lang="en-US" baseline="-25000" dirty="0" err="1"/>
              <a:t>R</a:t>
            </a:r>
            <a:r>
              <a:rPr lang="en-US" dirty="0"/>
              <a:t>(weekend) </a:t>
            </a:r>
            <a:endParaRPr lang="en-IN" dirty="0"/>
          </a:p>
        </p:txBody>
      </p:sp>
    </p:spTree>
    <p:extLst>
      <p:ext uri="{BB962C8B-B14F-4D97-AF65-F5344CB8AC3E}">
        <p14:creationId xmlns:p14="http://schemas.microsoft.com/office/powerpoint/2010/main" val="3323217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9A9661-F33D-1F05-7215-94D90FE44CA8}"/>
              </a:ext>
            </a:extLst>
          </p:cNvPr>
          <p:cNvSpPr txBox="1"/>
          <p:nvPr/>
        </p:nvSpPr>
        <p:spPr>
          <a:xfrm>
            <a:off x="1058778" y="1098885"/>
            <a:ext cx="8879305" cy="923330"/>
          </a:xfrm>
          <a:prstGeom prst="rect">
            <a:avLst/>
          </a:prstGeom>
          <a:noFill/>
        </p:spPr>
        <p:txBody>
          <a:bodyPr wrap="square" rtlCol="0">
            <a:spAutoFit/>
          </a:bodyPr>
          <a:lstStyle/>
          <a:p>
            <a:pPr marL="285750" indent="-285750">
              <a:buFont typeface="Arial" panose="020B0604020202020204" pitchFamily="34" charset="0"/>
              <a:buChar char="•"/>
            </a:pPr>
            <a:r>
              <a:rPr lang="en-US" dirty="0"/>
              <a:t>Let’s make a benchmark for our result, if our test value is more than this benchmark then </a:t>
            </a:r>
            <a:r>
              <a:rPr lang="en-US" b="1" dirty="0"/>
              <a:t>Null Hypothesis </a:t>
            </a:r>
            <a:r>
              <a:rPr lang="en-US" dirty="0"/>
              <a:t>is true and should be accepted otherwise </a:t>
            </a:r>
            <a:r>
              <a:rPr lang="en-US" b="1" dirty="0"/>
              <a:t>Alternate Hypothesis </a:t>
            </a:r>
            <a:r>
              <a:rPr lang="en-US" dirty="0"/>
              <a:t>is true and should be accepted. Let’s call this benchmark value as </a:t>
            </a:r>
            <a:r>
              <a:rPr lang="en-US" b="1" dirty="0"/>
              <a:t>p-value</a:t>
            </a:r>
            <a:r>
              <a:rPr lang="en-US" dirty="0"/>
              <a:t>.</a:t>
            </a:r>
            <a:endParaRPr lang="en-IN" dirty="0"/>
          </a:p>
        </p:txBody>
      </p:sp>
      <p:sp>
        <p:nvSpPr>
          <p:cNvPr id="3" name="TextBox 2">
            <a:extLst>
              <a:ext uri="{FF2B5EF4-FFF2-40B4-BE49-F238E27FC236}">
                <a16:creationId xmlns:a16="http://schemas.microsoft.com/office/drawing/2014/main" id="{84878691-F1EB-FB95-1BC6-8BD12AC3EA25}"/>
              </a:ext>
            </a:extLst>
          </p:cNvPr>
          <p:cNvSpPr txBox="1"/>
          <p:nvPr/>
        </p:nvSpPr>
        <p:spPr>
          <a:xfrm>
            <a:off x="1058778" y="3960581"/>
            <a:ext cx="8879305"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Test-result: 3.0911815856939266e-57</a:t>
            </a:r>
          </a:p>
          <a:p>
            <a:pPr marL="285750" indent="-285750">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Null hypothesis is False and rejected. There is less than 5% chance that Null hypothesis is True, hence rejected the Null hypothesis.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This also satisfies the pattern that we saw in graphs.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17750CA-C640-E447-E4F9-0968A90F8ED0}"/>
              </a:ext>
            </a:extLst>
          </p:cNvPr>
          <p:cNvSpPr txBox="1"/>
          <p:nvPr/>
        </p:nvSpPr>
        <p:spPr>
          <a:xfrm>
            <a:off x="1058778" y="2529733"/>
            <a:ext cx="8879305" cy="923330"/>
          </a:xfrm>
          <a:prstGeom prst="rect">
            <a:avLst/>
          </a:prstGeom>
          <a:noFill/>
        </p:spPr>
        <p:txBody>
          <a:bodyPr wrap="square" rtlCol="0">
            <a:spAutoFit/>
          </a:bodyPr>
          <a:lstStyle/>
          <a:p>
            <a:pPr marL="285750" indent="-285750">
              <a:buFont typeface="Arial" panose="020B0604020202020204" pitchFamily="34" charset="0"/>
              <a:buChar char="•"/>
            </a:pPr>
            <a:r>
              <a:rPr lang="en-US" dirty="0"/>
              <a:t>Generally for p-value we take 5%, 1% or 10%. Here we can take 5% which means we are setting if there is &gt;=5% chance that Null hypothesis is true and should be accepted then we will accept it otherwise reject it. </a:t>
            </a:r>
            <a:endParaRPr lang="en-IN" dirty="0"/>
          </a:p>
        </p:txBody>
      </p:sp>
    </p:spTree>
    <p:extLst>
      <p:ext uri="{BB962C8B-B14F-4D97-AF65-F5344CB8AC3E}">
        <p14:creationId xmlns:p14="http://schemas.microsoft.com/office/powerpoint/2010/main" val="10634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402E8F-888E-745C-EF52-6963106F7267}"/>
              </a:ext>
            </a:extLst>
          </p:cNvPr>
          <p:cNvSpPr txBox="1"/>
          <p:nvPr/>
        </p:nvSpPr>
        <p:spPr>
          <a:xfrm>
            <a:off x="3352801" y="2037347"/>
            <a:ext cx="5053262" cy="1200329"/>
          </a:xfrm>
          <a:prstGeom prst="rect">
            <a:avLst/>
          </a:prstGeom>
          <a:noFill/>
        </p:spPr>
        <p:txBody>
          <a:bodyPr wrap="square" rtlCol="0">
            <a:spAutoFit/>
          </a:bodyPr>
          <a:lstStyle/>
          <a:p>
            <a:r>
              <a:rPr lang="en-IN" sz="7200" b="1" dirty="0">
                <a:solidFill>
                  <a:schemeClr val="accent1">
                    <a:lumMod val="75000"/>
                  </a:schemeClr>
                </a:solidFill>
              </a:rPr>
              <a:t>Thank You!</a:t>
            </a:r>
          </a:p>
        </p:txBody>
      </p:sp>
    </p:spTree>
    <p:extLst>
      <p:ext uri="{BB962C8B-B14F-4D97-AF65-F5344CB8AC3E}">
        <p14:creationId xmlns:p14="http://schemas.microsoft.com/office/powerpoint/2010/main" val="3315645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200C17-F275-C6A4-9E9D-0BCBE68B2369}"/>
              </a:ext>
            </a:extLst>
          </p:cNvPr>
          <p:cNvSpPr txBox="1"/>
          <p:nvPr/>
        </p:nvSpPr>
        <p:spPr>
          <a:xfrm>
            <a:off x="1363580" y="898358"/>
            <a:ext cx="1828800" cy="369332"/>
          </a:xfrm>
          <a:prstGeom prst="rect">
            <a:avLst/>
          </a:prstGeom>
          <a:noFill/>
        </p:spPr>
        <p:txBody>
          <a:bodyPr wrap="square" rtlCol="0">
            <a:spAutoFit/>
          </a:bodyPr>
          <a:lstStyle/>
          <a:p>
            <a:r>
              <a:rPr lang="en-IN" dirty="0"/>
              <a:t>Business Problem:</a:t>
            </a:r>
          </a:p>
        </p:txBody>
      </p:sp>
      <p:pic>
        <p:nvPicPr>
          <p:cNvPr id="5" name="Graphic 4" descr="Woman with long wavy hair">
            <a:extLst>
              <a:ext uri="{FF2B5EF4-FFF2-40B4-BE49-F238E27FC236}">
                <a16:creationId xmlns:a16="http://schemas.microsoft.com/office/drawing/2014/main" id="{2E7B81EB-3139-5BB3-32ED-AAD9298359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3540" y="3959642"/>
            <a:ext cx="1257300" cy="1762125"/>
          </a:xfrm>
          <a:prstGeom prst="rect">
            <a:avLst/>
          </a:prstGeom>
        </p:spPr>
      </p:pic>
      <p:sp>
        <p:nvSpPr>
          <p:cNvPr id="6" name="Speech Bubble: Oval 5">
            <a:extLst>
              <a:ext uri="{FF2B5EF4-FFF2-40B4-BE49-F238E27FC236}">
                <a16:creationId xmlns:a16="http://schemas.microsoft.com/office/drawing/2014/main" id="{6D95D122-1C1F-7648-E351-B94B6B73F848}"/>
              </a:ext>
            </a:extLst>
          </p:cNvPr>
          <p:cNvSpPr/>
          <p:nvPr/>
        </p:nvSpPr>
        <p:spPr>
          <a:xfrm rot="594079">
            <a:off x="3248985" y="1132672"/>
            <a:ext cx="5576696" cy="2879558"/>
          </a:xfrm>
          <a:prstGeom prst="wedgeEllipseCallou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IN" dirty="0">
                <a:ln w="0"/>
                <a:solidFill>
                  <a:schemeClr val="accent1"/>
                </a:solidFill>
                <a:effectLst>
                  <a:outerShdw blurRad="38100" dist="25400" dir="5400000" algn="ctr" rotWithShape="0">
                    <a:srgbClr val="6E747A">
                      <a:alpha val="43000"/>
                    </a:srgbClr>
                  </a:outerShdw>
                </a:effectLst>
              </a:rPr>
              <a:t>Mrs Saini provides the Bike Sharing Service in Ranchi. Mrs Saini wants to know it’s customer behaviour in order to provide better service and attract more customers and in-turn increase the profits.</a:t>
            </a:r>
          </a:p>
        </p:txBody>
      </p:sp>
      <p:sp>
        <p:nvSpPr>
          <p:cNvPr id="8" name="Ribbon: Tilted Up 7">
            <a:extLst>
              <a:ext uri="{FF2B5EF4-FFF2-40B4-BE49-F238E27FC236}">
                <a16:creationId xmlns:a16="http://schemas.microsoft.com/office/drawing/2014/main" id="{6FA401C3-9966-AB95-6457-C2EFFCE9CF7B}"/>
              </a:ext>
            </a:extLst>
          </p:cNvPr>
          <p:cNvSpPr/>
          <p:nvPr/>
        </p:nvSpPr>
        <p:spPr>
          <a:xfrm>
            <a:off x="3077991" y="5765882"/>
            <a:ext cx="1641308" cy="296779"/>
          </a:xfrm>
          <a:prstGeom prst="ribbon2">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a:ln w="0"/>
                <a:solidFill>
                  <a:schemeClr val="tx1"/>
                </a:solidFill>
                <a:effectLst>
                  <a:outerShdw blurRad="38100" dist="19050" dir="2700000" algn="tl" rotWithShape="0">
                    <a:schemeClr val="dk1">
                      <a:alpha val="40000"/>
                    </a:schemeClr>
                  </a:outerShdw>
                </a:effectLst>
              </a:rPr>
              <a:t>Mrs Saini</a:t>
            </a:r>
            <a:endParaRPr lang="en-IN" sz="105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5179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444B69-F1D5-9F07-B868-67927FCE52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1250" y="1315452"/>
            <a:ext cx="2786596" cy="3031957"/>
          </a:xfrm>
          <a:prstGeom prst="ellipse">
            <a:avLst/>
          </a:prstGeom>
          <a:ln w="63500" cap="rnd">
            <a:solidFill>
              <a:schemeClr val="tx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 name="Group 2">
            <a:extLst>
              <a:ext uri="{FF2B5EF4-FFF2-40B4-BE49-F238E27FC236}">
                <a16:creationId xmlns:a16="http://schemas.microsoft.com/office/drawing/2014/main" id="{24D55C98-95A2-7ED9-31BE-CE76C4DC0BDA}"/>
              </a:ext>
            </a:extLst>
          </p:cNvPr>
          <p:cNvGrpSpPr/>
          <p:nvPr/>
        </p:nvGrpSpPr>
        <p:grpSpPr>
          <a:xfrm>
            <a:off x="2791129" y="4443300"/>
            <a:ext cx="2599018" cy="532187"/>
            <a:chOff x="2791129" y="4443300"/>
            <a:chExt cx="2146837" cy="532187"/>
          </a:xfrm>
        </p:grpSpPr>
        <p:sp>
          <p:nvSpPr>
            <p:cNvPr id="2" name="TextBox 1">
              <a:extLst>
                <a:ext uri="{FF2B5EF4-FFF2-40B4-BE49-F238E27FC236}">
                  <a16:creationId xmlns:a16="http://schemas.microsoft.com/office/drawing/2014/main" id="{93C42513-27D6-89E3-5018-8F2F96E52921}"/>
                </a:ext>
              </a:extLst>
            </p:cNvPr>
            <p:cNvSpPr txBox="1"/>
            <p:nvPr/>
          </p:nvSpPr>
          <p:spPr>
            <a:xfrm flipH="1">
              <a:off x="3246118" y="4667710"/>
              <a:ext cx="1446197" cy="307777"/>
            </a:xfrm>
            <a:prstGeom prst="rect">
              <a:avLst/>
            </a:prstGeom>
            <a:noFill/>
          </p:spPr>
          <p:txBody>
            <a:bodyPr wrap="square" rtlCol="0">
              <a:spAutoFit/>
            </a:bodyPr>
            <a:lstStyle/>
            <a:p>
              <a:r>
                <a:rPr lang="en-US" sz="1400" dirty="0"/>
                <a:t>Data Analyst</a:t>
              </a:r>
              <a:endParaRPr lang="en-IN" sz="1400" dirty="0"/>
            </a:p>
          </p:txBody>
        </p:sp>
        <p:sp>
          <p:nvSpPr>
            <p:cNvPr id="5" name="TextBox 4">
              <a:extLst>
                <a:ext uri="{FF2B5EF4-FFF2-40B4-BE49-F238E27FC236}">
                  <a16:creationId xmlns:a16="http://schemas.microsoft.com/office/drawing/2014/main" id="{88C335A0-9A02-0816-A7D1-2D04E46A6757}"/>
                </a:ext>
              </a:extLst>
            </p:cNvPr>
            <p:cNvSpPr txBox="1"/>
            <p:nvPr/>
          </p:nvSpPr>
          <p:spPr>
            <a:xfrm>
              <a:off x="2791129" y="4443300"/>
              <a:ext cx="2146837" cy="369332"/>
            </a:xfrm>
            <a:prstGeom prst="rect">
              <a:avLst/>
            </a:prstGeom>
            <a:noFill/>
          </p:spPr>
          <p:txBody>
            <a:bodyPr wrap="square" rtlCol="0">
              <a:spAutoFit/>
            </a:bodyPr>
            <a:lstStyle/>
            <a:p>
              <a:r>
                <a:rPr lang="en-US" dirty="0"/>
                <a:t>Preeti Kumari Murmu</a:t>
              </a:r>
              <a:endParaRPr lang="en-IN" dirty="0"/>
            </a:p>
          </p:txBody>
        </p:sp>
      </p:grpSp>
      <p:sp>
        <p:nvSpPr>
          <p:cNvPr id="6" name="TextBox 5">
            <a:extLst>
              <a:ext uri="{FF2B5EF4-FFF2-40B4-BE49-F238E27FC236}">
                <a16:creationId xmlns:a16="http://schemas.microsoft.com/office/drawing/2014/main" id="{233FFC3D-789E-DB34-F737-E38EACB82642}"/>
              </a:ext>
            </a:extLst>
          </p:cNvPr>
          <p:cNvSpPr txBox="1"/>
          <p:nvPr/>
        </p:nvSpPr>
        <p:spPr>
          <a:xfrm>
            <a:off x="6336632" y="1828800"/>
            <a:ext cx="3842084" cy="2031325"/>
          </a:xfrm>
          <a:prstGeom prst="rect">
            <a:avLst/>
          </a:prstGeom>
          <a:noFill/>
        </p:spPr>
        <p:txBody>
          <a:bodyPr wrap="square" rtlCol="0">
            <a:spAutoFit/>
          </a:bodyPr>
          <a:lstStyle/>
          <a:p>
            <a:r>
              <a:rPr lang="en-US" dirty="0">
                <a:solidFill>
                  <a:schemeClr val="tx2">
                    <a:lumMod val="75000"/>
                  </a:schemeClr>
                </a:solidFill>
                <a:latin typeface="Agency FB" panose="020B0503020202020204" pitchFamily="34" charset="0"/>
              </a:rPr>
              <a:t>Preeti is currently doing Data Engineering internship in </a:t>
            </a:r>
            <a:r>
              <a:rPr lang="en-US" b="1" dirty="0" err="1">
                <a:solidFill>
                  <a:schemeClr val="tx2">
                    <a:lumMod val="75000"/>
                  </a:schemeClr>
                </a:solidFill>
                <a:latin typeface="Agency FB" panose="020B0503020202020204" pitchFamily="34" charset="0"/>
              </a:rPr>
              <a:t>Everlytics</a:t>
            </a:r>
            <a:r>
              <a:rPr lang="en-US" dirty="0">
                <a:solidFill>
                  <a:schemeClr val="tx2">
                    <a:lumMod val="75000"/>
                  </a:schemeClr>
                </a:solidFill>
                <a:latin typeface="Agency FB" panose="020B0503020202020204" pitchFamily="34" charset="0"/>
              </a:rPr>
              <a:t>. She has keen interest in exploring datasets. She has a skill like sherlock who tries to see what others can’t see and bring in everything in front of her audience. This time she has been given a very tough task which will prove if she has that skill or not…</a:t>
            </a:r>
            <a:endParaRPr lang="en-IN" dirty="0">
              <a:solidFill>
                <a:schemeClr val="tx2">
                  <a:lumMod val="75000"/>
                </a:schemeClr>
              </a:solidFill>
              <a:latin typeface="Agency FB" panose="020B0503020202020204" pitchFamily="34" charset="0"/>
            </a:endParaRPr>
          </a:p>
        </p:txBody>
      </p:sp>
    </p:spTree>
    <p:extLst>
      <p:ext uri="{BB962C8B-B14F-4D97-AF65-F5344CB8AC3E}">
        <p14:creationId xmlns:p14="http://schemas.microsoft.com/office/powerpoint/2010/main" val="237865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BCB9AE-6175-7ECF-BFA6-C7DBBC1EB394}"/>
              </a:ext>
            </a:extLst>
          </p:cNvPr>
          <p:cNvSpPr txBox="1"/>
          <p:nvPr/>
        </p:nvSpPr>
        <p:spPr>
          <a:xfrm>
            <a:off x="1395663" y="473242"/>
            <a:ext cx="7395411" cy="646331"/>
          </a:xfrm>
          <a:prstGeom prst="rect">
            <a:avLst/>
          </a:prstGeom>
          <a:noFill/>
        </p:spPr>
        <p:txBody>
          <a:bodyPr wrap="square" rtlCol="0">
            <a:spAutoFit/>
          </a:bodyPr>
          <a:lstStyle/>
          <a:p>
            <a:r>
              <a:rPr lang="en-US" dirty="0"/>
              <a:t>While exploring the data Preeti finds that there are two types of customers that uses Mrs. </a:t>
            </a:r>
            <a:r>
              <a:rPr lang="en-IN" dirty="0">
                <a:solidFill>
                  <a:schemeClr val="accent2">
                    <a:lumMod val="75000"/>
                  </a:schemeClr>
                </a:solidFill>
              </a:rPr>
              <a:t>Saini </a:t>
            </a:r>
            <a:r>
              <a:rPr lang="en-IN" dirty="0"/>
              <a:t>service: </a:t>
            </a:r>
          </a:p>
        </p:txBody>
      </p:sp>
      <p:pic>
        <p:nvPicPr>
          <p:cNvPr id="1026" name="Picture 2">
            <a:extLst>
              <a:ext uri="{FF2B5EF4-FFF2-40B4-BE49-F238E27FC236}">
                <a16:creationId xmlns:a16="http://schemas.microsoft.com/office/drawing/2014/main" id="{DF8523FA-2645-D63B-4E01-3E2385EAB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091" y="2302042"/>
            <a:ext cx="2143751" cy="260182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028" name="Picture 4">
            <a:extLst>
              <a:ext uri="{FF2B5EF4-FFF2-40B4-BE49-F238E27FC236}">
                <a16:creationId xmlns:a16="http://schemas.microsoft.com/office/drawing/2014/main" id="{2DC66BB4-955F-AD94-3309-9911665AAB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7156" y="2302041"/>
            <a:ext cx="1863307" cy="260182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4" name="TextBox 3">
            <a:extLst>
              <a:ext uri="{FF2B5EF4-FFF2-40B4-BE49-F238E27FC236}">
                <a16:creationId xmlns:a16="http://schemas.microsoft.com/office/drawing/2014/main" id="{E70D8EE4-8E89-B091-BCA9-824FE962B291}"/>
              </a:ext>
            </a:extLst>
          </p:cNvPr>
          <p:cNvSpPr txBox="1"/>
          <p:nvPr/>
        </p:nvSpPr>
        <p:spPr>
          <a:xfrm>
            <a:off x="2342146" y="5093187"/>
            <a:ext cx="1708486" cy="461665"/>
          </a:xfrm>
          <a:prstGeom prst="rect">
            <a:avLst/>
          </a:prstGeom>
          <a:noFill/>
        </p:spPr>
        <p:txBody>
          <a:bodyPr wrap="square" rtlCol="0">
            <a:spAutoFit/>
          </a:bodyPr>
          <a:lstStyle/>
          <a:p>
            <a:r>
              <a:rPr lang="en-US" sz="2400" b="1" dirty="0"/>
              <a:t>Registered</a:t>
            </a:r>
            <a:endParaRPr lang="en-IN" sz="2400" b="1" dirty="0"/>
          </a:p>
        </p:txBody>
      </p:sp>
      <p:sp>
        <p:nvSpPr>
          <p:cNvPr id="5" name="TextBox 4">
            <a:extLst>
              <a:ext uri="{FF2B5EF4-FFF2-40B4-BE49-F238E27FC236}">
                <a16:creationId xmlns:a16="http://schemas.microsoft.com/office/drawing/2014/main" id="{23861BD6-2103-83A4-6E04-A0D82AB33F57}"/>
              </a:ext>
            </a:extLst>
          </p:cNvPr>
          <p:cNvSpPr txBox="1"/>
          <p:nvPr/>
        </p:nvSpPr>
        <p:spPr>
          <a:xfrm>
            <a:off x="7732296" y="5093187"/>
            <a:ext cx="1155031" cy="461665"/>
          </a:xfrm>
          <a:prstGeom prst="rect">
            <a:avLst/>
          </a:prstGeom>
          <a:noFill/>
        </p:spPr>
        <p:txBody>
          <a:bodyPr wrap="square" rtlCol="0">
            <a:spAutoFit/>
          </a:bodyPr>
          <a:lstStyle/>
          <a:p>
            <a:r>
              <a:rPr lang="en-US" sz="2400" b="1" dirty="0"/>
              <a:t>Casual</a:t>
            </a:r>
            <a:endParaRPr lang="en-IN" sz="2400" b="1" dirty="0"/>
          </a:p>
        </p:txBody>
      </p:sp>
    </p:spTree>
    <p:extLst>
      <p:ext uri="{BB962C8B-B14F-4D97-AF65-F5344CB8AC3E}">
        <p14:creationId xmlns:p14="http://schemas.microsoft.com/office/powerpoint/2010/main" val="30619194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randombar(horizontal)">
                                      <p:cBhvr>
                                        <p:cTn id="14" dur="500"/>
                                        <p:tgtEl>
                                          <p:spTgt spid="1026"/>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028"/>
                                        </p:tgtEl>
                                        <p:attrNameLst>
                                          <p:attrName>style.visibility</p:attrName>
                                        </p:attrNameLst>
                                      </p:cBhvr>
                                      <p:to>
                                        <p:strVal val="visible"/>
                                      </p:to>
                                    </p:set>
                                    <p:animEffect transition="in" filter="randombar(horizontal)">
                                      <p:cBhvr>
                                        <p:cTn id="25" dur="500"/>
                                        <p:tgtEl>
                                          <p:spTgt spid="102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53C1F8-2A1F-F5DB-D002-3903535D46D4}"/>
              </a:ext>
            </a:extLst>
          </p:cNvPr>
          <p:cNvPicPr>
            <a:picLocks noChangeAspect="1"/>
          </p:cNvPicPr>
          <p:nvPr/>
        </p:nvPicPr>
        <p:blipFill>
          <a:blip r:embed="rId2"/>
          <a:stretch>
            <a:fillRect/>
          </a:stretch>
        </p:blipFill>
        <p:spPr>
          <a:xfrm>
            <a:off x="2672263" y="2197613"/>
            <a:ext cx="5437021" cy="4056190"/>
          </a:xfrm>
          <a:prstGeom prst="rect">
            <a:avLst/>
          </a:prstGeom>
        </p:spPr>
      </p:pic>
      <p:sp>
        <p:nvSpPr>
          <p:cNvPr id="3" name="TextBox 2">
            <a:extLst>
              <a:ext uri="{FF2B5EF4-FFF2-40B4-BE49-F238E27FC236}">
                <a16:creationId xmlns:a16="http://schemas.microsoft.com/office/drawing/2014/main" id="{87DE3A97-20ED-5C40-AD72-13AA62568ECD}"/>
              </a:ext>
            </a:extLst>
          </p:cNvPr>
          <p:cNvSpPr txBox="1"/>
          <p:nvPr/>
        </p:nvSpPr>
        <p:spPr>
          <a:xfrm>
            <a:off x="1459832" y="717382"/>
            <a:ext cx="7724274" cy="1169551"/>
          </a:xfrm>
          <a:prstGeom prst="rect">
            <a:avLst/>
          </a:prstGeom>
          <a:noFill/>
        </p:spPr>
        <p:txBody>
          <a:bodyPr wrap="square" rtlCol="0">
            <a:spAutoFit/>
          </a:bodyPr>
          <a:lstStyle/>
          <a:p>
            <a:pPr marL="285750" indent="-285750">
              <a:buFont typeface="Arial" panose="020B0604020202020204" pitchFamily="34" charset="0"/>
              <a:buChar char="•"/>
            </a:pPr>
            <a:r>
              <a:rPr lang="en-IN" sz="1400" dirty="0"/>
              <a:t>In the span of </a:t>
            </a:r>
            <a:r>
              <a:rPr lang="en-IN" sz="1400" b="1" dirty="0"/>
              <a:t>2 years </a:t>
            </a:r>
            <a:r>
              <a:rPr lang="en-IN" sz="1400" dirty="0"/>
              <a:t>from </a:t>
            </a:r>
            <a:r>
              <a:rPr lang="en-IN" sz="1400" b="1" i="0" dirty="0">
                <a:effectLst/>
                <a:latin typeface="Segoe WPC"/>
              </a:rPr>
              <a:t>2011-01-01 to 2012-12-31, </a:t>
            </a:r>
            <a:r>
              <a:rPr lang="en-IN" sz="1400" b="1" i="0" dirty="0">
                <a:effectLst/>
                <a:latin typeface="+mj-lt"/>
              </a:rPr>
              <a:t>there have been total </a:t>
            </a:r>
            <a:r>
              <a:rPr lang="en-IN" sz="1400" b="0" i="0" dirty="0">
                <a:effectLst/>
                <a:latin typeface="+mj-lt"/>
              </a:rPr>
              <a:t>3292679 ride count. And each type </a:t>
            </a:r>
            <a:r>
              <a:rPr lang="en-IN" sz="1400" dirty="0">
                <a:latin typeface="+mj-lt"/>
              </a:rPr>
              <a:t>of users contributed as follows:</a:t>
            </a:r>
          </a:p>
          <a:p>
            <a:pPr marL="285750" indent="-285750">
              <a:buFont typeface="Arial" panose="020B0604020202020204" pitchFamily="34" charset="0"/>
              <a:buChar char="•"/>
            </a:pPr>
            <a:r>
              <a:rPr lang="en-IN" sz="1400" dirty="0"/>
              <a:t>Registered : </a:t>
            </a:r>
            <a:r>
              <a:rPr lang="en-IN" sz="1400" b="0" i="0" dirty="0">
                <a:solidFill>
                  <a:schemeClr val="tx2">
                    <a:lumMod val="75000"/>
                  </a:schemeClr>
                </a:solidFill>
                <a:effectLst/>
                <a:latin typeface="+mj-lt"/>
              </a:rPr>
              <a:t>2672662 (81.1%)</a:t>
            </a:r>
            <a:endParaRPr lang="en-IN" sz="1400" dirty="0">
              <a:solidFill>
                <a:schemeClr val="tx2">
                  <a:lumMod val="75000"/>
                </a:schemeClr>
              </a:solidFill>
              <a:latin typeface="+mj-lt"/>
            </a:endParaRPr>
          </a:p>
          <a:p>
            <a:pPr marL="285750" indent="-285750">
              <a:buFont typeface="Arial" panose="020B0604020202020204" pitchFamily="34" charset="0"/>
              <a:buChar char="•"/>
            </a:pPr>
            <a:r>
              <a:rPr lang="en-IN" sz="1400" dirty="0">
                <a:latin typeface="+mj-lt"/>
              </a:rPr>
              <a:t>Casual : </a:t>
            </a:r>
            <a:r>
              <a:rPr lang="en-IN" sz="1400" b="0" i="0" dirty="0">
                <a:solidFill>
                  <a:schemeClr val="tx2">
                    <a:lumMod val="75000"/>
                  </a:schemeClr>
                </a:solidFill>
                <a:effectLst/>
                <a:latin typeface="+mj-lt"/>
              </a:rPr>
              <a:t>620017 (18.8%)</a:t>
            </a:r>
            <a:endParaRPr lang="en-IN" sz="1400" dirty="0">
              <a:solidFill>
                <a:schemeClr val="tx2">
                  <a:lumMod val="75000"/>
                </a:schemeClr>
              </a:solidFill>
              <a:latin typeface="+mj-lt"/>
            </a:endParaRPr>
          </a:p>
          <a:p>
            <a:endParaRPr lang="en-IN" sz="1400" dirty="0"/>
          </a:p>
        </p:txBody>
      </p:sp>
    </p:spTree>
    <p:extLst>
      <p:ext uri="{BB962C8B-B14F-4D97-AF65-F5344CB8AC3E}">
        <p14:creationId xmlns:p14="http://schemas.microsoft.com/office/powerpoint/2010/main" val="129023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C2461A-230B-8773-3259-1BAC150CE7DE}"/>
              </a:ext>
            </a:extLst>
          </p:cNvPr>
          <p:cNvPicPr>
            <a:picLocks noChangeAspect="1"/>
          </p:cNvPicPr>
          <p:nvPr/>
        </p:nvPicPr>
        <p:blipFill>
          <a:blip r:embed="rId2"/>
          <a:stretch>
            <a:fillRect/>
          </a:stretch>
        </p:blipFill>
        <p:spPr>
          <a:xfrm>
            <a:off x="1458077" y="1425717"/>
            <a:ext cx="8552197" cy="5101917"/>
          </a:xfrm>
          <a:prstGeom prst="rect">
            <a:avLst/>
          </a:prstGeom>
        </p:spPr>
      </p:pic>
      <p:sp>
        <p:nvSpPr>
          <p:cNvPr id="4" name="TextBox 3">
            <a:extLst>
              <a:ext uri="{FF2B5EF4-FFF2-40B4-BE49-F238E27FC236}">
                <a16:creationId xmlns:a16="http://schemas.microsoft.com/office/drawing/2014/main" id="{A8C2C97C-FCAA-B462-2498-5AF48A192303}"/>
              </a:ext>
            </a:extLst>
          </p:cNvPr>
          <p:cNvSpPr txBox="1"/>
          <p:nvPr/>
        </p:nvSpPr>
        <p:spPr>
          <a:xfrm>
            <a:off x="2350168" y="778042"/>
            <a:ext cx="7419474" cy="369332"/>
          </a:xfrm>
          <a:prstGeom prst="rect">
            <a:avLst/>
          </a:prstGeom>
          <a:noFill/>
        </p:spPr>
        <p:txBody>
          <a:bodyPr wrap="square" rtlCol="0">
            <a:spAutoFit/>
          </a:bodyPr>
          <a:lstStyle/>
          <a:p>
            <a:r>
              <a:rPr lang="en-US" b="0" dirty="0">
                <a:effectLst/>
                <a:latin typeface="+mj-lt"/>
              </a:rPr>
              <a:t>In winter season the ride decreases and in summer the ride increases.</a:t>
            </a:r>
            <a:endParaRPr lang="en-IN" dirty="0">
              <a:latin typeface="+mj-lt"/>
            </a:endParaRPr>
          </a:p>
        </p:txBody>
      </p:sp>
    </p:spTree>
    <p:extLst>
      <p:ext uri="{BB962C8B-B14F-4D97-AF65-F5344CB8AC3E}">
        <p14:creationId xmlns:p14="http://schemas.microsoft.com/office/powerpoint/2010/main" val="378889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39F3AE-3F4F-E6CF-4E31-BBC5B788E874}"/>
              </a:ext>
            </a:extLst>
          </p:cNvPr>
          <p:cNvSpPr txBox="1"/>
          <p:nvPr/>
        </p:nvSpPr>
        <p:spPr>
          <a:xfrm>
            <a:off x="7098631" y="336885"/>
            <a:ext cx="3569369" cy="4247317"/>
          </a:xfrm>
          <a:prstGeom prst="rect">
            <a:avLst/>
          </a:prstGeom>
          <a:noFill/>
        </p:spPr>
        <p:txBody>
          <a:bodyPr wrap="square" rtlCol="0">
            <a:spAutoFit/>
          </a:bodyPr>
          <a:lstStyle/>
          <a:p>
            <a:r>
              <a:rPr lang="en-US" b="0" dirty="0">
                <a:effectLst/>
                <a:latin typeface="+mj-lt"/>
              </a:rPr>
              <a:t>- For registered users there are two peak hours, one at 8 A.M and another at 6 P.M. which is nothing but working hours(9 to 5). So registered users are using the rides for commute.</a:t>
            </a:r>
          </a:p>
          <a:p>
            <a:r>
              <a:rPr lang="en-US" b="0" dirty="0">
                <a:effectLst/>
                <a:latin typeface="+mj-lt"/>
              </a:rPr>
              <a:t>- On weekends, distribution for both casual and registered users is almost similar(but count is high for registered users).</a:t>
            </a:r>
          </a:p>
          <a:p>
            <a:r>
              <a:rPr lang="en-US" b="0" dirty="0">
                <a:effectLst/>
                <a:latin typeface="+mj-lt"/>
              </a:rPr>
              <a:t>- Conclusion: most of the rides are happening on working days right before and after the working hours(9 to 5).</a:t>
            </a:r>
          </a:p>
          <a:p>
            <a:endParaRPr lang="en-IN" dirty="0">
              <a:latin typeface="+mj-lt"/>
            </a:endParaRPr>
          </a:p>
        </p:txBody>
      </p:sp>
      <p:pic>
        <p:nvPicPr>
          <p:cNvPr id="6" name="Picture 5">
            <a:extLst>
              <a:ext uri="{FF2B5EF4-FFF2-40B4-BE49-F238E27FC236}">
                <a16:creationId xmlns:a16="http://schemas.microsoft.com/office/drawing/2014/main" id="{D3EE0B31-8C1C-06A8-3272-FCC85049D233}"/>
              </a:ext>
            </a:extLst>
          </p:cNvPr>
          <p:cNvPicPr>
            <a:picLocks noChangeAspect="1"/>
          </p:cNvPicPr>
          <p:nvPr/>
        </p:nvPicPr>
        <p:blipFill>
          <a:blip r:embed="rId2"/>
          <a:stretch>
            <a:fillRect/>
          </a:stretch>
        </p:blipFill>
        <p:spPr>
          <a:xfrm>
            <a:off x="0" y="0"/>
            <a:ext cx="6601326" cy="6858000"/>
          </a:xfrm>
          <a:prstGeom prst="rect">
            <a:avLst/>
          </a:prstGeom>
        </p:spPr>
      </p:pic>
    </p:spTree>
    <p:extLst>
      <p:ext uri="{BB962C8B-B14F-4D97-AF65-F5344CB8AC3E}">
        <p14:creationId xmlns:p14="http://schemas.microsoft.com/office/powerpoint/2010/main" val="69230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DDB4E8-3368-4F66-10FF-9BC854209876}"/>
              </a:ext>
            </a:extLst>
          </p:cNvPr>
          <p:cNvPicPr>
            <a:picLocks noChangeAspect="1"/>
          </p:cNvPicPr>
          <p:nvPr/>
        </p:nvPicPr>
        <p:blipFill>
          <a:blip r:embed="rId2"/>
          <a:stretch>
            <a:fillRect/>
          </a:stretch>
        </p:blipFill>
        <p:spPr>
          <a:xfrm>
            <a:off x="0" y="8021"/>
            <a:ext cx="6986520" cy="6858000"/>
          </a:xfrm>
          <a:prstGeom prst="rect">
            <a:avLst/>
          </a:prstGeom>
        </p:spPr>
      </p:pic>
      <p:sp>
        <p:nvSpPr>
          <p:cNvPr id="4" name="TextBox 3">
            <a:extLst>
              <a:ext uri="{FF2B5EF4-FFF2-40B4-BE49-F238E27FC236}">
                <a16:creationId xmlns:a16="http://schemas.microsoft.com/office/drawing/2014/main" id="{9DE404E0-8ED2-7BCB-79C4-5468ADF6495D}"/>
              </a:ext>
            </a:extLst>
          </p:cNvPr>
          <p:cNvSpPr txBox="1"/>
          <p:nvPr/>
        </p:nvSpPr>
        <p:spPr>
          <a:xfrm>
            <a:off x="7515727" y="1596190"/>
            <a:ext cx="4203032" cy="1200329"/>
          </a:xfrm>
          <a:prstGeom prst="rect">
            <a:avLst/>
          </a:prstGeom>
          <a:noFill/>
        </p:spPr>
        <p:txBody>
          <a:bodyPr wrap="square" rtlCol="0">
            <a:spAutoFit/>
          </a:bodyPr>
          <a:lstStyle/>
          <a:p>
            <a:r>
              <a:rPr lang="en-US" b="0" dirty="0">
                <a:effectLst/>
                <a:latin typeface="Calibri" panose="020F0502020204030204" pitchFamily="34" charset="0"/>
                <a:ea typeface="Calibri" panose="020F0502020204030204" pitchFamily="34" charset="0"/>
                <a:cs typeface="Calibri" panose="020F0502020204030204" pitchFamily="34" charset="0"/>
              </a:rPr>
              <a:t>For all season the rides are in same shape except for winter. In winter people take less rides as expected due to poor weather.</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734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5EB60D-2892-E62B-CD7E-E5F1BC93B384}"/>
              </a:ext>
            </a:extLst>
          </p:cNvPr>
          <p:cNvPicPr>
            <a:picLocks noChangeAspect="1"/>
          </p:cNvPicPr>
          <p:nvPr/>
        </p:nvPicPr>
        <p:blipFill>
          <a:blip r:embed="rId2"/>
          <a:stretch>
            <a:fillRect/>
          </a:stretch>
        </p:blipFill>
        <p:spPr>
          <a:xfrm>
            <a:off x="0" y="0"/>
            <a:ext cx="7844772" cy="6858000"/>
          </a:xfrm>
          <a:prstGeom prst="rect">
            <a:avLst/>
          </a:prstGeom>
        </p:spPr>
      </p:pic>
      <p:sp>
        <p:nvSpPr>
          <p:cNvPr id="4" name="TextBox 3">
            <a:extLst>
              <a:ext uri="{FF2B5EF4-FFF2-40B4-BE49-F238E27FC236}">
                <a16:creationId xmlns:a16="http://schemas.microsoft.com/office/drawing/2014/main" id="{16366C9E-1633-7163-6281-13D353DF9E94}"/>
              </a:ext>
            </a:extLst>
          </p:cNvPr>
          <p:cNvSpPr txBox="1"/>
          <p:nvPr/>
        </p:nvSpPr>
        <p:spPr>
          <a:xfrm>
            <a:off x="8053136" y="1147011"/>
            <a:ext cx="4034590" cy="3139321"/>
          </a:xfrm>
          <a:prstGeom prst="rect">
            <a:avLst/>
          </a:prstGeom>
          <a:noFill/>
        </p:spPr>
        <p:txBody>
          <a:bodyPr wrap="square" rtlCol="0">
            <a:spAutoFit/>
          </a:bodyPr>
          <a:lstStyle/>
          <a:p>
            <a:r>
              <a:rPr lang="en-US" b="0">
                <a:effectLst/>
                <a:latin typeface="Calibri" panose="020F0502020204030204" pitchFamily="34" charset="0"/>
                <a:ea typeface="Calibri" panose="020F0502020204030204" pitchFamily="34" charset="0"/>
                <a:cs typeface="Calibri" panose="020F0502020204030204" pitchFamily="34" charset="0"/>
              </a:rPr>
              <a:t>An interesting observation can be seen here is that, rides for registered users goes down on weekends and contrastingly there is a rise on casual rides on weekends which gives us more strong reason to believe that registered users uses the bike sharing service for commute purpose and casual users use ocassionally but we can't be sure with just plot observations. We can do some hypothesis test.</a:t>
            </a:r>
          </a:p>
        </p:txBody>
      </p:sp>
    </p:spTree>
    <p:extLst>
      <p:ext uri="{BB962C8B-B14F-4D97-AF65-F5344CB8AC3E}">
        <p14:creationId xmlns:p14="http://schemas.microsoft.com/office/powerpoint/2010/main" val="162378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359</TotalTime>
  <Words>574</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Agency FB</vt:lpstr>
      <vt:lpstr>Arial</vt:lpstr>
      <vt:lpstr>Arial Black</vt:lpstr>
      <vt:lpstr>Calibri</vt:lpstr>
      <vt:lpstr>Calibri Light</vt:lpstr>
      <vt:lpstr>Segoe WPC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Preeti Murmu</dc:creator>
  <cp:lastModifiedBy>Preeti Murmu</cp:lastModifiedBy>
  <cp:revision>32</cp:revision>
  <dcterms:created xsi:type="dcterms:W3CDTF">2023-08-06T06:02:36Z</dcterms:created>
  <dcterms:modified xsi:type="dcterms:W3CDTF">2023-08-14T15:53:03Z</dcterms:modified>
</cp:coreProperties>
</file>