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26"/>
  </p:notesMasterIdLst>
  <p:sldIdLst>
    <p:sldId id="256" r:id="rId2"/>
    <p:sldId id="285" r:id="rId3"/>
    <p:sldId id="286" r:id="rId4"/>
    <p:sldId id="287" r:id="rId5"/>
    <p:sldId id="288" r:id="rId6"/>
    <p:sldId id="289" r:id="rId7"/>
    <p:sldId id="290" r:id="rId8"/>
    <p:sldId id="291" r:id="rId9"/>
    <p:sldId id="292" r:id="rId10"/>
    <p:sldId id="293"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9" r:id="rId24"/>
    <p:sldId id="308" r:id="rId25"/>
  </p:sldIdLst>
  <p:sldSz cx="9144000" cy="5143500" type="screen16x9"/>
  <p:notesSz cx="6858000" cy="9144000"/>
  <p:embeddedFontLst>
    <p:embeddedFont>
      <p:font typeface="DM Serif Display" panose="020B0604020202020204" charset="0"/>
      <p:regular r:id="rId27"/>
      <p:italic r:id="rId28"/>
    </p:embeddedFont>
    <p:embeddedFont>
      <p:font typeface="Montserrat Light" panose="020B0604020202020204" charset="0"/>
      <p:regular r:id="rId29"/>
      <p:bold r:id="rId30"/>
      <p:italic r:id="rId31"/>
      <p:boldItalic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559F62C-18E0-4B00-9223-524A100F2179}">
  <a:tblStyle styleId="{F559F62C-18E0-4B00-9223-524A100F217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7584341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
          <p:cNvSpPr/>
          <p:nvPr/>
        </p:nvSpPr>
        <p:spPr>
          <a:xfrm>
            <a:off x="2934816" y="0"/>
            <a:ext cx="6214110" cy="5143500"/>
          </a:xfrm>
          <a:custGeom>
            <a:avLst/>
            <a:gdLst/>
            <a:ahLst/>
            <a:cxnLst/>
            <a:rect l="l" t="t" r="r" b="b"/>
            <a:pathLst>
              <a:path w="8285480" h="6858000" extrusionOk="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8"/>
          <p:cNvSpPr txBox="1">
            <a:spLocks noGrp="1"/>
          </p:cNvSpPr>
          <p:nvPr>
            <p:ph type="title"/>
          </p:nvPr>
        </p:nvSpPr>
        <p:spPr>
          <a:xfrm>
            <a:off x="1188725" y="1048275"/>
            <a:ext cx="6766500" cy="478500"/>
          </a:xfrm>
          <a:prstGeom prst="rect">
            <a:avLst/>
          </a:prstGeom>
        </p:spPr>
        <p:txBody>
          <a:bodyPr spcFirstLastPara="1" wrap="square" lIns="0" tIns="0" rIns="0" bIns="0" anchor="t"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2" name="Google Shape;42;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10/7/2020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07500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6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228600" y="1123950"/>
            <a:ext cx="8763000" cy="914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400" dirty="0" smtClean="0"/>
              <a:t>YouTube Comments Classification</a:t>
            </a:r>
            <a:endParaRPr sz="4400" dirty="0"/>
          </a:p>
        </p:txBody>
      </p:sp>
      <p:sp>
        <p:nvSpPr>
          <p:cNvPr id="3" name="TextBox 2"/>
          <p:cNvSpPr txBox="1"/>
          <p:nvPr/>
        </p:nvSpPr>
        <p:spPr>
          <a:xfrm>
            <a:off x="2362200" y="2190750"/>
            <a:ext cx="4038600" cy="523220"/>
          </a:xfrm>
          <a:prstGeom prst="rect">
            <a:avLst/>
          </a:prstGeom>
          <a:noFill/>
        </p:spPr>
        <p:txBody>
          <a:bodyPr wrap="square" rtlCol="0">
            <a:spAutoFit/>
          </a:bodyPr>
          <a:lstStyle/>
          <a:p>
            <a:r>
              <a:rPr lang="en-US" sz="2800" dirty="0" smtClean="0">
                <a:solidFill>
                  <a:schemeClr val="lt1"/>
                </a:solidFill>
                <a:latin typeface="DM Serif Display"/>
                <a:ea typeface="DM Serif Display"/>
                <a:cs typeface="DM Serif Display"/>
                <a:sym typeface="DM Serif Display"/>
              </a:rPr>
              <a:t>Springboard </a:t>
            </a:r>
            <a:r>
              <a:rPr lang="en-US" sz="2800" dirty="0">
                <a:solidFill>
                  <a:schemeClr val="lt1"/>
                </a:solidFill>
                <a:latin typeface="DM Serif Display"/>
                <a:ea typeface="DM Serif Display"/>
                <a:cs typeface="DM Serif Display"/>
                <a:sym typeface="DM Serif Display"/>
              </a:rPr>
              <a:t>Capstone 2 </a:t>
            </a:r>
            <a:endParaRPr lang="en-US" sz="2800" dirty="0">
              <a:solidFill>
                <a:schemeClr val="lt1"/>
              </a:solidFill>
              <a:latin typeface="DM Serif Display"/>
              <a:ea typeface="DM Serif Display"/>
              <a:cs typeface="DM Serif Display"/>
              <a:sym typeface="DM Serif Displa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50"/>
            <a:ext cx="6766500" cy="1567500"/>
          </a:xfrm>
        </p:spPr>
        <p:txBody>
          <a:bodyPr/>
          <a:lstStyle/>
          <a:p>
            <a:r>
              <a:rPr lang="en-US" dirty="0" smtClean="0"/>
              <a:t>Hypothesis Testing</a:t>
            </a:r>
            <a:endParaRPr lang="en-US" dirty="0"/>
          </a:p>
        </p:txBody>
      </p:sp>
      <p:sp>
        <p:nvSpPr>
          <p:cNvPr id="3" name="Content Placeholder 2"/>
          <p:cNvSpPr>
            <a:spLocks noGrp="1"/>
          </p:cNvSpPr>
          <p:nvPr>
            <p:ph idx="1"/>
          </p:nvPr>
        </p:nvSpPr>
        <p:spPr>
          <a:xfrm>
            <a:off x="914400" y="1962150"/>
            <a:ext cx="7924799" cy="2457275"/>
          </a:xfrm>
        </p:spPr>
        <p:txBody>
          <a:bodyPr>
            <a:noAutofit/>
          </a:bodyPr>
          <a:lstStyle/>
          <a:p>
            <a:pPr marL="0" indent="0">
              <a:buNone/>
            </a:pPr>
            <a:r>
              <a:rPr lang="en-US" dirty="0" smtClean="0"/>
              <a:t>I performed hypothesis testing on below 3 questions. </a:t>
            </a:r>
          </a:p>
          <a:p>
            <a:pPr marL="342900" indent="-342900">
              <a:buFont typeface="+mj-lt"/>
              <a:buAutoNum type="arabicPeriod"/>
            </a:pPr>
            <a:r>
              <a:rPr lang="en-US" dirty="0" smtClean="0"/>
              <a:t>Are </a:t>
            </a:r>
            <a:r>
              <a:rPr lang="en-US" dirty="0"/>
              <a:t>spam comments usually longer than non-spam comments</a:t>
            </a:r>
            <a:r>
              <a:rPr lang="en-US" dirty="0" smtClean="0"/>
              <a:t>?</a:t>
            </a:r>
          </a:p>
          <a:p>
            <a:pPr marL="342900" indent="-342900">
              <a:buFont typeface="+mj-lt"/>
              <a:buAutoNum type="arabicPeriod"/>
            </a:pPr>
            <a:r>
              <a:rPr lang="en-US" dirty="0"/>
              <a:t>Do spam comments have longer words than non-spam comments</a:t>
            </a:r>
            <a:r>
              <a:rPr lang="en-US" dirty="0" smtClean="0"/>
              <a:t>?</a:t>
            </a:r>
          </a:p>
          <a:p>
            <a:pPr marL="342900" indent="-342900">
              <a:buFont typeface="+mj-lt"/>
              <a:buAutoNum type="arabicPeriod"/>
            </a:pPr>
            <a:r>
              <a:rPr lang="en-US" dirty="0"/>
              <a:t>Do spam comments have a different text standard than non-spam comments?</a:t>
            </a:r>
          </a:p>
          <a:p>
            <a:pPr marL="0" indent="0">
              <a:buNone/>
            </a:pPr>
            <a:endParaRPr lang="en-US" dirty="0"/>
          </a:p>
          <a:p>
            <a:pPr marL="0" indent="0">
              <a:buNone/>
            </a:pPr>
            <a:r>
              <a:rPr lang="en-US" b="1" dirty="0" smtClean="0"/>
              <a:t>Result</a:t>
            </a:r>
            <a:r>
              <a:rPr lang="en-US" dirty="0"/>
              <a:t>:</a:t>
            </a:r>
            <a:r>
              <a:rPr lang="en-US" dirty="0"/>
              <a:t>  </a:t>
            </a:r>
            <a:r>
              <a:rPr lang="en-US" dirty="0" err="1"/>
              <a:t>p_value</a:t>
            </a:r>
            <a:r>
              <a:rPr lang="en-US" dirty="0"/>
              <a:t> is close to 0 </a:t>
            </a:r>
            <a:r>
              <a:rPr lang="en-US" dirty="0" smtClean="0"/>
              <a:t>for all the 3 cases and </a:t>
            </a:r>
            <a:r>
              <a:rPr lang="en-US" dirty="0"/>
              <a:t>hence we reject the null hypothesis and can say that there is a difference in length </a:t>
            </a:r>
            <a:r>
              <a:rPr lang="en-US" dirty="0" smtClean="0"/>
              <a:t>, average word length and text standard spam </a:t>
            </a:r>
            <a:r>
              <a:rPr lang="en-US" dirty="0"/>
              <a:t>and ham comments. </a:t>
            </a:r>
          </a:p>
        </p:txBody>
      </p:sp>
    </p:spTree>
    <p:extLst>
      <p:ext uri="{BB962C8B-B14F-4D97-AF65-F5344CB8AC3E}">
        <p14:creationId xmlns:p14="http://schemas.microsoft.com/office/powerpoint/2010/main" val="1547580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9550"/>
            <a:ext cx="6766500" cy="1567500"/>
          </a:xfrm>
        </p:spPr>
        <p:txBody>
          <a:bodyPr>
            <a:noAutofit/>
          </a:bodyPr>
          <a:lstStyle/>
          <a:p>
            <a:r>
              <a:rPr lang="en-US" sz="4800" dirty="0" smtClean="0"/>
              <a:t>Most predictive words in Ham comments</a:t>
            </a:r>
            <a:endParaRPr lang="en-US" sz="4800"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885950"/>
            <a:ext cx="7280911"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317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514350"/>
            <a:ext cx="8229600" cy="857250"/>
          </a:xfrm>
        </p:spPr>
        <p:txBody>
          <a:bodyPr>
            <a:noAutofit/>
          </a:bodyPr>
          <a:lstStyle/>
          <a:p>
            <a:r>
              <a:rPr lang="en-US" sz="4800" dirty="0" smtClean="0"/>
              <a:t>Most predictive words in Spam comments</a:t>
            </a:r>
            <a:endParaRPr lang="en-US" sz="4800" dirty="0"/>
          </a:p>
        </p:txBody>
      </p:sp>
      <p:sp>
        <p:nvSpPr>
          <p:cNvPr id="3" name="Content Placeholder 2"/>
          <p:cNvSpPr>
            <a:spLocks noGrp="1"/>
          </p:cNvSpPr>
          <p:nvPr>
            <p:ph idx="1"/>
          </p:nvPr>
        </p:nvSpPr>
        <p:spPr>
          <a:xfrm>
            <a:off x="533400" y="2686050"/>
            <a:ext cx="8534400" cy="2209800"/>
          </a:xfrm>
        </p:spPr>
        <p:txBody>
          <a:bodyPr>
            <a:normAutofit fontScale="25000" lnSpcReduction="20000"/>
          </a:bodyPr>
          <a:lstStyle/>
          <a:p>
            <a:endParaRPr lang="en-US" dirty="0" smtClean="0"/>
          </a:p>
          <a:p>
            <a:endParaRPr lang="en-US" dirty="0"/>
          </a:p>
          <a:p>
            <a:endParaRPr lang="en-US" dirty="0" smtClean="0"/>
          </a:p>
          <a:p>
            <a:endParaRPr lang="en-US" dirty="0"/>
          </a:p>
          <a:p>
            <a:endParaRPr lang="en-US" dirty="0" smtClean="0"/>
          </a:p>
          <a:p>
            <a:pPr fontAlgn="base"/>
            <a:endParaRPr lang="en-US" dirty="0" smtClean="0"/>
          </a:p>
          <a:p>
            <a:pPr fontAlgn="base"/>
            <a:endParaRPr lang="en-US" dirty="0"/>
          </a:p>
          <a:p>
            <a:pPr fontAlgn="base"/>
            <a:endParaRPr lang="en-US" dirty="0" smtClean="0"/>
          </a:p>
          <a:p>
            <a:pPr fontAlgn="base"/>
            <a:endParaRPr lang="en-US" dirty="0"/>
          </a:p>
          <a:p>
            <a:pPr fontAlgn="base"/>
            <a:endParaRPr lang="en-US" dirty="0" smtClean="0"/>
          </a:p>
          <a:p>
            <a:pPr fontAlgn="base"/>
            <a:endParaRPr lang="en-US" dirty="0"/>
          </a:p>
          <a:p>
            <a:pPr fontAlgn="base"/>
            <a:r>
              <a:rPr lang="en-US" sz="6400" dirty="0" smtClean="0"/>
              <a:t>Most of </a:t>
            </a:r>
            <a:r>
              <a:rPr lang="en-US" sz="6400" dirty="0"/>
              <a:t>the spam comments have sentences like “Please like</a:t>
            </a:r>
            <a:r>
              <a:rPr lang="en-US" sz="6400" dirty="0" smtClean="0"/>
              <a:t>/ check/ subscribe/ follow </a:t>
            </a:r>
            <a:r>
              <a:rPr lang="en-US" sz="6400" dirty="0"/>
              <a:t>to my </a:t>
            </a:r>
            <a:r>
              <a:rPr lang="en-US" sz="6400" dirty="0" err="1"/>
              <a:t>youtube</a:t>
            </a:r>
            <a:r>
              <a:rPr lang="en-US" sz="6400" dirty="0"/>
              <a:t> channel” or “please like my </a:t>
            </a:r>
            <a:r>
              <a:rPr lang="en-US" sz="6400" dirty="0" smtClean="0"/>
              <a:t>video” and are talking </a:t>
            </a:r>
            <a:r>
              <a:rPr lang="en-US" sz="6400" dirty="0"/>
              <a:t>about making money. </a:t>
            </a:r>
          </a:p>
          <a:p>
            <a:endParaRPr lang="en-US" sz="6400" dirty="0" smtClean="0"/>
          </a:p>
          <a:p>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28750"/>
            <a:ext cx="6555160"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695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620000" cy="1567500"/>
          </a:xfrm>
        </p:spPr>
        <p:txBody>
          <a:bodyPr>
            <a:noAutofit/>
          </a:bodyPr>
          <a:lstStyle/>
          <a:p>
            <a:r>
              <a:rPr lang="en-US" sz="4800" dirty="0" smtClean="0"/>
              <a:t>Spam comments </a:t>
            </a:r>
            <a:r>
              <a:rPr lang="en-US" sz="4800" dirty="0" smtClean="0"/>
              <a:t>with money </a:t>
            </a:r>
            <a:r>
              <a:rPr lang="en-US" sz="4800" dirty="0" smtClean="0"/>
              <a:t>related words</a:t>
            </a:r>
            <a:endParaRPr lang="en-US" sz="4800"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318" y="2038350"/>
            <a:ext cx="9110644"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5495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Wrangling</a:t>
            </a:r>
            <a:endParaRPr lang="en-US" dirty="0"/>
          </a:p>
        </p:txBody>
      </p:sp>
      <p:sp>
        <p:nvSpPr>
          <p:cNvPr id="3" name="Content Placeholder 2"/>
          <p:cNvSpPr>
            <a:spLocks noGrp="1"/>
          </p:cNvSpPr>
          <p:nvPr>
            <p:ph idx="1"/>
          </p:nvPr>
        </p:nvSpPr>
        <p:spPr/>
        <p:txBody>
          <a:bodyPr/>
          <a:lstStyle/>
          <a:p>
            <a:pPr marL="0" indent="0">
              <a:buNone/>
            </a:pPr>
            <a:r>
              <a:rPr lang="en-US" dirty="0"/>
              <a:t>Due to the unstructured nature of text data, it becomes difficult for machine learning models to work directly on raw data. Hence to extract useful signals from data, it becomes more important to remove non-useful </a:t>
            </a:r>
            <a:r>
              <a:rPr lang="en-US" dirty="0" smtClean="0"/>
              <a:t>noise from </a:t>
            </a:r>
            <a:r>
              <a:rPr lang="en-US" dirty="0"/>
              <a:t>the </a:t>
            </a:r>
            <a:r>
              <a:rPr lang="en-US" dirty="0" smtClean="0"/>
              <a:t>data.</a:t>
            </a:r>
            <a:endParaRPr lang="en-US" dirty="0"/>
          </a:p>
        </p:txBody>
      </p:sp>
    </p:spTree>
    <p:extLst>
      <p:ext uri="{BB962C8B-B14F-4D97-AF65-F5344CB8AC3E}">
        <p14:creationId xmlns:p14="http://schemas.microsoft.com/office/powerpoint/2010/main" val="1363430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9550"/>
            <a:ext cx="6766500" cy="1567500"/>
          </a:xfrm>
        </p:spPr>
        <p:txBody>
          <a:bodyPr/>
          <a:lstStyle/>
          <a:p>
            <a:r>
              <a:rPr lang="en-US" dirty="0" smtClean="0"/>
              <a:t>Text Preprocessing</a:t>
            </a:r>
            <a:endParaRPr lang="en-US" dirty="0"/>
          </a:p>
        </p:txBody>
      </p:sp>
      <p:sp>
        <p:nvSpPr>
          <p:cNvPr id="3" name="Content Placeholder 2"/>
          <p:cNvSpPr>
            <a:spLocks noGrp="1"/>
          </p:cNvSpPr>
          <p:nvPr>
            <p:ph idx="1"/>
          </p:nvPr>
        </p:nvSpPr>
        <p:spPr>
          <a:xfrm>
            <a:off x="838200" y="2571750"/>
            <a:ext cx="7772400" cy="1905000"/>
          </a:xfrm>
        </p:spPr>
        <p:txBody>
          <a:bodyPr/>
          <a:lstStyle/>
          <a:p>
            <a:r>
              <a:rPr lang="en-US" dirty="0" smtClean="0"/>
              <a:t>Text data is contains various information that does not help the machine learning model. Stop words, spaces, URLs, etc. are few such piece of information. </a:t>
            </a:r>
          </a:p>
          <a:p>
            <a:r>
              <a:rPr lang="en-US" dirty="0" smtClean="0"/>
              <a:t>During the data preprocessing step, I removed all these texts by creating a function which takes the raw text and returns cleaned text fit for feeding into machine learning model.</a:t>
            </a:r>
            <a:endParaRPr lang="en-US" dirty="0"/>
          </a:p>
        </p:txBody>
      </p:sp>
    </p:spTree>
    <p:extLst>
      <p:ext uri="{BB962C8B-B14F-4D97-AF65-F5344CB8AC3E}">
        <p14:creationId xmlns:p14="http://schemas.microsoft.com/office/powerpoint/2010/main" val="1779550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3350"/>
            <a:ext cx="6766500" cy="1567500"/>
          </a:xfrm>
        </p:spPr>
        <p:txBody>
          <a:bodyPr/>
          <a:lstStyle/>
          <a:p>
            <a:r>
              <a:rPr lang="en-US" dirty="0" smtClean="0"/>
              <a:t>Lemmatization</a:t>
            </a:r>
            <a:endParaRPr lang="en-US" dirty="0"/>
          </a:p>
        </p:txBody>
      </p:sp>
      <p:sp>
        <p:nvSpPr>
          <p:cNvPr id="3" name="Content Placeholder 2"/>
          <p:cNvSpPr>
            <a:spLocks noGrp="1"/>
          </p:cNvSpPr>
          <p:nvPr>
            <p:ph idx="1"/>
          </p:nvPr>
        </p:nvSpPr>
        <p:spPr>
          <a:xfrm>
            <a:off x="990600" y="3409950"/>
            <a:ext cx="6766500" cy="1567500"/>
          </a:xfrm>
        </p:spPr>
        <p:txBody>
          <a:bodyPr/>
          <a:lstStyle/>
          <a:p>
            <a:r>
              <a:rPr lang="en-US" dirty="0" smtClean="0"/>
              <a:t>Lemmatization is </a:t>
            </a:r>
            <a:r>
              <a:rPr lang="en-US" dirty="0"/>
              <a:t>the process of grouping together the inflected forms of a word so they can be </a:t>
            </a:r>
            <a:r>
              <a:rPr lang="en-US" dirty="0" smtClean="0"/>
              <a:t>analyzed </a:t>
            </a:r>
            <a:r>
              <a:rPr lang="en-US" dirty="0"/>
              <a:t>as a single </a:t>
            </a:r>
            <a:r>
              <a:rPr lang="en-US" dirty="0" smtClean="0"/>
              <a:t>term.</a:t>
            </a:r>
          </a:p>
          <a:p>
            <a:r>
              <a:rPr lang="en-US" dirty="0" smtClean="0"/>
              <a:t>Lemmatized </a:t>
            </a:r>
            <a:r>
              <a:rPr lang="en-US" dirty="0"/>
              <a:t>as per part of speech of the </a:t>
            </a:r>
            <a:r>
              <a:rPr lang="en-US" dirty="0" smtClean="0"/>
              <a:t>word so the context of word is not lost.</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38350"/>
            <a:ext cx="4295775" cy="1157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41590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09550"/>
            <a:ext cx="6690300" cy="1600200"/>
          </a:xfrm>
        </p:spPr>
        <p:txBody>
          <a:bodyPr/>
          <a:lstStyle/>
          <a:p>
            <a:r>
              <a:rPr lang="en-US" dirty="0" smtClean="0"/>
              <a:t>Handling </a:t>
            </a:r>
            <a:r>
              <a:rPr lang="en-US" dirty="0" err="1" smtClean="0"/>
              <a:t>Emojis</a:t>
            </a:r>
            <a:endParaRPr lang="en-US" dirty="0"/>
          </a:p>
        </p:txBody>
      </p:sp>
      <p:sp>
        <p:nvSpPr>
          <p:cNvPr id="3" name="Content Placeholder 2"/>
          <p:cNvSpPr>
            <a:spLocks noGrp="1"/>
          </p:cNvSpPr>
          <p:nvPr>
            <p:ph idx="1"/>
          </p:nvPr>
        </p:nvSpPr>
        <p:spPr>
          <a:xfrm>
            <a:off x="914401" y="3257549"/>
            <a:ext cx="6629400" cy="1161875"/>
          </a:xfrm>
        </p:spPr>
        <p:txBody>
          <a:bodyPr/>
          <a:lstStyle/>
          <a:p>
            <a:r>
              <a:rPr lang="en-US" dirty="0" smtClean="0"/>
              <a:t>I replaced the </a:t>
            </a:r>
            <a:r>
              <a:rPr lang="en-US" dirty="0" err="1" smtClean="0"/>
              <a:t>emojis</a:t>
            </a:r>
            <a:r>
              <a:rPr lang="en-US" dirty="0" smtClean="0"/>
              <a:t> with text using emoji library.</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4" y="2300288"/>
            <a:ext cx="6315075" cy="72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65636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2450"/>
            <a:ext cx="6766500" cy="1567500"/>
          </a:xfrm>
        </p:spPr>
        <p:txBody>
          <a:bodyPr/>
          <a:lstStyle/>
          <a:p>
            <a:r>
              <a:rPr lang="en-US" dirty="0" smtClean="0"/>
              <a:t>Machine Learning</a:t>
            </a:r>
            <a:endParaRPr lang="en-US" dirty="0"/>
          </a:p>
        </p:txBody>
      </p:sp>
      <p:sp>
        <p:nvSpPr>
          <p:cNvPr id="3" name="Content Placeholder 2"/>
          <p:cNvSpPr>
            <a:spLocks noGrp="1"/>
          </p:cNvSpPr>
          <p:nvPr>
            <p:ph idx="1"/>
          </p:nvPr>
        </p:nvSpPr>
        <p:spPr>
          <a:xfrm>
            <a:off x="914400" y="1047750"/>
            <a:ext cx="6766500" cy="1905000"/>
          </a:xfrm>
        </p:spPr>
        <p:txBody>
          <a:bodyPr>
            <a:noAutofit/>
          </a:bodyPr>
          <a:lstStyle/>
          <a:p>
            <a:pPr marL="0" indent="0">
              <a:buNone/>
            </a:pPr>
            <a:r>
              <a:rPr lang="en-US" dirty="0"/>
              <a:t>Transforming text into something </a:t>
            </a:r>
            <a:r>
              <a:rPr lang="en-US" dirty="0"/>
              <a:t> that can be consumed by machine learning model is called text-vectorization</a:t>
            </a:r>
            <a:r>
              <a:rPr lang="en-US" dirty="0" smtClean="0"/>
              <a:t>.</a:t>
            </a:r>
          </a:p>
          <a:p>
            <a:pPr marL="0" indent="0">
              <a:buNone/>
            </a:pPr>
            <a:r>
              <a:rPr lang="en-US" dirty="0" smtClean="0"/>
              <a:t> </a:t>
            </a:r>
            <a:r>
              <a:rPr lang="en-US" dirty="0"/>
              <a:t>I </a:t>
            </a:r>
            <a:r>
              <a:rPr lang="en-US" dirty="0"/>
              <a:t>tried two </a:t>
            </a:r>
            <a:r>
              <a:rPr lang="en-US" dirty="0" err="1"/>
              <a:t>vectorizers</a:t>
            </a:r>
            <a:r>
              <a:rPr lang="en-US" dirty="0"/>
              <a:t> from </a:t>
            </a:r>
            <a:r>
              <a:rPr lang="en-US" dirty="0" err="1"/>
              <a:t>sklearn</a:t>
            </a:r>
            <a:r>
              <a:rPr lang="en-US" dirty="0"/>
              <a:t> </a:t>
            </a:r>
            <a:r>
              <a:rPr lang="en-US" dirty="0"/>
              <a:t>library</a:t>
            </a:r>
            <a:r>
              <a:rPr lang="en-US" dirty="0" smtClean="0"/>
              <a:t>.</a:t>
            </a:r>
            <a:endParaRPr lang="en-US" sz="1200" dirty="0" smtClean="0"/>
          </a:p>
          <a:p>
            <a:pPr marL="514350" indent="-514350">
              <a:buFont typeface="+mj-lt"/>
              <a:buAutoNum type="arabicPeriod"/>
            </a:pPr>
            <a:r>
              <a:rPr lang="en-US" dirty="0"/>
              <a:t> </a:t>
            </a:r>
            <a:r>
              <a:rPr lang="en-US" dirty="0" err="1"/>
              <a:t>Countvectorizer</a:t>
            </a:r>
            <a:r>
              <a:rPr lang="en-US" dirty="0"/>
              <a:t> </a:t>
            </a:r>
            <a:endParaRPr lang="en-US" dirty="0"/>
          </a:p>
          <a:p>
            <a:pPr marL="514350" indent="-514350">
              <a:buFont typeface="+mj-lt"/>
              <a:buAutoNum type="arabicPeriod"/>
            </a:pPr>
            <a:r>
              <a:rPr lang="en-US" dirty="0" err="1"/>
              <a:t>TFIDFVectorizer</a:t>
            </a:r>
            <a:r>
              <a:rPr lang="en-US" dirty="0"/>
              <a:t>.</a:t>
            </a:r>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r>
              <a:rPr lang="en-US" dirty="0" err="1" smtClean="0"/>
              <a:t>CountVectorizer</a:t>
            </a:r>
            <a:r>
              <a:rPr lang="en-US" dirty="0" smtClean="0"/>
              <a:t> </a:t>
            </a:r>
            <a:r>
              <a:rPr lang="en-US" dirty="0"/>
              <a:t>outperformed </a:t>
            </a:r>
            <a:r>
              <a:rPr lang="en-US" dirty="0" smtClean="0"/>
              <a:t>TF-IDF with  </a:t>
            </a:r>
            <a:r>
              <a:rPr lang="en-US" dirty="0" err="1"/>
              <a:t>min_df</a:t>
            </a:r>
            <a:r>
              <a:rPr lang="en-US" dirty="0"/>
              <a:t> </a:t>
            </a:r>
            <a:r>
              <a:rPr lang="en-US" dirty="0"/>
              <a:t>=</a:t>
            </a:r>
            <a:r>
              <a:rPr lang="en-US" dirty="0" smtClean="0"/>
              <a:t>0.0001</a:t>
            </a:r>
            <a:r>
              <a:rPr lang="en-US" dirty="0"/>
              <a:t>, </a:t>
            </a:r>
            <a:r>
              <a:rPr lang="en-US" dirty="0" err="1"/>
              <a:t>i.e</a:t>
            </a:r>
            <a:r>
              <a:rPr lang="en-US" dirty="0"/>
              <a:t> 0.01</a:t>
            </a:r>
            <a:r>
              <a:rPr lang="en-US" dirty="0" smtClean="0"/>
              <a:t>% </a:t>
            </a:r>
            <a:r>
              <a:rPr lang="en-US" dirty="0"/>
              <a:t>and </a:t>
            </a:r>
            <a:r>
              <a:rPr lang="en-US" dirty="0" err="1"/>
              <a:t>ngram_range</a:t>
            </a:r>
            <a:r>
              <a:rPr lang="en-US" dirty="0"/>
              <a:t>=(1,2). </a:t>
            </a:r>
            <a:endParaRPr lang="en-US" dirty="0"/>
          </a:p>
          <a:p>
            <a:pPr marL="0" indent="0">
              <a:buNone/>
            </a:pPr>
            <a:endParaRPr lang="en-US" sz="1200" dirty="0" smtClean="0"/>
          </a:p>
          <a:p>
            <a:pPr marL="0" indent="0">
              <a:buNone/>
            </a:pPr>
            <a:r>
              <a:rPr lang="en-US" sz="1200" dirty="0" err="1" smtClean="0"/>
              <a:t>Countvectorizer</a:t>
            </a:r>
            <a:r>
              <a:rPr lang="en-US" sz="1200" dirty="0" smtClean="0"/>
              <a:t> got selected as best forming </a:t>
            </a:r>
            <a:r>
              <a:rPr lang="en-US" sz="1200" dirty="0" err="1" smtClean="0"/>
              <a:t>vectorizer</a:t>
            </a:r>
            <a:r>
              <a:rPr lang="en-US" sz="1200" dirty="0" smtClean="0"/>
              <a:t> with </a:t>
            </a:r>
            <a:r>
              <a:rPr lang="en-US" sz="1200" dirty="0"/>
              <a:t>value for </a:t>
            </a:r>
            <a:r>
              <a:rPr lang="en-US" sz="1200" dirty="0" err="1"/>
              <a:t>min_df</a:t>
            </a:r>
            <a:r>
              <a:rPr lang="en-US" sz="1200" dirty="0"/>
              <a:t> is </a:t>
            </a:r>
            <a:r>
              <a:rPr lang="en-US" sz="1200" dirty="0" smtClean="0"/>
              <a:t>0.0001 and </a:t>
            </a:r>
            <a:r>
              <a:rPr lang="en-US" sz="1200" dirty="0" err="1" smtClean="0"/>
              <a:t>ngram_range</a:t>
            </a:r>
            <a:r>
              <a:rPr lang="en-US" sz="1200" dirty="0" smtClean="0"/>
              <a:t>(1,2).</a:t>
            </a:r>
            <a:endParaRPr lang="en-US" sz="12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799" y="2266950"/>
            <a:ext cx="526732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1400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3950" y="-323850"/>
            <a:ext cx="6766500" cy="1567500"/>
          </a:xfrm>
        </p:spPr>
        <p:txBody>
          <a:bodyPr/>
          <a:lstStyle/>
          <a:p>
            <a:r>
              <a:rPr lang="en-US" dirty="0"/>
              <a:t>Classifier</a:t>
            </a:r>
            <a:endParaRPr lang="en-US" dirty="0"/>
          </a:p>
        </p:txBody>
      </p:sp>
      <p:sp>
        <p:nvSpPr>
          <p:cNvPr id="3" name="Content Placeholder 2"/>
          <p:cNvSpPr>
            <a:spLocks noGrp="1"/>
          </p:cNvSpPr>
          <p:nvPr>
            <p:ph idx="1"/>
          </p:nvPr>
        </p:nvSpPr>
        <p:spPr>
          <a:xfrm>
            <a:off x="990600" y="1809750"/>
            <a:ext cx="7772400" cy="3200400"/>
          </a:xfrm>
        </p:spPr>
        <p:txBody>
          <a:bodyPr>
            <a:normAutofit fontScale="70000" lnSpcReduction="20000"/>
          </a:bodyPr>
          <a:lstStyle/>
          <a:p>
            <a:pPr marL="0" indent="0">
              <a:buNone/>
            </a:pPr>
            <a:r>
              <a:rPr lang="en-US" sz="2900" dirty="0"/>
              <a:t>Using the </a:t>
            </a:r>
            <a:r>
              <a:rPr lang="en-US" sz="2900" dirty="0" err="1"/>
              <a:t>vectorizer</a:t>
            </a:r>
            <a:r>
              <a:rPr lang="en-US" sz="2900" dirty="0"/>
              <a:t> selected from the previous grid search, I grid searched 4 different models for hyper parameter tuning and compared them with the ROC_AUC score.</a:t>
            </a:r>
          </a:p>
          <a:p>
            <a:pPr marL="0" indent="0">
              <a:buNone/>
            </a:pPr>
            <a:endParaRPr lang="en-US" sz="2900" dirty="0"/>
          </a:p>
          <a:p>
            <a:pPr marL="0" indent="0">
              <a:buNone/>
            </a:pPr>
            <a:r>
              <a:rPr lang="en-US" sz="2900" dirty="0"/>
              <a:t/>
            </a:r>
            <a:br>
              <a:rPr lang="en-US" sz="2900" dirty="0"/>
            </a:br>
            <a:endParaRPr lang="en-US" sz="2900" dirty="0"/>
          </a:p>
          <a:p>
            <a:endParaRPr lang="en-US" sz="2900" dirty="0"/>
          </a:p>
          <a:p>
            <a:pPr marL="0" indent="0">
              <a:buNone/>
            </a:pPr>
            <a:endParaRPr lang="en-US" sz="2900" dirty="0"/>
          </a:p>
          <a:p>
            <a:pPr marL="0" indent="0">
              <a:buNone/>
            </a:pPr>
            <a:r>
              <a:rPr lang="en-US" sz="2900" dirty="0"/>
              <a:t>Logistic regression got selected as best performing model</a:t>
            </a:r>
            <a:r>
              <a:rPr lang="en-US" dirty="0"/>
              <a:t>.</a:t>
            </a: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184272"/>
            <a:ext cx="4876800" cy="1064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83889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50"/>
            <a:ext cx="6766500" cy="1567500"/>
          </a:xfrm>
        </p:spPr>
        <p:txBody>
          <a:bodyPr/>
          <a:lstStyle/>
          <a:p>
            <a:r>
              <a:rPr lang="en-US" dirty="0" smtClean="0"/>
              <a:t>Introduction</a:t>
            </a:r>
            <a:endParaRPr lang="en-US" dirty="0"/>
          </a:p>
        </p:txBody>
      </p:sp>
      <p:sp>
        <p:nvSpPr>
          <p:cNvPr id="3" name="Content Placeholder 2"/>
          <p:cNvSpPr>
            <a:spLocks noGrp="1"/>
          </p:cNvSpPr>
          <p:nvPr>
            <p:ph idx="1"/>
          </p:nvPr>
        </p:nvSpPr>
        <p:spPr>
          <a:xfrm>
            <a:off x="1066800" y="2647950"/>
            <a:ext cx="7467600" cy="1981200"/>
          </a:xfrm>
        </p:spPr>
        <p:txBody>
          <a:bodyPr>
            <a:noAutofit/>
          </a:bodyPr>
          <a:lstStyle/>
          <a:p>
            <a:pPr marL="0" indent="0">
              <a:buNone/>
            </a:pPr>
            <a:r>
              <a:rPr lang="en-US" dirty="0"/>
              <a:t>YouTube studio doesn’t show any analytics on content of the comments.</a:t>
            </a:r>
            <a:r>
              <a:rPr lang="en-US" dirty="0"/>
              <a:t> </a:t>
            </a:r>
            <a:r>
              <a:rPr lang="en-US" dirty="0"/>
              <a:t>With </a:t>
            </a:r>
            <a:r>
              <a:rPr lang="en-US" dirty="0"/>
              <a:t>this project I aimed to fill this analytics </a:t>
            </a:r>
            <a:r>
              <a:rPr lang="en-US" dirty="0"/>
              <a:t>gap.</a:t>
            </a:r>
            <a:r>
              <a:rPr lang="en-US" dirty="0"/>
              <a:t/>
            </a:r>
            <a:br>
              <a:rPr lang="en-US" dirty="0"/>
            </a:br>
            <a:endParaRPr lang="en-US" dirty="0"/>
          </a:p>
          <a:p>
            <a:pPr marL="0" indent="0">
              <a:buNone/>
            </a:pPr>
            <a:r>
              <a:rPr lang="en-US" dirty="0"/>
              <a:t>In this project, I have </a:t>
            </a:r>
            <a:r>
              <a:rPr lang="en-US" dirty="0"/>
              <a:t>tried to come up with an enhanced version of analysis on comments which can be useful to the channel </a:t>
            </a:r>
            <a:r>
              <a:rPr lang="en-US" dirty="0"/>
              <a:t>owners </a:t>
            </a:r>
            <a:r>
              <a:rPr lang="en-US" dirty="0"/>
              <a:t>to grow their views and revenue. </a:t>
            </a:r>
            <a:br>
              <a:rPr lang="en-US" dirty="0"/>
            </a:br>
            <a:endParaRPr lang="en-US" dirty="0"/>
          </a:p>
        </p:txBody>
      </p:sp>
    </p:spTree>
    <p:extLst>
      <p:ext uri="{BB962C8B-B14F-4D97-AF65-F5344CB8AC3E}">
        <p14:creationId xmlns:p14="http://schemas.microsoft.com/office/powerpoint/2010/main" val="1736319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575" y="-552450"/>
            <a:ext cx="6766500" cy="1567500"/>
          </a:xfrm>
        </p:spPr>
        <p:txBody>
          <a:bodyPr/>
          <a:lstStyle/>
          <a:p>
            <a:r>
              <a:rPr lang="en-US" sz="4800" dirty="0"/>
              <a:t>ROC </a:t>
            </a:r>
            <a:r>
              <a:rPr lang="en-US" sz="4800" dirty="0" smtClean="0"/>
              <a:t>curve</a:t>
            </a:r>
            <a:endParaRPr lang="en-US" sz="4800" dirty="0"/>
          </a:p>
        </p:txBody>
      </p:sp>
      <p:sp>
        <p:nvSpPr>
          <p:cNvPr id="3" name="Content Placeholder 2"/>
          <p:cNvSpPr>
            <a:spLocks noGrp="1"/>
          </p:cNvSpPr>
          <p:nvPr>
            <p:ph idx="1"/>
          </p:nvPr>
        </p:nvSpPr>
        <p:spPr>
          <a:xfrm>
            <a:off x="931574" y="3601977"/>
            <a:ext cx="7983825" cy="1567500"/>
          </a:xfrm>
        </p:spPr>
        <p:txBody>
          <a:bodyPr>
            <a:normAutofit fontScale="77500" lnSpcReduction="20000"/>
          </a:bodyPr>
          <a:lstStyle/>
          <a:p>
            <a:pPr marL="0" indent="0">
              <a:buNone/>
            </a:pPr>
            <a:r>
              <a:rPr lang="en-US" sz="2500" dirty="0"/>
              <a:t>ROC curve represents the ratio of true-positive rate against false-positive rate for a range of threshold. The true-positive rate is the proportion of all spam records correctly classified as spam. Similarly, the false-positive rate is the proportion of ham records incorrectly classified as </a:t>
            </a:r>
            <a:r>
              <a:rPr lang="en-US" sz="2500" dirty="0" smtClean="0"/>
              <a:t>spam.</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endParaRPr lang="en-US" dirty="0"/>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47750"/>
            <a:ext cx="6038850" cy="2455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831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71450"/>
            <a:ext cx="6766500" cy="1567500"/>
          </a:xfrm>
        </p:spPr>
        <p:txBody>
          <a:bodyPr/>
          <a:lstStyle/>
          <a:p>
            <a:r>
              <a:rPr lang="en-US" dirty="0" smtClean="0"/>
              <a:t>Confusion Matrix</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537854"/>
            <a:ext cx="6048375" cy="2721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9154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52450"/>
            <a:ext cx="6766500" cy="1567500"/>
          </a:xfrm>
        </p:spPr>
        <p:txBody>
          <a:bodyPr/>
          <a:lstStyle/>
          <a:p>
            <a:r>
              <a:rPr lang="en-US" dirty="0" smtClean="0"/>
              <a:t>Adjust threshold</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278" y="2952750"/>
            <a:ext cx="6161843"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990600" y="1200150"/>
            <a:ext cx="7315200" cy="1261884"/>
          </a:xfrm>
          <a:prstGeom prst="rect">
            <a:avLst/>
          </a:prstGeom>
        </p:spPr>
        <p:txBody>
          <a:bodyPr wrap="square">
            <a:spAutoFit/>
          </a:bodyPr>
          <a:lstStyle/>
          <a:p>
            <a:r>
              <a:rPr lang="en-US" sz="1900" dirty="0">
                <a:solidFill>
                  <a:schemeClr val="lt1"/>
                </a:solidFill>
                <a:latin typeface="Montserrat Light"/>
                <a:ea typeface="Montserrat Light"/>
                <a:cs typeface="Montserrat Light"/>
                <a:sym typeface="Montserrat Light"/>
              </a:rPr>
              <a:t>I chose 0.5 to set as β as this scenario requires more weight on </a:t>
            </a:r>
            <a:r>
              <a:rPr lang="en-US" sz="1900" dirty="0">
                <a:solidFill>
                  <a:schemeClr val="lt1"/>
                </a:solidFill>
                <a:latin typeface="Montserrat Light"/>
                <a:ea typeface="Montserrat Light"/>
                <a:cs typeface="Montserrat Light"/>
                <a:sym typeface="Montserrat Light"/>
              </a:rPr>
              <a:t>precision </a:t>
            </a:r>
            <a:r>
              <a:rPr lang="en-US" sz="1900" dirty="0">
                <a:solidFill>
                  <a:schemeClr val="lt1"/>
                </a:solidFill>
                <a:latin typeface="Montserrat Light"/>
                <a:ea typeface="Montserrat Light"/>
                <a:cs typeface="Montserrat Light"/>
                <a:sym typeface="Montserrat Light"/>
              </a:rPr>
              <a:t>and searched for the optimal threshold that maximizes </a:t>
            </a:r>
            <a:r>
              <a:rPr lang="en-US" sz="1900" dirty="0" err="1">
                <a:solidFill>
                  <a:schemeClr val="lt1"/>
                </a:solidFill>
                <a:latin typeface="Montserrat Light"/>
                <a:ea typeface="Montserrat Light"/>
                <a:cs typeface="Montserrat Light"/>
                <a:sym typeface="Montserrat Light"/>
              </a:rPr>
              <a:t>Fbeta</a:t>
            </a:r>
            <a:r>
              <a:rPr lang="en-US" sz="1900" dirty="0">
                <a:solidFill>
                  <a:schemeClr val="lt1"/>
                </a:solidFill>
                <a:latin typeface="Montserrat Light"/>
                <a:ea typeface="Montserrat Light"/>
                <a:cs typeface="Montserrat Light"/>
                <a:sym typeface="Montserrat Light"/>
              </a:rPr>
              <a:t> score. I got the highest </a:t>
            </a:r>
            <a:r>
              <a:rPr lang="en-US" sz="1900" dirty="0" err="1">
                <a:solidFill>
                  <a:schemeClr val="lt1"/>
                </a:solidFill>
                <a:latin typeface="Montserrat Light"/>
                <a:ea typeface="Montserrat Light"/>
                <a:cs typeface="Montserrat Light"/>
                <a:sym typeface="Montserrat Light"/>
              </a:rPr>
              <a:t>FBeta</a:t>
            </a:r>
            <a:r>
              <a:rPr lang="en-US" sz="1900" dirty="0">
                <a:solidFill>
                  <a:schemeClr val="lt1"/>
                </a:solidFill>
                <a:latin typeface="Montserrat Light"/>
                <a:ea typeface="Montserrat Light"/>
                <a:cs typeface="Montserrat Light"/>
                <a:sym typeface="Montserrat Light"/>
              </a:rPr>
              <a:t> score at threshold =0.43.</a:t>
            </a:r>
          </a:p>
        </p:txBody>
      </p:sp>
    </p:spTree>
    <p:extLst>
      <p:ext uri="{BB962C8B-B14F-4D97-AF65-F5344CB8AC3E}">
        <p14:creationId xmlns:p14="http://schemas.microsoft.com/office/powerpoint/2010/main" val="2941242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50"/>
            <a:ext cx="6766500" cy="478500"/>
          </a:xfrm>
        </p:spPr>
        <p:txBody>
          <a:bodyPr/>
          <a:lstStyle/>
          <a:p>
            <a:r>
              <a:rPr lang="en-US" sz="4400" dirty="0" smtClean="0"/>
              <a:t>Confusion matric with adjusted threshold</a:t>
            </a:r>
            <a:endParaRPr lang="en-US" sz="4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943313"/>
            <a:ext cx="5576418"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416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050"/>
            <a:ext cx="6766500" cy="1567500"/>
          </a:xfrm>
        </p:spPr>
        <p:txBody>
          <a:bodyPr/>
          <a:lstStyle/>
          <a:p>
            <a:r>
              <a:rPr lang="en-US" dirty="0" smtClean="0"/>
              <a:t>Future Steps</a:t>
            </a:r>
            <a:endParaRPr lang="en-US" dirty="0"/>
          </a:p>
        </p:txBody>
      </p:sp>
      <p:sp>
        <p:nvSpPr>
          <p:cNvPr id="3" name="Content Placeholder 2"/>
          <p:cNvSpPr>
            <a:spLocks noGrp="1"/>
          </p:cNvSpPr>
          <p:nvPr>
            <p:ph idx="1"/>
          </p:nvPr>
        </p:nvSpPr>
        <p:spPr>
          <a:xfrm>
            <a:off x="914400" y="1962150"/>
            <a:ext cx="6766500" cy="1567500"/>
          </a:xfrm>
        </p:spPr>
        <p:txBody>
          <a:bodyPr/>
          <a:lstStyle/>
          <a:p>
            <a:pPr fontAlgn="base"/>
            <a:r>
              <a:rPr lang="en-US" dirty="0"/>
              <a:t>Diversify training </a:t>
            </a:r>
            <a:r>
              <a:rPr lang="en-US" dirty="0" smtClean="0"/>
              <a:t>data</a:t>
            </a:r>
            <a:endParaRPr lang="en-US" dirty="0"/>
          </a:p>
          <a:p>
            <a:pPr fontAlgn="base"/>
            <a:r>
              <a:rPr lang="en-US" dirty="0"/>
              <a:t>Topic </a:t>
            </a:r>
            <a:r>
              <a:rPr lang="en-US" dirty="0" smtClean="0"/>
              <a:t>Analysis</a:t>
            </a:r>
            <a:endParaRPr lang="en-US" dirty="0"/>
          </a:p>
          <a:p>
            <a:pPr fontAlgn="base"/>
            <a:r>
              <a:rPr lang="en-US" dirty="0"/>
              <a:t>App </a:t>
            </a:r>
            <a:r>
              <a:rPr lang="en-US" dirty="0"/>
              <a:t>for user </a:t>
            </a:r>
            <a:r>
              <a:rPr lang="en-US" dirty="0" smtClean="0"/>
              <a:t>Interface</a:t>
            </a:r>
            <a:endParaRPr lang="en-US" dirty="0"/>
          </a:p>
        </p:txBody>
      </p:sp>
    </p:spTree>
    <p:extLst>
      <p:ext uri="{BB962C8B-B14F-4D97-AF65-F5344CB8AC3E}">
        <p14:creationId xmlns:p14="http://schemas.microsoft.com/office/powerpoint/2010/main" val="147198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38150"/>
            <a:ext cx="6766500" cy="1371600"/>
          </a:xfrm>
        </p:spPr>
        <p:txBody>
          <a:bodyPr/>
          <a:lstStyle/>
          <a:p>
            <a:r>
              <a:rPr lang="en-US" dirty="0" smtClean="0"/>
              <a:t>Audience</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YouTube </a:t>
            </a:r>
            <a:r>
              <a:rPr lang="en-US" dirty="0"/>
              <a:t>channel </a:t>
            </a:r>
            <a:r>
              <a:rPr lang="en-US" dirty="0" smtClean="0"/>
              <a:t>owners</a:t>
            </a:r>
          </a:p>
          <a:p>
            <a:pPr marL="514350" indent="-514350">
              <a:buAutoNum type="arabicPeriod"/>
            </a:pPr>
            <a:r>
              <a:rPr lang="en-US" dirty="0" smtClean="0"/>
              <a:t>This </a:t>
            </a:r>
            <a:r>
              <a:rPr lang="en-US" dirty="0"/>
              <a:t>tool can be made available as a stand-alone tool as well and can be used by anyone to perform analysis on a channel/video of their interest</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1398723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41144"/>
            <a:ext cx="6766500" cy="1091425"/>
          </a:xfrm>
        </p:spPr>
        <p:txBody>
          <a:bodyPr/>
          <a:lstStyle/>
          <a:p>
            <a:r>
              <a:rPr lang="en-US" dirty="0" smtClean="0"/>
              <a:t>Data Source</a:t>
            </a:r>
            <a:endParaRPr lang="en-US" dirty="0"/>
          </a:p>
        </p:txBody>
      </p:sp>
      <p:sp>
        <p:nvSpPr>
          <p:cNvPr id="3" name="Content Placeholder 2"/>
          <p:cNvSpPr>
            <a:spLocks noGrp="1"/>
          </p:cNvSpPr>
          <p:nvPr>
            <p:ph idx="1"/>
          </p:nvPr>
        </p:nvSpPr>
        <p:spPr/>
        <p:txBody>
          <a:bodyPr/>
          <a:lstStyle/>
          <a:p>
            <a:r>
              <a:rPr lang="en-US" dirty="0"/>
              <a:t>UCI’s YouTube Spam Collection Data </a:t>
            </a:r>
            <a:r>
              <a:rPr lang="en-US" dirty="0" smtClean="0"/>
              <a:t>Set</a:t>
            </a:r>
          </a:p>
        </p:txBody>
      </p:sp>
      <p:graphicFrame>
        <p:nvGraphicFramePr>
          <p:cNvPr id="4" name="Table 3"/>
          <p:cNvGraphicFramePr>
            <a:graphicFrameLocks noGrp="1"/>
          </p:cNvGraphicFramePr>
          <p:nvPr>
            <p:extLst>
              <p:ext uri="{D42A27DB-BD31-4B8C-83A1-F6EECF244321}">
                <p14:modId xmlns:p14="http://schemas.microsoft.com/office/powerpoint/2010/main" val="1867268291"/>
              </p:ext>
            </p:extLst>
          </p:nvPr>
        </p:nvGraphicFramePr>
        <p:xfrm>
          <a:off x="1295400" y="2571750"/>
          <a:ext cx="6400801" cy="2186422"/>
        </p:xfrm>
        <a:graphic>
          <a:graphicData uri="http://schemas.openxmlformats.org/drawingml/2006/table">
            <a:tbl>
              <a:tblPr>
                <a:tableStyleId>{D7AC3CCA-C797-4891-BE02-D94E43425B78}</a:tableStyleId>
              </a:tblPr>
              <a:tblGrid>
                <a:gridCol w="1285631"/>
                <a:gridCol w="1702777"/>
                <a:gridCol w="841131"/>
                <a:gridCol w="1285631"/>
                <a:gridCol w="1285631"/>
              </a:tblGrid>
              <a:tr h="342179">
                <a:tc>
                  <a:txBody>
                    <a:bodyPr/>
                    <a:lstStyle/>
                    <a:p>
                      <a:pPr rtl="0" fontAlgn="t">
                        <a:spcBef>
                          <a:spcPts val="1000"/>
                        </a:spcBef>
                        <a:spcAft>
                          <a:spcPts val="0"/>
                        </a:spcAft>
                      </a:pPr>
                      <a:r>
                        <a:rPr lang="en-US" sz="1200" b="1" u="none" strike="noStrike" dirty="0">
                          <a:effectLst/>
                        </a:rPr>
                        <a:t>Dataset </a:t>
                      </a:r>
                      <a:endParaRPr lang="en-US" sz="2100" b="1" dirty="0">
                        <a:effectLst/>
                      </a:endParaRPr>
                    </a:p>
                  </a:txBody>
                  <a:tcPr marT="34290" marB="34290">
                    <a:solidFill>
                      <a:schemeClr val="bg1">
                        <a:lumMod val="65000"/>
                      </a:schemeClr>
                    </a:solidFill>
                  </a:tcPr>
                </a:tc>
                <a:tc>
                  <a:txBody>
                    <a:bodyPr/>
                    <a:lstStyle/>
                    <a:p>
                      <a:pPr rtl="0" fontAlgn="t">
                        <a:spcBef>
                          <a:spcPts val="1000"/>
                        </a:spcBef>
                        <a:spcAft>
                          <a:spcPts val="0"/>
                        </a:spcAft>
                      </a:pPr>
                      <a:r>
                        <a:rPr lang="en-US" sz="1200" b="1" u="none" strike="noStrike" dirty="0">
                          <a:effectLst/>
                        </a:rPr>
                        <a:t>YouTube ID</a:t>
                      </a:r>
                      <a:endParaRPr lang="en-US" sz="2100" b="1" dirty="0">
                        <a:effectLst/>
                      </a:endParaRPr>
                    </a:p>
                  </a:txBody>
                  <a:tcPr marT="34290" marB="34290">
                    <a:solidFill>
                      <a:schemeClr val="bg1">
                        <a:lumMod val="65000"/>
                      </a:schemeClr>
                    </a:solidFill>
                  </a:tcPr>
                </a:tc>
                <a:tc>
                  <a:txBody>
                    <a:bodyPr/>
                    <a:lstStyle/>
                    <a:p>
                      <a:pPr rtl="0" fontAlgn="t">
                        <a:spcBef>
                          <a:spcPts val="1000"/>
                        </a:spcBef>
                        <a:spcAft>
                          <a:spcPts val="0"/>
                        </a:spcAft>
                      </a:pPr>
                      <a:r>
                        <a:rPr lang="en-US" sz="1200" b="1" u="none" strike="noStrike" dirty="0">
                          <a:effectLst/>
                        </a:rPr>
                        <a:t>Spam </a:t>
                      </a:r>
                      <a:endParaRPr lang="en-US" sz="2100" b="1" dirty="0">
                        <a:effectLst/>
                      </a:endParaRPr>
                    </a:p>
                  </a:txBody>
                  <a:tcPr marT="34290" marB="34290">
                    <a:solidFill>
                      <a:schemeClr val="bg1">
                        <a:lumMod val="65000"/>
                      </a:schemeClr>
                    </a:solidFill>
                  </a:tcPr>
                </a:tc>
                <a:tc>
                  <a:txBody>
                    <a:bodyPr/>
                    <a:lstStyle/>
                    <a:p>
                      <a:pPr rtl="0" fontAlgn="t">
                        <a:spcBef>
                          <a:spcPts val="1000"/>
                        </a:spcBef>
                        <a:spcAft>
                          <a:spcPts val="0"/>
                        </a:spcAft>
                      </a:pPr>
                      <a:r>
                        <a:rPr lang="en-US" sz="1200" b="1" u="none" strike="noStrike" dirty="0">
                          <a:effectLst/>
                        </a:rPr>
                        <a:t>Ham </a:t>
                      </a:r>
                      <a:endParaRPr lang="en-US" sz="2100" b="1" dirty="0">
                        <a:effectLst/>
                      </a:endParaRPr>
                    </a:p>
                  </a:txBody>
                  <a:tcPr marT="34290" marB="34290">
                    <a:solidFill>
                      <a:schemeClr val="bg1">
                        <a:lumMod val="65000"/>
                      </a:schemeClr>
                    </a:solidFill>
                  </a:tcPr>
                </a:tc>
                <a:tc>
                  <a:txBody>
                    <a:bodyPr/>
                    <a:lstStyle/>
                    <a:p>
                      <a:pPr rtl="0" fontAlgn="t">
                        <a:spcBef>
                          <a:spcPts val="1000"/>
                        </a:spcBef>
                        <a:spcAft>
                          <a:spcPts val="0"/>
                        </a:spcAft>
                      </a:pPr>
                      <a:r>
                        <a:rPr lang="en-US" sz="1200" b="1" u="none" strike="noStrike" dirty="0">
                          <a:effectLst/>
                        </a:rPr>
                        <a:t>Total</a:t>
                      </a:r>
                      <a:endParaRPr lang="en-US" sz="2100" b="1" dirty="0">
                        <a:effectLst/>
                      </a:endParaRPr>
                    </a:p>
                  </a:txBody>
                  <a:tcPr marT="34290" marB="34290">
                    <a:solidFill>
                      <a:schemeClr val="bg1">
                        <a:lumMod val="65000"/>
                      </a:schemeClr>
                    </a:solidFill>
                  </a:tcPr>
                </a:tc>
              </a:tr>
              <a:tr h="377403">
                <a:tc>
                  <a:txBody>
                    <a:bodyPr/>
                    <a:lstStyle/>
                    <a:p>
                      <a:pPr rtl="0" fontAlgn="t">
                        <a:spcBef>
                          <a:spcPts val="1000"/>
                        </a:spcBef>
                        <a:spcAft>
                          <a:spcPts val="0"/>
                        </a:spcAft>
                      </a:pPr>
                      <a:r>
                        <a:rPr lang="en-US" sz="1100" u="none" strike="noStrike" dirty="0">
                          <a:effectLst/>
                        </a:rPr>
                        <a:t>Psy </a:t>
                      </a:r>
                      <a:endParaRPr lang="en-US" sz="1800" dirty="0">
                        <a:effectLst/>
                      </a:endParaRPr>
                    </a:p>
                  </a:txBody>
                  <a:tcPr marT="34290" marB="34290"/>
                </a:tc>
                <a:tc>
                  <a:txBody>
                    <a:bodyPr/>
                    <a:lstStyle/>
                    <a:p>
                      <a:pPr rtl="0" fontAlgn="t">
                        <a:spcBef>
                          <a:spcPts val="1000"/>
                        </a:spcBef>
                        <a:spcAft>
                          <a:spcPts val="0"/>
                        </a:spcAft>
                      </a:pPr>
                      <a:r>
                        <a:rPr lang="en-US" sz="1100" u="none" strike="noStrike" dirty="0">
                          <a:effectLst/>
                        </a:rPr>
                        <a:t>9bZkp7q19f0</a:t>
                      </a:r>
                      <a:endParaRPr lang="en-US" sz="1800" dirty="0">
                        <a:effectLst/>
                      </a:endParaRPr>
                    </a:p>
                  </a:txBody>
                  <a:tcPr marT="34290" marB="34290"/>
                </a:tc>
                <a:tc>
                  <a:txBody>
                    <a:bodyPr/>
                    <a:lstStyle/>
                    <a:p>
                      <a:pPr rtl="0" fontAlgn="t">
                        <a:spcBef>
                          <a:spcPts val="1200"/>
                        </a:spcBef>
                        <a:spcAft>
                          <a:spcPts val="0"/>
                        </a:spcAft>
                      </a:pPr>
                      <a:r>
                        <a:rPr lang="en-US" sz="1100" u="none" strike="noStrike" dirty="0">
                          <a:effectLst/>
                        </a:rPr>
                        <a:t>175</a:t>
                      </a:r>
                      <a:endParaRPr lang="en-US" sz="1800" dirty="0">
                        <a:effectLst/>
                      </a:endParaRPr>
                    </a:p>
                  </a:txBody>
                  <a:tcPr marT="34290" marB="34290"/>
                </a:tc>
                <a:tc>
                  <a:txBody>
                    <a:bodyPr/>
                    <a:lstStyle/>
                    <a:p>
                      <a:pPr rtl="0" fontAlgn="t">
                        <a:spcBef>
                          <a:spcPts val="1200"/>
                        </a:spcBef>
                        <a:spcAft>
                          <a:spcPts val="0"/>
                        </a:spcAft>
                      </a:pPr>
                      <a:r>
                        <a:rPr lang="en-US" sz="1100" u="none" strike="noStrike" dirty="0">
                          <a:effectLst/>
                        </a:rPr>
                        <a:t>175</a:t>
                      </a:r>
                      <a:endParaRPr lang="en-US" sz="1800" dirty="0">
                        <a:effectLst/>
                      </a:endParaRPr>
                    </a:p>
                  </a:txBody>
                  <a:tcPr marT="34290" marB="34290"/>
                </a:tc>
                <a:tc>
                  <a:txBody>
                    <a:bodyPr/>
                    <a:lstStyle/>
                    <a:p>
                      <a:pPr rtl="0" fontAlgn="t">
                        <a:spcBef>
                          <a:spcPts val="1200"/>
                        </a:spcBef>
                        <a:spcAft>
                          <a:spcPts val="0"/>
                        </a:spcAft>
                      </a:pPr>
                      <a:r>
                        <a:rPr lang="en-US" sz="1100" u="none" strike="noStrike" dirty="0">
                          <a:effectLst/>
                        </a:rPr>
                        <a:t>350</a:t>
                      </a:r>
                      <a:endParaRPr lang="en-US" sz="1800" dirty="0">
                        <a:effectLst/>
                      </a:endParaRPr>
                    </a:p>
                  </a:txBody>
                  <a:tcPr marT="34290" marB="34290"/>
                </a:tc>
              </a:tr>
              <a:tr h="342179">
                <a:tc>
                  <a:txBody>
                    <a:bodyPr/>
                    <a:lstStyle/>
                    <a:p>
                      <a:pPr rtl="0" fontAlgn="t">
                        <a:spcBef>
                          <a:spcPts val="1000"/>
                        </a:spcBef>
                        <a:spcAft>
                          <a:spcPts val="0"/>
                        </a:spcAft>
                      </a:pPr>
                      <a:r>
                        <a:rPr lang="en-US" sz="1100" u="none" strike="noStrike" dirty="0" smtClean="0">
                          <a:effectLst/>
                        </a:rPr>
                        <a:t>Katy Perry</a:t>
                      </a:r>
                      <a:r>
                        <a:rPr lang="en-US" sz="1100" u="none" strike="noStrike" dirty="0">
                          <a:effectLst/>
                        </a:rPr>
                        <a:t> </a:t>
                      </a:r>
                      <a:endParaRPr lang="en-US" sz="1800" dirty="0">
                        <a:effectLst/>
                      </a:endParaRPr>
                    </a:p>
                  </a:txBody>
                  <a:tcPr marT="34290" marB="34290"/>
                </a:tc>
                <a:tc>
                  <a:txBody>
                    <a:bodyPr/>
                    <a:lstStyle/>
                    <a:p>
                      <a:pPr rtl="0" fontAlgn="t">
                        <a:spcBef>
                          <a:spcPts val="1000"/>
                        </a:spcBef>
                        <a:spcAft>
                          <a:spcPts val="0"/>
                        </a:spcAft>
                      </a:pPr>
                      <a:r>
                        <a:rPr lang="en-US" sz="1100" u="none" strike="noStrike">
                          <a:effectLst/>
                        </a:rPr>
                        <a:t>CevxZvSJLk8 </a:t>
                      </a:r>
                      <a:endParaRPr lang="en-US" sz="1800">
                        <a:effectLst/>
                      </a:endParaRPr>
                    </a:p>
                  </a:txBody>
                  <a:tcPr marT="34290" marB="34290"/>
                </a:tc>
                <a:tc>
                  <a:txBody>
                    <a:bodyPr/>
                    <a:lstStyle/>
                    <a:p>
                      <a:pPr rtl="0" fontAlgn="t">
                        <a:spcBef>
                          <a:spcPts val="1200"/>
                        </a:spcBef>
                        <a:spcAft>
                          <a:spcPts val="0"/>
                        </a:spcAft>
                      </a:pPr>
                      <a:r>
                        <a:rPr lang="en-US" sz="1100" u="none" strike="noStrike">
                          <a:effectLst/>
                        </a:rPr>
                        <a:t>175</a:t>
                      </a:r>
                      <a:endParaRPr lang="en-US" sz="1800">
                        <a:effectLst/>
                      </a:endParaRPr>
                    </a:p>
                  </a:txBody>
                  <a:tcPr marT="34290" marB="34290"/>
                </a:tc>
                <a:tc>
                  <a:txBody>
                    <a:bodyPr/>
                    <a:lstStyle/>
                    <a:p>
                      <a:pPr rtl="0" fontAlgn="t">
                        <a:spcBef>
                          <a:spcPts val="1200"/>
                        </a:spcBef>
                        <a:spcAft>
                          <a:spcPts val="0"/>
                        </a:spcAft>
                      </a:pPr>
                      <a:r>
                        <a:rPr lang="en-US" sz="1100" u="none" strike="noStrike" dirty="0">
                          <a:effectLst/>
                        </a:rPr>
                        <a:t>175</a:t>
                      </a:r>
                      <a:endParaRPr lang="en-US" sz="1800" dirty="0">
                        <a:effectLst/>
                      </a:endParaRPr>
                    </a:p>
                  </a:txBody>
                  <a:tcPr marT="34290" marB="34290"/>
                </a:tc>
                <a:tc>
                  <a:txBody>
                    <a:bodyPr/>
                    <a:lstStyle/>
                    <a:p>
                      <a:pPr rtl="0" fontAlgn="t">
                        <a:spcBef>
                          <a:spcPts val="1200"/>
                        </a:spcBef>
                        <a:spcAft>
                          <a:spcPts val="0"/>
                        </a:spcAft>
                      </a:pPr>
                      <a:r>
                        <a:rPr lang="en-US" sz="1100" u="none" strike="noStrike" dirty="0">
                          <a:effectLst/>
                        </a:rPr>
                        <a:t>350</a:t>
                      </a:r>
                      <a:endParaRPr lang="en-US" sz="1800" dirty="0">
                        <a:effectLst/>
                      </a:endParaRPr>
                    </a:p>
                  </a:txBody>
                  <a:tcPr marT="34290" marB="34290"/>
                </a:tc>
              </a:tr>
              <a:tr h="342179">
                <a:tc>
                  <a:txBody>
                    <a:bodyPr/>
                    <a:lstStyle/>
                    <a:p>
                      <a:pPr rtl="0" fontAlgn="t">
                        <a:spcBef>
                          <a:spcPts val="1000"/>
                        </a:spcBef>
                        <a:spcAft>
                          <a:spcPts val="0"/>
                        </a:spcAft>
                      </a:pPr>
                      <a:r>
                        <a:rPr lang="en-US" sz="1100" u="none" strike="noStrike" dirty="0">
                          <a:effectLst/>
                        </a:rPr>
                        <a:t>LMFAO </a:t>
                      </a:r>
                      <a:endParaRPr lang="en-US" sz="1800" dirty="0">
                        <a:effectLst/>
                      </a:endParaRPr>
                    </a:p>
                  </a:txBody>
                  <a:tcPr marT="34290" marB="34290"/>
                </a:tc>
                <a:tc>
                  <a:txBody>
                    <a:bodyPr/>
                    <a:lstStyle/>
                    <a:p>
                      <a:pPr rtl="0" fontAlgn="t">
                        <a:spcBef>
                          <a:spcPts val="1000"/>
                        </a:spcBef>
                        <a:spcAft>
                          <a:spcPts val="0"/>
                        </a:spcAft>
                      </a:pPr>
                      <a:r>
                        <a:rPr lang="en-US" sz="1100" u="none" strike="noStrike" dirty="0">
                          <a:effectLst/>
                        </a:rPr>
                        <a:t>KQ6zr6kCPj8 </a:t>
                      </a:r>
                      <a:endParaRPr lang="en-US" sz="1800" dirty="0">
                        <a:effectLst/>
                      </a:endParaRPr>
                    </a:p>
                  </a:txBody>
                  <a:tcPr marT="34290" marB="34290"/>
                </a:tc>
                <a:tc>
                  <a:txBody>
                    <a:bodyPr/>
                    <a:lstStyle/>
                    <a:p>
                      <a:pPr rtl="0" fontAlgn="t">
                        <a:spcBef>
                          <a:spcPts val="1200"/>
                        </a:spcBef>
                        <a:spcAft>
                          <a:spcPts val="0"/>
                        </a:spcAft>
                      </a:pPr>
                      <a:r>
                        <a:rPr lang="en-US" sz="1100" u="none" strike="noStrike">
                          <a:effectLst/>
                        </a:rPr>
                        <a:t>236</a:t>
                      </a:r>
                      <a:endParaRPr lang="en-US" sz="1800">
                        <a:effectLst/>
                      </a:endParaRPr>
                    </a:p>
                  </a:txBody>
                  <a:tcPr marT="34290" marB="34290"/>
                </a:tc>
                <a:tc>
                  <a:txBody>
                    <a:bodyPr/>
                    <a:lstStyle/>
                    <a:p>
                      <a:pPr rtl="0" fontAlgn="t">
                        <a:spcBef>
                          <a:spcPts val="1200"/>
                        </a:spcBef>
                        <a:spcAft>
                          <a:spcPts val="0"/>
                        </a:spcAft>
                      </a:pPr>
                      <a:r>
                        <a:rPr lang="en-US" sz="1100" u="none" strike="noStrike">
                          <a:effectLst/>
                        </a:rPr>
                        <a:t>202</a:t>
                      </a:r>
                      <a:endParaRPr lang="en-US" sz="1800">
                        <a:effectLst/>
                      </a:endParaRPr>
                    </a:p>
                  </a:txBody>
                  <a:tcPr marT="34290" marB="34290"/>
                </a:tc>
                <a:tc>
                  <a:txBody>
                    <a:bodyPr/>
                    <a:lstStyle/>
                    <a:p>
                      <a:pPr rtl="0" fontAlgn="t">
                        <a:spcBef>
                          <a:spcPts val="1200"/>
                        </a:spcBef>
                        <a:spcAft>
                          <a:spcPts val="0"/>
                        </a:spcAft>
                      </a:pPr>
                      <a:r>
                        <a:rPr lang="en-US" sz="1100" u="none" strike="noStrike" dirty="0">
                          <a:effectLst/>
                        </a:rPr>
                        <a:t>438</a:t>
                      </a:r>
                      <a:endParaRPr lang="en-US" sz="1800" dirty="0">
                        <a:effectLst/>
                      </a:endParaRPr>
                    </a:p>
                  </a:txBody>
                  <a:tcPr marT="34290" marB="34290"/>
                </a:tc>
              </a:tr>
              <a:tr h="342179">
                <a:tc>
                  <a:txBody>
                    <a:bodyPr/>
                    <a:lstStyle/>
                    <a:p>
                      <a:pPr rtl="0" fontAlgn="t">
                        <a:spcBef>
                          <a:spcPts val="1000"/>
                        </a:spcBef>
                        <a:spcAft>
                          <a:spcPts val="0"/>
                        </a:spcAft>
                      </a:pPr>
                      <a:r>
                        <a:rPr lang="en-US" sz="1100" u="none" strike="noStrike">
                          <a:effectLst/>
                        </a:rPr>
                        <a:t>Eminem </a:t>
                      </a:r>
                      <a:endParaRPr lang="en-US" sz="1800">
                        <a:effectLst/>
                      </a:endParaRPr>
                    </a:p>
                  </a:txBody>
                  <a:tcPr marT="34290" marB="34290"/>
                </a:tc>
                <a:tc>
                  <a:txBody>
                    <a:bodyPr/>
                    <a:lstStyle/>
                    <a:p>
                      <a:pPr rtl="0" fontAlgn="t">
                        <a:spcBef>
                          <a:spcPts val="1000"/>
                        </a:spcBef>
                        <a:spcAft>
                          <a:spcPts val="0"/>
                        </a:spcAft>
                      </a:pPr>
                      <a:r>
                        <a:rPr lang="en-US" sz="1100" u="none" strike="noStrike" dirty="0">
                          <a:effectLst/>
                        </a:rPr>
                        <a:t>uelHwf8o7_U </a:t>
                      </a:r>
                      <a:endParaRPr lang="en-US" sz="1800" dirty="0">
                        <a:effectLst/>
                      </a:endParaRPr>
                    </a:p>
                  </a:txBody>
                  <a:tcPr marT="34290" marB="34290"/>
                </a:tc>
                <a:tc>
                  <a:txBody>
                    <a:bodyPr/>
                    <a:lstStyle/>
                    <a:p>
                      <a:pPr rtl="0" fontAlgn="t">
                        <a:spcBef>
                          <a:spcPts val="1200"/>
                        </a:spcBef>
                        <a:spcAft>
                          <a:spcPts val="0"/>
                        </a:spcAft>
                      </a:pPr>
                      <a:r>
                        <a:rPr lang="en-US" sz="1100" u="none" strike="noStrike" dirty="0">
                          <a:effectLst/>
                        </a:rPr>
                        <a:t>245</a:t>
                      </a:r>
                      <a:endParaRPr lang="en-US" sz="1800" dirty="0">
                        <a:effectLst/>
                      </a:endParaRPr>
                    </a:p>
                  </a:txBody>
                  <a:tcPr marT="34290" marB="34290"/>
                </a:tc>
                <a:tc>
                  <a:txBody>
                    <a:bodyPr/>
                    <a:lstStyle/>
                    <a:p>
                      <a:pPr rtl="0" fontAlgn="t">
                        <a:spcBef>
                          <a:spcPts val="1200"/>
                        </a:spcBef>
                        <a:spcAft>
                          <a:spcPts val="0"/>
                        </a:spcAft>
                      </a:pPr>
                      <a:r>
                        <a:rPr lang="en-US" sz="1100" u="none" strike="noStrike">
                          <a:effectLst/>
                        </a:rPr>
                        <a:t>203</a:t>
                      </a:r>
                      <a:endParaRPr lang="en-US" sz="1800">
                        <a:effectLst/>
                      </a:endParaRPr>
                    </a:p>
                  </a:txBody>
                  <a:tcPr marT="34290" marB="34290"/>
                </a:tc>
                <a:tc>
                  <a:txBody>
                    <a:bodyPr/>
                    <a:lstStyle/>
                    <a:p>
                      <a:pPr rtl="0" fontAlgn="t">
                        <a:spcBef>
                          <a:spcPts val="1200"/>
                        </a:spcBef>
                        <a:spcAft>
                          <a:spcPts val="0"/>
                        </a:spcAft>
                      </a:pPr>
                      <a:r>
                        <a:rPr lang="en-US" sz="1100" u="none" strike="noStrike" dirty="0">
                          <a:effectLst/>
                        </a:rPr>
                        <a:t>448</a:t>
                      </a:r>
                      <a:endParaRPr lang="en-US" sz="1800" dirty="0">
                        <a:effectLst/>
                      </a:endParaRPr>
                    </a:p>
                  </a:txBody>
                  <a:tcPr marT="34290" marB="34290"/>
                </a:tc>
              </a:tr>
              <a:tr h="440303">
                <a:tc>
                  <a:txBody>
                    <a:bodyPr/>
                    <a:lstStyle/>
                    <a:p>
                      <a:pPr rtl="0" fontAlgn="t">
                        <a:spcBef>
                          <a:spcPts val="1000"/>
                        </a:spcBef>
                        <a:spcAft>
                          <a:spcPts val="0"/>
                        </a:spcAft>
                      </a:pPr>
                      <a:r>
                        <a:rPr lang="en-US" sz="1100" u="none" strike="noStrike">
                          <a:effectLst/>
                        </a:rPr>
                        <a:t>Shakira </a:t>
                      </a:r>
                      <a:endParaRPr lang="en-US" sz="1800">
                        <a:effectLst/>
                      </a:endParaRPr>
                    </a:p>
                  </a:txBody>
                  <a:tcPr marT="34290" marB="34290"/>
                </a:tc>
                <a:tc>
                  <a:txBody>
                    <a:bodyPr/>
                    <a:lstStyle/>
                    <a:p>
                      <a:pPr rtl="0" fontAlgn="t">
                        <a:spcBef>
                          <a:spcPts val="1000"/>
                        </a:spcBef>
                        <a:spcAft>
                          <a:spcPts val="0"/>
                        </a:spcAft>
                      </a:pPr>
                      <a:r>
                        <a:rPr lang="en-US" sz="1100" u="none" strike="noStrike">
                          <a:effectLst/>
                        </a:rPr>
                        <a:t>pRpeEdMmmQ0 </a:t>
                      </a:r>
                      <a:endParaRPr lang="en-US" sz="1800">
                        <a:effectLst/>
                      </a:endParaRPr>
                    </a:p>
                  </a:txBody>
                  <a:tcPr marT="34290" marB="34290"/>
                </a:tc>
                <a:tc>
                  <a:txBody>
                    <a:bodyPr/>
                    <a:lstStyle/>
                    <a:p>
                      <a:pPr rtl="0" fontAlgn="t">
                        <a:spcBef>
                          <a:spcPts val="1200"/>
                        </a:spcBef>
                        <a:spcAft>
                          <a:spcPts val="0"/>
                        </a:spcAft>
                      </a:pPr>
                      <a:r>
                        <a:rPr lang="en-US" sz="1100" u="none" strike="noStrike" dirty="0">
                          <a:effectLst/>
                        </a:rPr>
                        <a:t>174</a:t>
                      </a:r>
                      <a:endParaRPr lang="en-US" sz="1800" dirty="0">
                        <a:effectLst/>
                      </a:endParaRPr>
                    </a:p>
                  </a:txBody>
                  <a:tcPr marT="34290" marB="34290"/>
                </a:tc>
                <a:tc>
                  <a:txBody>
                    <a:bodyPr/>
                    <a:lstStyle/>
                    <a:p>
                      <a:pPr rtl="0" fontAlgn="t">
                        <a:spcBef>
                          <a:spcPts val="1200"/>
                        </a:spcBef>
                        <a:spcAft>
                          <a:spcPts val="0"/>
                        </a:spcAft>
                      </a:pPr>
                      <a:r>
                        <a:rPr lang="en-US" sz="1100" u="none" strike="noStrike" dirty="0">
                          <a:effectLst/>
                        </a:rPr>
                        <a:t>196</a:t>
                      </a:r>
                      <a:endParaRPr lang="en-US" sz="1800" dirty="0">
                        <a:effectLst/>
                      </a:endParaRPr>
                    </a:p>
                  </a:txBody>
                  <a:tcPr marT="34290" marB="34290"/>
                </a:tc>
                <a:tc>
                  <a:txBody>
                    <a:bodyPr/>
                    <a:lstStyle/>
                    <a:p>
                      <a:pPr rtl="0" fontAlgn="t">
                        <a:spcBef>
                          <a:spcPts val="1200"/>
                        </a:spcBef>
                        <a:spcAft>
                          <a:spcPts val="0"/>
                        </a:spcAft>
                      </a:pPr>
                      <a:r>
                        <a:rPr lang="en-US" sz="1100" u="none" strike="noStrike" dirty="0">
                          <a:effectLst/>
                        </a:rPr>
                        <a:t>370</a:t>
                      </a:r>
                      <a:endParaRPr lang="en-US" sz="1800" dirty="0">
                        <a:effectLst/>
                      </a:endParaRPr>
                    </a:p>
                  </a:txBody>
                  <a:tcPr marT="34290" marB="34290"/>
                </a:tc>
              </a:tr>
            </a:tbl>
          </a:graphicData>
        </a:graphic>
      </p:graphicFrame>
      <p:sp>
        <p:nvSpPr>
          <p:cNvPr id="5" name="Rectangle 1"/>
          <p:cNvSpPr>
            <a:spLocks noChangeArrowheads="1"/>
          </p:cNvSpPr>
          <p:nvPr/>
        </p:nvSpPr>
        <p:spPr bwMode="auto">
          <a:xfrm>
            <a:off x="1600200" y="1986260"/>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990600" y="1816983"/>
            <a:ext cx="4419600" cy="338554"/>
          </a:xfrm>
          <a:prstGeom prst="rect">
            <a:avLst/>
          </a:prstGeom>
          <a:noFill/>
        </p:spPr>
        <p:txBody>
          <a:bodyPr wrap="square" rtlCol="0">
            <a:spAutoFit/>
          </a:bodyPr>
          <a:lstStyle/>
          <a:p>
            <a:r>
              <a:rPr lang="en-US" sz="1600" dirty="0">
                <a:solidFill>
                  <a:schemeClr val="lt1"/>
                </a:solidFill>
                <a:latin typeface="Montserrat Light"/>
                <a:ea typeface="Montserrat Light"/>
                <a:cs typeface="Montserrat Light"/>
                <a:sym typeface="Montserrat Light"/>
              </a:rPr>
              <a:t>UCI’s YouTube Spam Collection Data </a:t>
            </a:r>
            <a:r>
              <a:rPr lang="en-US" sz="1600" dirty="0" smtClean="0">
                <a:solidFill>
                  <a:schemeClr val="lt1"/>
                </a:solidFill>
                <a:latin typeface="Montserrat Light"/>
                <a:ea typeface="Montserrat Light"/>
                <a:cs typeface="Montserrat Light"/>
                <a:sym typeface="Montserrat Light"/>
              </a:rPr>
              <a:t>Set</a:t>
            </a:r>
            <a:r>
              <a:rPr lang="en-US" sz="1600" dirty="0">
                <a:solidFill>
                  <a:schemeClr val="lt1"/>
                </a:solidFill>
                <a:latin typeface="Montserrat Light"/>
                <a:ea typeface="Montserrat Light"/>
                <a:cs typeface="Montserrat Light"/>
                <a:sym typeface="Montserrat Light"/>
              </a:rPr>
              <a:t>  </a:t>
            </a:r>
          </a:p>
        </p:txBody>
      </p:sp>
    </p:spTree>
    <p:extLst>
      <p:ext uri="{BB962C8B-B14F-4D97-AF65-F5344CB8AC3E}">
        <p14:creationId xmlns:p14="http://schemas.microsoft.com/office/powerpoint/2010/main" val="1558731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23950"/>
            <a:ext cx="6766500" cy="1567500"/>
          </a:xfrm>
        </p:spPr>
        <p:txBody>
          <a:bodyPr/>
          <a:lstStyle/>
          <a:p>
            <a:r>
              <a:rPr lang="en-US" dirty="0" smtClean="0"/>
              <a:t>Exploratory Data Analysis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347571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04850"/>
            <a:ext cx="6766500" cy="1567500"/>
          </a:xfrm>
        </p:spPr>
        <p:txBody>
          <a:bodyPr>
            <a:normAutofit/>
          </a:bodyPr>
          <a:lstStyle/>
          <a:p>
            <a:r>
              <a:rPr lang="en-US" sz="3600" dirty="0" smtClean="0"/>
              <a:t>Correlation matrix</a:t>
            </a:r>
            <a:endParaRPr lang="en-US" sz="36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885950"/>
            <a:ext cx="5181600" cy="2950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5362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804" y="-95250"/>
            <a:ext cx="6766500" cy="940582"/>
          </a:xfrm>
        </p:spPr>
        <p:txBody>
          <a:bodyPr>
            <a:normAutofit/>
          </a:bodyPr>
          <a:lstStyle/>
          <a:p>
            <a:pPr marL="0" indent="0" fontAlgn="base"/>
            <a:r>
              <a:rPr lang="en-US" sz="3600" b="1" dirty="0"/>
              <a:t>No. of words in each comment:</a:t>
            </a:r>
          </a:p>
        </p:txBody>
      </p:sp>
      <p:sp>
        <p:nvSpPr>
          <p:cNvPr id="3" name="Content Placeholder 2"/>
          <p:cNvSpPr>
            <a:spLocks noGrp="1"/>
          </p:cNvSpPr>
          <p:nvPr>
            <p:ph idx="1"/>
          </p:nvPr>
        </p:nvSpPr>
        <p:spPr>
          <a:xfrm>
            <a:off x="838200" y="3105150"/>
            <a:ext cx="8001000" cy="685800"/>
          </a:xfrm>
        </p:spPr>
        <p:txBody>
          <a:bodyPr>
            <a:normAutofit fontScale="25000" lnSpcReduction="20000"/>
          </a:bodyPr>
          <a:lstStyle/>
          <a:p>
            <a:pPr marL="514350" indent="-514350" fontAlgn="base">
              <a:buFont typeface="+mj-lt"/>
              <a:buAutoNum type="arabicPeriod"/>
            </a:pPr>
            <a:endParaRPr lang="en-US" b="1" dirty="0"/>
          </a:p>
          <a:p>
            <a:pPr marL="514350" indent="-514350" fontAlgn="base">
              <a:buFont typeface="+mj-lt"/>
              <a:buAutoNum type="arabicPeriod"/>
            </a:pPr>
            <a:endParaRPr lang="en-US" b="1" dirty="0" smtClean="0"/>
          </a:p>
          <a:p>
            <a:pPr marL="514350" indent="-514350" fontAlgn="base">
              <a:buFont typeface="+mj-lt"/>
              <a:buAutoNum type="arabicPeriod"/>
            </a:pPr>
            <a:endParaRPr lang="en-US" b="1" dirty="0"/>
          </a:p>
          <a:p>
            <a:pPr marL="514350" indent="-514350" fontAlgn="base">
              <a:buFont typeface="+mj-lt"/>
              <a:buAutoNum type="arabicPeriod"/>
            </a:pPr>
            <a:endParaRPr lang="en-US" b="1" dirty="0" smtClean="0"/>
          </a:p>
          <a:p>
            <a:pPr marL="514350" indent="-514350" fontAlgn="base">
              <a:buFont typeface="+mj-lt"/>
              <a:buAutoNum type="arabicPeriod"/>
            </a:pPr>
            <a:endParaRPr lang="en-US" dirty="0"/>
          </a:p>
          <a:p>
            <a:pPr marL="0" indent="0">
              <a:buNone/>
            </a:pPr>
            <a:endParaRPr lang="en-US" dirty="0" smtClean="0"/>
          </a:p>
          <a:p>
            <a:pPr marL="0" indent="0">
              <a:buNone/>
            </a:pPr>
            <a:r>
              <a:rPr lang="en-US" sz="6400" dirty="0"/>
              <a:t>On </a:t>
            </a:r>
            <a:r>
              <a:rPr lang="en-US" sz="6400" dirty="0"/>
              <a:t>average, spam comments are longer than ham comments. </a:t>
            </a:r>
            <a:endParaRPr lang="en-US" sz="6400" dirty="0" smtClean="0"/>
          </a:p>
          <a:p>
            <a:pPr marL="0" indent="0">
              <a:buNone/>
            </a:pPr>
            <a:r>
              <a:rPr lang="en-US" sz="6400" dirty="0" smtClean="0"/>
              <a:t>Non-spam </a:t>
            </a:r>
            <a:r>
              <a:rPr lang="en-US" sz="6400" dirty="0"/>
              <a:t>comments are consistently shorter but Spam comments vary from short to long. </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779" y="1581150"/>
            <a:ext cx="5162550" cy="2071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297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327" y="-5195"/>
            <a:ext cx="8229600" cy="857250"/>
          </a:xfrm>
        </p:spPr>
        <p:txBody>
          <a:bodyPr>
            <a:normAutofit/>
          </a:bodyPr>
          <a:lstStyle/>
          <a:p>
            <a:r>
              <a:rPr lang="en-US" sz="3600" b="1" dirty="0"/>
              <a:t>Average length of each word</a:t>
            </a:r>
            <a:endParaRPr lang="en-US" sz="3600"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0440" y="1257300"/>
            <a:ext cx="5972175" cy="2414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921326" y="4123551"/>
            <a:ext cx="7613073" cy="338554"/>
          </a:xfrm>
          <a:prstGeom prst="rect">
            <a:avLst/>
          </a:prstGeom>
        </p:spPr>
        <p:txBody>
          <a:bodyPr wrap="square">
            <a:spAutoFit/>
          </a:bodyPr>
          <a:lstStyle/>
          <a:p>
            <a:r>
              <a:rPr lang="en-US" sz="1600" dirty="0">
                <a:solidFill>
                  <a:schemeClr val="lt1"/>
                </a:solidFill>
                <a:latin typeface="Montserrat Light"/>
                <a:ea typeface="Montserrat Light"/>
                <a:cs typeface="Montserrat Light"/>
                <a:sym typeface="Montserrat Light"/>
              </a:rPr>
              <a:t>SPAM comments have lengthier words than non-spam comments.</a:t>
            </a:r>
          </a:p>
        </p:txBody>
      </p:sp>
    </p:spTree>
    <p:extLst>
      <p:ext uri="{BB962C8B-B14F-4D97-AF65-F5344CB8AC3E}">
        <p14:creationId xmlns:p14="http://schemas.microsoft.com/office/powerpoint/2010/main" val="4016306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23850"/>
            <a:ext cx="6766500" cy="1143000"/>
          </a:xfrm>
        </p:spPr>
        <p:txBody>
          <a:bodyPr/>
          <a:lstStyle/>
          <a:p>
            <a:r>
              <a:rPr lang="en-US" sz="3600" b="1" dirty="0"/>
              <a:t>Text standard</a:t>
            </a:r>
            <a:endParaRPr lang="en-US" sz="3600" b="1"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1" y="1085850"/>
            <a:ext cx="5953125" cy="2528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82782" y="3881616"/>
            <a:ext cx="7696200" cy="1261884"/>
          </a:xfrm>
          <a:prstGeom prst="rect">
            <a:avLst/>
          </a:prstGeom>
        </p:spPr>
        <p:txBody>
          <a:bodyPr wrap="square">
            <a:spAutoFit/>
          </a:bodyPr>
          <a:lstStyle/>
          <a:p>
            <a:r>
              <a:rPr lang="en-US" sz="1600" dirty="0">
                <a:solidFill>
                  <a:schemeClr val="lt1"/>
                </a:solidFill>
                <a:latin typeface="Montserrat Light"/>
                <a:ea typeface="Montserrat Light"/>
                <a:cs typeface="Montserrat Light"/>
                <a:sym typeface="Montserrat Light"/>
              </a:rPr>
              <a:t>There is a stark difference in text standard in the 2 categories. Text standard for spam comments has a median at 5 grade level, while ham comments’ grade level is significantly lower at 2.</a:t>
            </a:r>
          </a:p>
          <a:p>
            <a:r>
              <a:rPr lang="en-US" dirty="0"/>
              <a:t/>
            </a:r>
            <a:br>
              <a:rPr lang="en-US" dirty="0"/>
            </a:br>
            <a:endParaRPr lang="en-US" dirty="0"/>
          </a:p>
        </p:txBody>
      </p:sp>
    </p:spTree>
    <p:extLst>
      <p:ext uri="{BB962C8B-B14F-4D97-AF65-F5344CB8AC3E}">
        <p14:creationId xmlns:p14="http://schemas.microsoft.com/office/powerpoint/2010/main" val="183885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651</Words>
  <Application>Microsoft Office PowerPoint</Application>
  <PresentationFormat>On-screen Show (16:9)</PresentationFormat>
  <Paragraphs>141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DM Serif Display</vt:lpstr>
      <vt:lpstr>Montserrat Light</vt:lpstr>
      <vt:lpstr>Calibri</vt:lpstr>
      <vt:lpstr>Mutius template</vt:lpstr>
      <vt:lpstr>YouTube Comments Classification</vt:lpstr>
      <vt:lpstr>Introduction</vt:lpstr>
      <vt:lpstr>Audience</vt:lpstr>
      <vt:lpstr>Data Source</vt:lpstr>
      <vt:lpstr>Exploratory Data Analysis</vt:lpstr>
      <vt:lpstr>Correlation matrix</vt:lpstr>
      <vt:lpstr>No. of words in each comment:</vt:lpstr>
      <vt:lpstr>Average length of each word</vt:lpstr>
      <vt:lpstr>Text standard</vt:lpstr>
      <vt:lpstr>Hypothesis Testing</vt:lpstr>
      <vt:lpstr>Most predictive words in Ham comments</vt:lpstr>
      <vt:lpstr>Most predictive words in Spam comments</vt:lpstr>
      <vt:lpstr>Spam comments with money related words</vt:lpstr>
      <vt:lpstr>Data Wrangling</vt:lpstr>
      <vt:lpstr>Text Preprocessing</vt:lpstr>
      <vt:lpstr>Lemmatization</vt:lpstr>
      <vt:lpstr>Handling Emojis</vt:lpstr>
      <vt:lpstr>Machine Learning</vt:lpstr>
      <vt:lpstr>Classifier</vt:lpstr>
      <vt:lpstr>ROC curve</vt:lpstr>
      <vt:lpstr>Confusion Matrix</vt:lpstr>
      <vt:lpstr>Adjust threshold</vt:lpstr>
      <vt:lpstr>Confusion matric with adjusted threshold</vt:lpstr>
      <vt:lpstr>Future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Comments Classification</dc:title>
  <dc:creator>Preeti</dc:creator>
  <cp:lastModifiedBy>Preeti</cp:lastModifiedBy>
  <cp:revision>6</cp:revision>
  <dcterms:modified xsi:type="dcterms:W3CDTF">2020-10-08T03:59:28Z</dcterms:modified>
</cp:coreProperties>
</file>