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4" r:id="rId6"/>
    <p:sldId id="260" r:id="rId7"/>
    <p:sldId id="263" r:id="rId8"/>
    <p:sldId id="266" r:id="rId9"/>
    <p:sldId id="267" r:id="rId10"/>
    <p:sldId id="268" r:id="rId11"/>
    <p:sldId id="269" r:id="rId12"/>
    <p:sldId id="273" r:id="rId13"/>
    <p:sldId id="274" r:id="rId14"/>
    <p:sldId id="275" r:id="rId15"/>
    <p:sldId id="259" r:id="rId16"/>
    <p:sldId id="270" r:id="rId17"/>
    <p:sldId id="271" r:id="rId18"/>
    <p:sldId id="272" r:id="rId19"/>
    <p:sldId id="261" r:id="rId20"/>
    <p:sldId id="276" r:id="rId21"/>
    <p:sldId id="277" r:id="rId22"/>
    <p:sldId id="278" r:id="rId23"/>
    <p:sldId id="279"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YouTube studio doesn’t show any analytics on content of the comments.</a:t>
            </a:r>
            <a:r>
              <a:rPr lang="en-US" dirty="0"/>
              <a:t> </a:t>
            </a:r>
            <a:r>
              <a:rPr lang="en-US" dirty="0" smtClean="0"/>
              <a:t>With </a:t>
            </a:r>
            <a:r>
              <a:rPr lang="en-US" dirty="0"/>
              <a:t>this project I aimed to fill this analytics </a:t>
            </a:r>
            <a:r>
              <a:rPr lang="en-US" dirty="0" smtClean="0"/>
              <a:t>gap.</a:t>
            </a:r>
            <a:r>
              <a:rPr lang="en-US" dirty="0"/>
              <a:t/>
            </a:r>
            <a:br>
              <a:rPr lang="en-US" dirty="0"/>
            </a:br>
            <a:endParaRPr lang="en-US" dirty="0" smtClean="0"/>
          </a:p>
          <a:p>
            <a:pPr marL="0" indent="0">
              <a:buNone/>
            </a:pPr>
            <a:r>
              <a:rPr lang="en-US" dirty="0" smtClean="0"/>
              <a:t>In this project, I have </a:t>
            </a:r>
            <a:r>
              <a:rPr lang="en-US" dirty="0"/>
              <a:t>tried to come up with an enhanced version of analysis on comments which can be useful to the channel owner to grow their views and revenue. </a:t>
            </a:r>
            <a:br>
              <a:rPr lang="en-US" dirty="0"/>
            </a:br>
            <a:endParaRPr lang="en-US" dirty="0"/>
          </a:p>
        </p:txBody>
      </p:sp>
    </p:spTree>
    <p:extLst>
      <p:ext uri="{BB962C8B-B14F-4D97-AF65-F5344CB8AC3E}">
        <p14:creationId xmlns:p14="http://schemas.microsoft.com/office/powerpoint/2010/main" val="118701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Hypothesis Testing</a:t>
            </a:r>
            <a:endParaRPr lang="en-US"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2. Do </a:t>
            </a:r>
            <a:r>
              <a:rPr lang="en-US" dirty="0"/>
              <a:t>spam comments have longer words than non-spam comments</a:t>
            </a:r>
            <a:r>
              <a:rPr lang="en-US" dirty="0" smtClean="0"/>
              <a:t>?</a:t>
            </a:r>
          </a:p>
          <a:p>
            <a:endParaRPr lang="en-US" dirty="0"/>
          </a:p>
          <a:p>
            <a:r>
              <a:rPr lang="en-US" dirty="0" smtClean="0"/>
              <a:t>H0</a:t>
            </a:r>
            <a:r>
              <a:rPr lang="en-US" dirty="0"/>
              <a:t>= There is no difference in the word length in Spam or Ham category.</a:t>
            </a:r>
          </a:p>
          <a:p>
            <a:r>
              <a:rPr lang="en-US" dirty="0" smtClean="0"/>
              <a:t>H1</a:t>
            </a:r>
            <a:r>
              <a:rPr lang="en-US" dirty="0"/>
              <a:t>= Spam and ham comments have different word length</a:t>
            </a:r>
            <a:r>
              <a:rPr lang="en-US" dirty="0" smtClean="0"/>
              <a:t>.</a:t>
            </a:r>
          </a:p>
          <a:p>
            <a:endParaRPr lang="en-US" dirty="0"/>
          </a:p>
          <a:p>
            <a:endParaRPr lang="en-US" dirty="0"/>
          </a:p>
          <a:p>
            <a:pPr marL="0" indent="0">
              <a:buNone/>
            </a:pPr>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Hence, we can say that there is a difference in length of words in spam and ham comments. </a:t>
            </a:r>
          </a:p>
        </p:txBody>
      </p:sp>
    </p:spTree>
    <p:extLst>
      <p:ext uri="{BB962C8B-B14F-4D97-AF65-F5344CB8AC3E}">
        <p14:creationId xmlns:p14="http://schemas.microsoft.com/office/powerpoint/2010/main" val="370119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3. Do </a:t>
            </a:r>
            <a:r>
              <a:rPr lang="en-US" dirty="0"/>
              <a:t>spam comments have a different text standard than non-spam comments</a:t>
            </a:r>
            <a:r>
              <a:rPr lang="en-US" dirty="0" smtClean="0"/>
              <a:t>?</a:t>
            </a:r>
          </a:p>
          <a:p>
            <a:pPr marL="0" indent="0">
              <a:buNone/>
            </a:pPr>
            <a:endParaRPr lang="en-US" dirty="0"/>
          </a:p>
          <a:p>
            <a:r>
              <a:rPr lang="en-US" dirty="0" smtClean="0"/>
              <a:t>H0</a:t>
            </a:r>
            <a:r>
              <a:rPr lang="en-US" dirty="0"/>
              <a:t>= There is no difference in text standard in Spam or Ham category.</a:t>
            </a:r>
          </a:p>
          <a:p>
            <a:r>
              <a:rPr lang="en-US" dirty="0" smtClean="0"/>
              <a:t>H1</a:t>
            </a:r>
            <a:r>
              <a:rPr lang="en-US" dirty="0"/>
              <a:t>= Spam and ham comments have different text standard.</a:t>
            </a:r>
          </a:p>
          <a:p>
            <a:endParaRPr lang="en-US" b="1" dirty="0" smtClean="0"/>
          </a:p>
          <a:p>
            <a:endParaRPr lang="en-US" b="1" dirty="0"/>
          </a:p>
          <a:p>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Hence, we can say that there is a difference in text standard in spam and ham comments. </a:t>
            </a:r>
          </a:p>
        </p:txBody>
      </p:sp>
    </p:spTree>
    <p:extLst>
      <p:ext uri="{BB962C8B-B14F-4D97-AF65-F5344CB8AC3E}">
        <p14:creationId xmlns:p14="http://schemas.microsoft.com/office/powerpoint/2010/main" val="8370330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predictive words in Ham comments</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28091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11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79" y="152400"/>
            <a:ext cx="8229600" cy="1143000"/>
          </a:xfrm>
        </p:spPr>
        <p:txBody>
          <a:bodyPr>
            <a:normAutofit fontScale="90000"/>
          </a:bodyPr>
          <a:lstStyle/>
          <a:p>
            <a:r>
              <a:rPr lang="en-US" dirty="0" smtClean="0"/>
              <a:t>Most predictive words in Spam comments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pPr fontAlgn="base"/>
            <a:endParaRPr lang="en-US" dirty="0" smtClean="0"/>
          </a:p>
          <a:p>
            <a:pPr fontAlgn="base"/>
            <a:endParaRPr lang="en-US" dirty="0"/>
          </a:p>
          <a:p>
            <a:pPr fontAlgn="base"/>
            <a:endParaRPr lang="en-US" dirty="0" smtClean="0"/>
          </a:p>
          <a:p>
            <a:pPr fontAlgn="base"/>
            <a:endParaRPr lang="en-US" dirty="0"/>
          </a:p>
          <a:p>
            <a:pPr fontAlgn="base"/>
            <a:r>
              <a:rPr lang="en-US" dirty="0" smtClean="0"/>
              <a:t>We </a:t>
            </a:r>
            <a:r>
              <a:rPr lang="en-US" dirty="0"/>
              <a:t>can see that most of the spam comments have sentences like “Please like/check/subscribe/follow to my </a:t>
            </a:r>
            <a:r>
              <a:rPr lang="en-US" dirty="0" err="1"/>
              <a:t>youtube</a:t>
            </a:r>
            <a:r>
              <a:rPr lang="en-US" dirty="0"/>
              <a:t> channel” or “please like my video</a:t>
            </a:r>
            <a:r>
              <a:rPr lang="en-US" dirty="0" smtClean="0"/>
              <a:t>”.</a:t>
            </a:r>
          </a:p>
          <a:p>
            <a:pPr marL="0" indent="0" fontAlgn="base">
              <a:buNone/>
            </a:pPr>
            <a:endParaRPr lang="en-US" dirty="0"/>
          </a:p>
          <a:p>
            <a:pPr fontAlgn="base"/>
            <a:r>
              <a:rPr lang="en-US" dirty="0"/>
              <a:t>The comments are talking about making money. Most likely luring people on the pretext of making free money from home.</a:t>
            </a:r>
          </a:p>
          <a:p>
            <a:endParaRPr lang="en-US"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295400"/>
            <a:ext cx="655516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49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Spam comments mentioning money related words</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56" y="2362200"/>
            <a:ext cx="9110644" cy="3228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375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pPr marL="0" indent="0">
              <a:buNone/>
            </a:pPr>
            <a:r>
              <a:rPr lang="en-US" dirty="0"/>
              <a:t>Due to the unstructured nature of text data, it becomes difficult for machine learning models to work directly on raw data. Hence to extract useful signals from data, it becomes more important to remove non-useful </a:t>
            </a:r>
            <a:r>
              <a:rPr lang="en-US" dirty="0" smtClean="0"/>
              <a:t>noise from </a:t>
            </a:r>
            <a:r>
              <a:rPr lang="en-US" dirty="0"/>
              <a:t>the </a:t>
            </a:r>
            <a:r>
              <a:rPr lang="en-US" dirty="0" smtClean="0"/>
              <a:t>data.</a:t>
            </a:r>
            <a:endParaRPr lang="en-US" dirty="0"/>
          </a:p>
        </p:txBody>
      </p:sp>
    </p:spTree>
    <p:extLst>
      <p:ext uri="{BB962C8B-B14F-4D97-AF65-F5344CB8AC3E}">
        <p14:creationId xmlns:p14="http://schemas.microsoft.com/office/powerpoint/2010/main" val="1507402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lstStyle/>
          <a:p>
            <a:r>
              <a:rPr lang="en-US" dirty="0" smtClean="0"/>
              <a:t>Text data is contains various information that does not help the machine learning model. Stop words, spaces, URLs, etc. are few such piece of information. </a:t>
            </a:r>
          </a:p>
          <a:p>
            <a:r>
              <a:rPr lang="en-US" dirty="0" smtClean="0"/>
              <a:t>During the data preprocessing step, I removed all these texts by creating a function which takes the raw text and returns cleaned text fit for feeding into machine learning model.</a:t>
            </a:r>
            <a:endParaRPr lang="en-US" dirty="0"/>
          </a:p>
        </p:txBody>
      </p:sp>
    </p:spTree>
    <p:extLst>
      <p:ext uri="{BB962C8B-B14F-4D97-AF65-F5344CB8AC3E}">
        <p14:creationId xmlns:p14="http://schemas.microsoft.com/office/powerpoint/2010/main" val="122825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Lemmatization</a:t>
            </a:r>
            <a:endParaRPr lang="en-US" dirty="0"/>
          </a:p>
        </p:txBody>
      </p:sp>
      <p:sp>
        <p:nvSpPr>
          <p:cNvPr id="3" name="Content Placeholder 2"/>
          <p:cNvSpPr>
            <a:spLocks noGrp="1"/>
          </p:cNvSpPr>
          <p:nvPr>
            <p:ph idx="1"/>
          </p:nvPr>
        </p:nvSpPr>
        <p:spPr/>
        <p:txBody>
          <a:bodyPr/>
          <a:lstStyle/>
          <a:p>
            <a:r>
              <a:rPr lang="en-US" dirty="0" smtClean="0"/>
              <a:t>Lemmatization is </a:t>
            </a:r>
            <a:r>
              <a:rPr lang="en-US" dirty="0"/>
              <a:t>the process of grouping together the inflected forms of a word so they can be </a:t>
            </a:r>
            <a:r>
              <a:rPr lang="en-US" dirty="0" smtClean="0"/>
              <a:t>analyzed </a:t>
            </a:r>
            <a:r>
              <a:rPr lang="en-US" dirty="0"/>
              <a:t>as a single </a:t>
            </a:r>
            <a:r>
              <a:rPr lang="en-US" dirty="0" smtClean="0"/>
              <a:t>term.</a:t>
            </a:r>
          </a:p>
          <a:p>
            <a:r>
              <a:rPr lang="en-US" dirty="0" smtClean="0"/>
              <a:t>Lemmatized </a:t>
            </a:r>
            <a:r>
              <a:rPr lang="en-US" dirty="0"/>
              <a:t>as per part of speech of the </a:t>
            </a:r>
            <a:r>
              <a:rPr lang="en-US" dirty="0" smtClean="0"/>
              <a:t>word so the context of word is not lost.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0"/>
            <a:ext cx="42957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6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err="1" smtClean="0"/>
              <a:t>Emojis</a:t>
            </a:r>
            <a:endParaRPr lang="en-US" dirty="0"/>
          </a:p>
        </p:txBody>
      </p:sp>
      <p:sp>
        <p:nvSpPr>
          <p:cNvPr id="3" name="Content Placeholder 2"/>
          <p:cNvSpPr>
            <a:spLocks noGrp="1"/>
          </p:cNvSpPr>
          <p:nvPr>
            <p:ph idx="1"/>
          </p:nvPr>
        </p:nvSpPr>
        <p:spPr/>
        <p:txBody>
          <a:bodyPr/>
          <a:lstStyle/>
          <a:p>
            <a:r>
              <a:rPr lang="en-US" dirty="0" smtClean="0"/>
              <a:t>I replaced the </a:t>
            </a:r>
            <a:r>
              <a:rPr lang="en-US" dirty="0" err="1" smtClean="0"/>
              <a:t>emojis</a:t>
            </a:r>
            <a:r>
              <a:rPr lang="en-US" dirty="0" smtClean="0"/>
              <a:t> with text using emoji library.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3067050"/>
            <a:ext cx="63150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5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 </a:t>
            </a:r>
            <a:r>
              <a:rPr lang="en-US" dirty="0"/>
              <a:t>tried two </a:t>
            </a:r>
            <a:r>
              <a:rPr lang="en-US" dirty="0" err="1"/>
              <a:t>vectorizers</a:t>
            </a:r>
            <a:r>
              <a:rPr lang="en-US" dirty="0"/>
              <a:t> from </a:t>
            </a:r>
            <a:r>
              <a:rPr lang="en-US" dirty="0" err="1"/>
              <a:t>sklearn</a:t>
            </a:r>
            <a:r>
              <a:rPr lang="en-US" dirty="0"/>
              <a:t> </a:t>
            </a:r>
            <a:r>
              <a:rPr lang="en-US" dirty="0" smtClean="0"/>
              <a:t>library.</a:t>
            </a:r>
          </a:p>
          <a:p>
            <a:pPr marL="0" indent="0">
              <a:buNone/>
            </a:pPr>
            <a:endParaRPr lang="en-US" dirty="0" smtClean="0"/>
          </a:p>
          <a:p>
            <a:pPr marL="514350" indent="-514350">
              <a:buFont typeface="+mj-lt"/>
              <a:buAutoNum type="arabicPeriod"/>
            </a:pPr>
            <a:r>
              <a:rPr lang="en-US" dirty="0" smtClean="0"/>
              <a:t> </a:t>
            </a:r>
            <a:r>
              <a:rPr lang="en-US" dirty="0" err="1"/>
              <a:t>Countvectorizer</a:t>
            </a:r>
            <a:r>
              <a:rPr lang="en-US" dirty="0"/>
              <a:t> </a:t>
            </a:r>
            <a:endParaRPr lang="en-US" dirty="0" smtClean="0"/>
          </a:p>
          <a:p>
            <a:pPr marL="514350" indent="-514350">
              <a:buFont typeface="+mj-lt"/>
              <a:buAutoNum type="arabicPeriod"/>
            </a:pPr>
            <a:r>
              <a:rPr lang="en-US" dirty="0" err="1" smtClean="0"/>
              <a:t>TFIDFVectorizer</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err="1" smtClean="0"/>
              <a:t>Countvectorizer</a:t>
            </a:r>
            <a:r>
              <a:rPr lang="en-US" dirty="0" smtClean="0"/>
              <a:t> got selected as best forming </a:t>
            </a:r>
            <a:r>
              <a:rPr lang="en-US" dirty="0" err="1" smtClean="0"/>
              <a:t>vectorizer</a:t>
            </a:r>
            <a:r>
              <a:rPr lang="en-US" dirty="0" smtClean="0"/>
              <a:t> with </a:t>
            </a:r>
            <a:r>
              <a:rPr lang="en-US" dirty="0"/>
              <a:t>value for </a:t>
            </a:r>
            <a:r>
              <a:rPr lang="en-US" dirty="0" err="1"/>
              <a:t>min_df</a:t>
            </a:r>
            <a:r>
              <a:rPr lang="en-US" dirty="0"/>
              <a:t> is </a:t>
            </a:r>
            <a:r>
              <a:rPr lang="en-US" dirty="0" smtClean="0"/>
              <a:t>0.0001 and </a:t>
            </a:r>
            <a:r>
              <a:rPr lang="en-US" dirty="0" err="1" smtClean="0"/>
              <a:t>ngram_range</a:t>
            </a:r>
            <a:r>
              <a:rPr lang="en-US" dirty="0" smtClean="0"/>
              <a:t>(1,2).</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52673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863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Audience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YouTube </a:t>
            </a:r>
            <a:r>
              <a:rPr lang="en-US" dirty="0"/>
              <a:t>channel </a:t>
            </a:r>
            <a:r>
              <a:rPr lang="en-US" dirty="0" smtClean="0"/>
              <a:t>owners</a:t>
            </a:r>
          </a:p>
          <a:p>
            <a:pPr marL="514350" indent="-514350">
              <a:buAutoNum type="arabicPeriod"/>
            </a:pPr>
            <a:r>
              <a:rPr lang="en-US" dirty="0" smtClean="0"/>
              <a:t>This </a:t>
            </a:r>
            <a:r>
              <a:rPr lang="en-US" dirty="0"/>
              <a:t>tool can be made available as a stand-alone tool as well and can be used by anyone to perform analysis on a channel/video of their interest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0606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the </a:t>
            </a:r>
            <a:r>
              <a:rPr lang="en-US" dirty="0" err="1"/>
              <a:t>vectorizer</a:t>
            </a:r>
            <a:r>
              <a:rPr lang="en-US" dirty="0"/>
              <a:t> selected from the previous grid search, I grid searched 4 different models for hyper parameter tuning and compared them with the ROC_AUC score</a:t>
            </a:r>
            <a:r>
              <a:rPr lang="en-US" dirty="0" smtClean="0"/>
              <a:t>.</a:t>
            </a:r>
          </a:p>
          <a:p>
            <a:pPr marL="0" indent="0">
              <a:buNone/>
            </a:pPr>
            <a:endParaRPr lang="en-US" dirty="0"/>
          </a:p>
          <a:p>
            <a:pPr marL="0" indent="0">
              <a:buNone/>
            </a:pPr>
            <a:r>
              <a:rPr lang="en-US" dirty="0"/>
              <a:t/>
            </a:r>
            <a:br>
              <a:rPr lang="en-US" dirty="0"/>
            </a:br>
            <a:endParaRPr lang="en-US" dirty="0" smtClean="0"/>
          </a:p>
          <a:p>
            <a:endParaRPr lang="en-US" dirty="0"/>
          </a:p>
          <a:p>
            <a:pPr marL="0" indent="0">
              <a:buNone/>
            </a:pPr>
            <a:endParaRPr lang="en-US" dirty="0" smtClean="0"/>
          </a:p>
          <a:p>
            <a:pPr marL="0" indent="0">
              <a:buNone/>
            </a:pPr>
            <a:r>
              <a:rPr lang="en-US" dirty="0" smtClean="0"/>
              <a:t>Logistic regression got selected as best performing model.</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909" y="3276600"/>
            <a:ext cx="48768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0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 for Logistic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a:t>ROC curve represents the ratio of true-positive rate against false-positive rate for a range of threshold. The true-positive rate is the proportion of all spam records correctly classified as spam. Similarly, the false-positive rate is the proportion of ham records incorrectly classified as </a:t>
            </a:r>
            <a:r>
              <a:rPr lang="en-US" sz="2500" dirty="0" smtClean="0"/>
              <a:t>spam.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54582"/>
            <a:ext cx="60388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18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382" y="1981200"/>
            <a:ext cx="60483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79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threshold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4495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3409084"/>
            <a:ext cx="557641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513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Steps</a:t>
            </a:r>
            <a:endParaRPr lang="en-US" dirty="0"/>
          </a:p>
        </p:txBody>
      </p:sp>
      <p:sp>
        <p:nvSpPr>
          <p:cNvPr id="3" name="Content Placeholder 2"/>
          <p:cNvSpPr>
            <a:spLocks noGrp="1"/>
          </p:cNvSpPr>
          <p:nvPr>
            <p:ph idx="1"/>
          </p:nvPr>
        </p:nvSpPr>
        <p:spPr/>
        <p:txBody>
          <a:bodyPr>
            <a:normAutofit/>
          </a:bodyPr>
          <a:lstStyle/>
          <a:p>
            <a:pPr fontAlgn="base"/>
            <a:r>
              <a:rPr lang="en-US" dirty="0"/>
              <a:t>Diversify training </a:t>
            </a:r>
            <a:r>
              <a:rPr lang="en-US" dirty="0" smtClean="0"/>
              <a:t>data</a:t>
            </a:r>
          </a:p>
          <a:p>
            <a:pPr fontAlgn="base"/>
            <a:r>
              <a:rPr lang="en-US" dirty="0" smtClean="0"/>
              <a:t>Topic Analysis </a:t>
            </a:r>
          </a:p>
          <a:p>
            <a:pPr fontAlgn="base"/>
            <a:r>
              <a:rPr lang="en-US" dirty="0" smtClean="0"/>
              <a:t>App </a:t>
            </a:r>
            <a:r>
              <a:rPr lang="en-US" dirty="0"/>
              <a:t>for user </a:t>
            </a:r>
            <a:r>
              <a:rPr lang="en-US" dirty="0" smtClean="0"/>
              <a:t>Interface</a:t>
            </a:r>
            <a:endParaRPr lang="en-US" dirty="0"/>
          </a:p>
          <a:p>
            <a:endParaRPr lang="en-US" dirty="0"/>
          </a:p>
        </p:txBody>
      </p:sp>
    </p:spTree>
    <p:extLst>
      <p:ext uri="{BB962C8B-B14F-4D97-AF65-F5344CB8AC3E}">
        <p14:creationId xmlns:p14="http://schemas.microsoft.com/office/powerpoint/2010/main" val="72679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a:t>UCI’s YouTube Spam Collection Data </a:t>
            </a:r>
            <a:r>
              <a:rPr lang="en-US" dirty="0" smtClean="0"/>
              <a:t>Set</a:t>
            </a:r>
          </a:p>
        </p:txBody>
      </p:sp>
      <p:graphicFrame>
        <p:nvGraphicFramePr>
          <p:cNvPr id="4" name="Table 3"/>
          <p:cNvGraphicFramePr>
            <a:graphicFrameLocks noGrp="1"/>
          </p:cNvGraphicFramePr>
          <p:nvPr>
            <p:extLst>
              <p:ext uri="{D42A27DB-BD31-4B8C-83A1-F6EECF244321}">
                <p14:modId xmlns:p14="http://schemas.microsoft.com/office/powerpoint/2010/main" val="755921036"/>
              </p:ext>
            </p:extLst>
          </p:nvPr>
        </p:nvGraphicFramePr>
        <p:xfrm>
          <a:off x="1295400" y="2514600"/>
          <a:ext cx="6400801" cy="2915227"/>
        </p:xfrm>
        <a:graphic>
          <a:graphicData uri="http://schemas.openxmlformats.org/drawingml/2006/table">
            <a:tbl>
              <a:tblPr>
                <a:tableStyleId>{D7AC3CCA-C797-4891-BE02-D94E43425B78}</a:tableStyleId>
              </a:tblPr>
              <a:tblGrid>
                <a:gridCol w="1285631"/>
                <a:gridCol w="1702777"/>
                <a:gridCol w="841131"/>
                <a:gridCol w="1285631"/>
                <a:gridCol w="1285631"/>
              </a:tblGrid>
              <a:tr h="456238">
                <a:tc>
                  <a:txBody>
                    <a:bodyPr/>
                    <a:lstStyle/>
                    <a:p>
                      <a:pPr rtl="0" fontAlgn="t">
                        <a:spcBef>
                          <a:spcPts val="1000"/>
                        </a:spcBef>
                        <a:spcAft>
                          <a:spcPts val="0"/>
                        </a:spcAft>
                      </a:pPr>
                      <a:r>
                        <a:rPr lang="en-US" sz="1600" b="1" u="none" strike="noStrike" dirty="0">
                          <a:effectLst/>
                        </a:rPr>
                        <a:t>Dataset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YouTube ID</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Spam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Ham </a:t>
                      </a:r>
                      <a:endParaRPr lang="en-US" sz="2800" b="1" dirty="0">
                        <a:effectLst/>
                      </a:endParaRPr>
                    </a:p>
                  </a:txBody>
                  <a:tcPr>
                    <a:solidFill>
                      <a:schemeClr val="bg1">
                        <a:lumMod val="65000"/>
                      </a:schemeClr>
                    </a:solidFill>
                  </a:tcPr>
                </a:tc>
                <a:tc>
                  <a:txBody>
                    <a:bodyPr/>
                    <a:lstStyle/>
                    <a:p>
                      <a:pPr rtl="0" fontAlgn="t">
                        <a:spcBef>
                          <a:spcPts val="1000"/>
                        </a:spcBef>
                        <a:spcAft>
                          <a:spcPts val="0"/>
                        </a:spcAft>
                      </a:pPr>
                      <a:r>
                        <a:rPr lang="en-US" sz="1600" b="1" u="none" strike="noStrike" dirty="0">
                          <a:effectLst/>
                        </a:rPr>
                        <a:t>Total</a:t>
                      </a:r>
                      <a:endParaRPr lang="en-US" sz="2800" b="1" dirty="0">
                        <a:effectLst/>
                      </a:endParaRPr>
                    </a:p>
                  </a:txBody>
                  <a:tcPr>
                    <a:solidFill>
                      <a:schemeClr val="bg1">
                        <a:lumMod val="65000"/>
                      </a:schemeClr>
                    </a:solidFill>
                  </a:tcPr>
                </a:tc>
              </a:tr>
              <a:tr h="503204">
                <a:tc>
                  <a:txBody>
                    <a:bodyPr/>
                    <a:lstStyle/>
                    <a:p>
                      <a:pPr rtl="0" fontAlgn="t">
                        <a:spcBef>
                          <a:spcPts val="1000"/>
                        </a:spcBef>
                        <a:spcAft>
                          <a:spcPts val="0"/>
                        </a:spcAft>
                      </a:pPr>
                      <a:r>
                        <a:rPr lang="en-US" sz="1400" u="none" strike="noStrike" dirty="0" err="1">
                          <a:effectLst/>
                        </a:rPr>
                        <a:t>Psy</a:t>
                      </a:r>
                      <a:r>
                        <a:rPr lang="en-US" sz="1400" u="none" strike="noStrike" dirty="0">
                          <a:effectLst/>
                        </a:rPr>
                        <a:t> </a:t>
                      </a:r>
                      <a:endParaRPr lang="en-US" sz="2400" dirty="0">
                        <a:effectLst/>
                      </a:endParaRPr>
                    </a:p>
                  </a:txBody>
                  <a:tcPr/>
                </a:tc>
                <a:tc>
                  <a:txBody>
                    <a:bodyPr/>
                    <a:lstStyle/>
                    <a:p>
                      <a:pPr rtl="0" fontAlgn="t">
                        <a:spcBef>
                          <a:spcPts val="1000"/>
                        </a:spcBef>
                        <a:spcAft>
                          <a:spcPts val="0"/>
                        </a:spcAft>
                      </a:pPr>
                      <a:r>
                        <a:rPr lang="en-US" sz="1400" u="none" strike="noStrike" dirty="0">
                          <a:effectLst/>
                        </a:rPr>
                        <a:t>9bZkp7q19f0</a:t>
                      </a:r>
                      <a:endParaRPr lang="en-US" sz="2400" dirty="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350</a:t>
                      </a:r>
                      <a:endParaRPr lang="en-US" sz="2400" dirty="0">
                        <a:effectLst/>
                      </a:endParaRPr>
                    </a:p>
                  </a:txBody>
                  <a:tcPr/>
                </a:tc>
              </a:tr>
              <a:tr h="456238">
                <a:tc>
                  <a:txBody>
                    <a:bodyPr/>
                    <a:lstStyle/>
                    <a:p>
                      <a:pPr rtl="0" fontAlgn="t">
                        <a:spcBef>
                          <a:spcPts val="1000"/>
                        </a:spcBef>
                        <a:spcAft>
                          <a:spcPts val="0"/>
                        </a:spcAft>
                      </a:pPr>
                      <a:r>
                        <a:rPr lang="en-US" sz="1400" u="none" strike="noStrike" dirty="0" smtClean="0">
                          <a:effectLst/>
                        </a:rPr>
                        <a:t>Katy Perry</a:t>
                      </a:r>
                      <a:r>
                        <a:rPr lang="en-US" sz="1400" u="none" strike="noStrike" dirty="0">
                          <a:effectLst/>
                        </a:rPr>
                        <a:t> </a:t>
                      </a:r>
                      <a:endParaRPr lang="en-US" sz="2400" dirty="0">
                        <a:effectLst/>
                      </a:endParaRPr>
                    </a:p>
                  </a:txBody>
                  <a:tcPr/>
                </a:tc>
                <a:tc>
                  <a:txBody>
                    <a:bodyPr/>
                    <a:lstStyle/>
                    <a:p>
                      <a:pPr rtl="0" fontAlgn="t">
                        <a:spcBef>
                          <a:spcPts val="1000"/>
                        </a:spcBef>
                        <a:spcAft>
                          <a:spcPts val="0"/>
                        </a:spcAft>
                      </a:pPr>
                      <a:r>
                        <a:rPr lang="en-US" sz="1400" u="none" strike="noStrike">
                          <a:effectLst/>
                        </a:rPr>
                        <a:t>CevxZvSJLk8 </a:t>
                      </a:r>
                      <a:endParaRPr lang="en-US" sz="2400">
                        <a:effectLst/>
                      </a:endParaRPr>
                    </a:p>
                  </a:txBody>
                  <a:tcPr/>
                </a:tc>
                <a:tc>
                  <a:txBody>
                    <a:bodyPr/>
                    <a:lstStyle/>
                    <a:p>
                      <a:pPr rtl="0" fontAlgn="t">
                        <a:spcBef>
                          <a:spcPts val="1200"/>
                        </a:spcBef>
                        <a:spcAft>
                          <a:spcPts val="0"/>
                        </a:spcAft>
                      </a:pPr>
                      <a:r>
                        <a:rPr lang="en-US" sz="1400" u="none" strike="noStrike">
                          <a:effectLst/>
                        </a:rPr>
                        <a:t>175</a:t>
                      </a:r>
                      <a:endParaRPr lang="en-US" sz="2400">
                        <a:effectLst/>
                      </a:endParaRPr>
                    </a:p>
                  </a:txBody>
                  <a:tcPr/>
                </a:tc>
                <a:tc>
                  <a:txBody>
                    <a:bodyPr/>
                    <a:lstStyle/>
                    <a:p>
                      <a:pPr rtl="0" fontAlgn="t">
                        <a:spcBef>
                          <a:spcPts val="1200"/>
                        </a:spcBef>
                        <a:spcAft>
                          <a:spcPts val="0"/>
                        </a:spcAft>
                      </a:pPr>
                      <a:r>
                        <a:rPr lang="en-US" sz="1400" u="none" strike="noStrike" dirty="0">
                          <a:effectLst/>
                        </a:rPr>
                        <a:t>175</a:t>
                      </a:r>
                      <a:endParaRPr lang="en-US" sz="2400" dirty="0">
                        <a:effectLst/>
                      </a:endParaRPr>
                    </a:p>
                  </a:txBody>
                  <a:tcPr/>
                </a:tc>
                <a:tc>
                  <a:txBody>
                    <a:bodyPr/>
                    <a:lstStyle/>
                    <a:p>
                      <a:pPr rtl="0" fontAlgn="t">
                        <a:spcBef>
                          <a:spcPts val="1200"/>
                        </a:spcBef>
                        <a:spcAft>
                          <a:spcPts val="0"/>
                        </a:spcAft>
                      </a:pPr>
                      <a:r>
                        <a:rPr lang="en-US" sz="1400" u="none" strike="noStrike" dirty="0">
                          <a:effectLst/>
                        </a:rPr>
                        <a:t>350</a:t>
                      </a:r>
                      <a:endParaRPr lang="en-US" sz="2400" dirty="0">
                        <a:effectLst/>
                      </a:endParaRPr>
                    </a:p>
                  </a:txBody>
                  <a:tcPr/>
                </a:tc>
              </a:tr>
              <a:tr h="456238">
                <a:tc>
                  <a:txBody>
                    <a:bodyPr/>
                    <a:lstStyle/>
                    <a:p>
                      <a:pPr rtl="0" fontAlgn="t">
                        <a:spcBef>
                          <a:spcPts val="1000"/>
                        </a:spcBef>
                        <a:spcAft>
                          <a:spcPts val="0"/>
                        </a:spcAft>
                      </a:pPr>
                      <a:r>
                        <a:rPr lang="en-US" sz="1400" u="none" strike="noStrike" dirty="0">
                          <a:effectLst/>
                        </a:rPr>
                        <a:t>LMFAO </a:t>
                      </a:r>
                      <a:endParaRPr lang="en-US" sz="2400" dirty="0">
                        <a:effectLst/>
                      </a:endParaRPr>
                    </a:p>
                  </a:txBody>
                  <a:tcPr/>
                </a:tc>
                <a:tc>
                  <a:txBody>
                    <a:bodyPr/>
                    <a:lstStyle/>
                    <a:p>
                      <a:pPr rtl="0" fontAlgn="t">
                        <a:spcBef>
                          <a:spcPts val="1000"/>
                        </a:spcBef>
                        <a:spcAft>
                          <a:spcPts val="0"/>
                        </a:spcAft>
                      </a:pPr>
                      <a:r>
                        <a:rPr lang="en-US" sz="1400" u="none" strike="noStrike" dirty="0">
                          <a:effectLst/>
                        </a:rPr>
                        <a:t>KQ6zr6kCPj8 </a:t>
                      </a:r>
                      <a:endParaRPr lang="en-US" sz="2400" dirty="0">
                        <a:effectLst/>
                      </a:endParaRPr>
                    </a:p>
                  </a:txBody>
                  <a:tcPr/>
                </a:tc>
                <a:tc>
                  <a:txBody>
                    <a:bodyPr/>
                    <a:lstStyle/>
                    <a:p>
                      <a:pPr rtl="0" fontAlgn="t">
                        <a:spcBef>
                          <a:spcPts val="1200"/>
                        </a:spcBef>
                        <a:spcAft>
                          <a:spcPts val="0"/>
                        </a:spcAft>
                      </a:pPr>
                      <a:r>
                        <a:rPr lang="en-US" sz="1400" u="none" strike="noStrike">
                          <a:effectLst/>
                        </a:rPr>
                        <a:t>236</a:t>
                      </a:r>
                      <a:endParaRPr lang="en-US" sz="2400">
                        <a:effectLst/>
                      </a:endParaRPr>
                    </a:p>
                  </a:txBody>
                  <a:tcPr/>
                </a:tc>
                <a:tc>
                  <a:txBody>
                    <a:bodyPr/>
                    <a:lstStyle/>
                    <a:p>
                      <a:pPr rtl="0" fontAlgn="t">
                        <a:spcBef>
                          <a:spcPts val="1200"/>
                        </a:spcBef>
                        <a:spcAft>
                          <a:spcPts val="0"/>
                        </a:spcAft>
                      </a:pPr>
                      <a:r>
                        <a:rPr lang="en-US" sz="1400" u="none" strike="noStrike">
                          <a:effectLst/>
                        </a:rPr>
                        <a:t>202</a:t>
                      </a:r>
                      <a:endParaRPr lang="en-US" sz="2400">
                        <a:effectLst/>
                      </a:endParaRPr>
                    </a:p>
                  </a:txBody>
                  <a:tcPr/>
                </a:tc>
                <a:tc>
                  <a:txBody>
                    <a:bodyPr/>
                    <a:lstStyle/>
                    <a:p>
                      <a:pPr rtl="0" fontAlgn="t">
                        <a:spcBef>
                          <a:spcPts val="1200"/>
                        </a:spcBef>
                        <a:spcAft>
                          <a:spcPts val="0"/>
                        </a:spcAft>
                      </a:pPr>
                      <a:r>
                        <a:rPr lang="en-US" sz="1400" u="none" strike="noStrike" dirty="0">
                          <a:effectLst/>
                        </a:rPr>
                        <a:t>438</a:t>
                      </a:r>
                      <a:endParaRPr lang="en-US" sz="2400" dirty="0">
                        <a:effectLst/>
                      </a:endParaRPr>
                    </a:p>
                  </a:txBody>
                  <a:tcPr/>
                </a:tc>
              </a:tr>
              <a:tr h="456238">
                <a:tc>
                  <a:txBody>
                    <a:bodyPr/>
                    <a:lstStyle/>
                    <a:p>
                      <a:pPr rtl="0" fontAlgn="t">
                        <a:spcBef>
                          <a:spcPts val="1000"/>
                        </a:spcBef>
                        <a:spcAft>
                          <a:spcPts val="0"/>
                        </a:spcAft>
                      </a:pPr>
                      <a:r>
                        <a:rPr lang="en-US" sz="1400" u="none" strike="noStrike">
                          <a:effectLst/>
                        </a:rPr>
                        <a:t>Eminem </a:t>
                      </a:r>
                      <a:endParaRPr lang="en-US" sz="2400">
                        <a:effectLst/>
                      </a:endParaRPr>
                    </a:p>
                  </a:txBody>
                  <a:tcPr/>
                </a:tc>
                <a:tc>
                  <a:txBody>
                    <a:bodyPr/>
                    <a:lstStyle/>
                    <a:p>
                      <a:pPr rtl="0" fontAlgn="t">
                        <a:spcBef>
                          <a:spcPts val="1000"/>
                        </a:spcBef>
                        <a:spcAft>
                          <a:spcPts val="0"/>
                        </a:spcAft>
                      </a:pPr>
                      <a:r>
                        <a:rPr lang="en-US" sz="1400" u="none" strike="noStrike" dirty="0">
                          <a:effectLst/>
                        </a:rPr>
                        <a:t>uelHwf8o7_U </a:t>
                      </a:r>
                      <a:endParaRPr lang="en-US" sz="2400" dirty="0">
                        <a:effectLst/>
                      </a:endParaRPr>
                    </a:p>
                  </a:txBody>
                  <a:tcPr/>
                </a:tc>
                <a:tc>
                  <a:txBody>
                    <a:bodyPr/>
                    <a:lstStyle/>
                    <a:p>
                      <a:pPr rtl="0" fontAlgn="t">
                        <a:spcBef>
                          <a:spcPts val="1200"/>
                        </a:spcBef>
                        <a:spcAft>
                          <a:spcPts val="0"/>
                        </a:spcAft>
                      </a:pPr>
                      <a:r>
                        <a:rPr lang="en-US" sz="1400" u="none" strike="noStrike" dirty="0">
                          <a:effectLst/>
                        </a:rPr>
                        <a:t>245</a:t>
                      </a:r>
                      <a:endParaRPr lang="en-US" sz="2400" dirty="0">
                        <a:effectLst/>
                      </a:endParaRPr>
                    </a:p>
                  </a:txBody>
                  <a:tcPr/>
                </a:tc>
                <a:tc>
                  <a:txBody>
                    <a:bodyPr/>
                    <a:lstStyle/>
                    <a:p>
                      <a:pPr rtl="0" fontAlgn="t">
                        <a:spcBef>
                          <a:spcPts val="1200"/>
                        </a:spcBef>
                        <a:spcAft>
                          <a:spcPts val="0"/>
                        </a:spcAft>
                      </a:pPr>
                      <a:r>
                        <a:rPr lang="en-US" sz="1400" u="none" strike="noStrike">
                          <a:effectLst/>
                        </a:rPr>
                        <a:t>203</a:t>
                      </a:r>
                      <a:endParaRPr lang="en-US" sz="2400">
                        <a:effectLst/>
                      </a:endParaRPr>
                    </a:p>
                  </a:txBody>
                  <a:tcPr/>
                </a:tc>
                <a:tc>
                  <a:txBody>
                    <a:bodyPr/>
                    <a:lstStyle/>
                    <a:p>
                      <a:pPr rtl="0" fontAlgn="t">
                        <a:spcBef>
                          <a:spcPts val="1200"/>
                        </a:spcBef>
                        <a:spcAft>
                          <a:spcPts val="0"/>
                        </a:spcAft>
                      </a:pPr>
                      <a:r>
                        <a:rPr lang="en-US" sz="1400" u="none" strike="noStrike" dirty="0">
                          <a:effectLst/>
                        </a:rPr>
                        <a:t>448</a:t>
                      </a:r>
                      <a:endParaRPr lang="en-US" sz="2400" dirty="0">
                        <a:effectLst/>
                      </a:endParaRPr>
                    </a:p>
                  </a:txBody>
                  <a:tcPr/>
                </a:tc>
              </a:tr>
              <a:tr h="587071">
                <a:tc>
                  <a:txBody>
                    <a:bodyPr/>
                    <a:lstStyle/>
                    <a:p>
                      <a:pPr rtl="0" fontAlgn="t">
                        <a:spcBef>
                          <a:spcPts val="1000"/>
                        </a:spcBef>
                        <a:spcAft>
                          <a:spcPts val="0"/>
                        </a:spcAft>
                      </a:pPr>
                      <a:r>
                        <a:rPr lang="en-US" sz="1400" u="none" strike="noStrike">
                          <a:effectLst/>
                        </a:rPr>
                        <a:t>Shakira </a:t>
                      </a:r>
                      <a:endParaRPr lang="en-US" sz="2400">
                        <a:effectLst/>
                      </a:endParaRPr>
                    </a:p>
                  </a:txBody>
                  <a:tcPr/>
                </a:tc>
                <a:tc>
                  <a:txBody>
                    <a:bodyPr/>
                    <a:lstStyle/>
                    <a:p>
                      <a:pPr rtl="0" fontAlgn="t">
                        <a:spcBef>
                          <a:spcPts val="1000"/>
                        </a:spcBef>
                        <a:spcAft>
                          <a:spcPts val="0"/>
                        </a:spcAft>
                      </a:pPr>
                      <a:r>
                        <a:rPr lang="en-US" sz="1400" u="none" strike="noStrike">
                          <a:effectLst/>
                        </a:rPr>
                        <a:t>pRpeEdMmmQ0 </a:t>
                      </a:r>
                      <a:endParaRPr lang="en-US" sz="2400">
                        <a:effectLst/>
                      </a:endParaRPr>
                    </a:p>
                  </a:txBody>
                  <a:tcPr/>
                </a:tc>
                <a:tc>
                  <a:txBody>
                    <a:bodyPr/>
                    <a:lstStyle/>
                    <a:p>
                      <a:pPr rtl="0" fontAlgn="t">
                        <a:spcBef>
                          <a:spcPts val="1200"/>
                        </a:spcBef>
                        <a:spcAft>
                          <a:spcPts val="0"/>
                        </a:spcAft>
                      </a:pPr>
                      <a:r>
                        <a:rPr lang="en-US" sz="1400" u="none" strike="noStrike" dirty="0">
                          <a:effectLst/>
                        </a:rPr>
                        <a:t>174</a:t>
                      </a:r>
                      <a:endParaRPr lang="en-US" sz="2400" dirty="0">
                        <a:effectLst/>
                      </a:endParaRPr>
                    </a:p>
                  </a:txBody>
                  <a:tcPr/>
                </a:tc>
                <a:tc>
                  <a:txBody>
                    <a:bodyPr/>
                    <a:lstStyle/>
                    <a:p>
                      <a:pPr rtl="0" fontAlgn="t">
                        <a:spcBef>
                          <a:spcPts val="1200"/>
                        </a:spcBef>
                        <a:spcAft>
                          <a:spcPts val="0"/>
                        </a:spcAft>
                      </a:pPr>
                      <a:r>
                        <a:rPr lang="en-US" sz="1400" u="none" strike="noStrike" dirty="0">
                          <a:effectLst/>
                        </a:rPr>
                        <a:t>196</a:t>
                      </a:r>
                      <a:endParaRPr lang="en-US" sz="2400" dirty="0">
                        <a:effectLst/>
                      </a:endParaRPr>
                    </a:p>
                  </a:txBody>
                  <a:tcPr/>
                </a:tc>
                <a:tc>
                  <a:txBody>
                    <a:bodyPr/>
                    <a:lstStyle/>
                    <a:p>
                      <a:pPr rtl="0" fontAlgn="t">
                        <a:spcBef>
                          <a:spcPts val="1200"/>
                        </a:spcBef>
                        <a:spcAft>
                          <a:spcPts val="0"/>
                        </a:spcAft>
                      </a:pPr>
                      <a:r>
                        <a:rPr lang="en-US" sz="1400" u="none" strike="noStrike" dirty="0">
                          <a:effectLst/>
                        </a:rPr>
                        <a:t>370</a:t>
                      </a:r>
                      <a:endParaRPr lang="en-US" sz="2400" dirty="0">
                        <a:effectLst/>
                      </a:endParaRPr>
                    </a:p>
                  </a:txBody>
                  <a:tcPr/>
                </a:tc>
              </a:tr>
            </a:tbl>
          </a:graphicData>
        </a:graphic>
      </p:graphicFrame>
      <p:sp>
        <p:nvSpPr>
          <p:cNvPr id="5" name="Rectangle 1"/>
          <p:cNvSpPr>
            <a:spLocks noChangeArrowheads="1"/>
          </p:cNvSpPr>
          <p:nvPr/>
        </p:nvSpPr>
        <p:spPr bwMode="auto">
          <a:xfrm>
            <a:off x="1600200" y="3035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2925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dirty="0"/>
              <a:t>I </a:t>
            </a:r>
            <a:r>
              <a:rPr lang="en-US" dirty="0"/>
              <a:t>found that there are no null and duplicate </a:t>
            </a:r>
            <a:r>
              <a:rPr lang="en-US" dirty="0"/>
              <a:t>records</a:t>
            </a:r>
            <a:r>
              <a:rPr lang="en-US" dirty="0"/>
              <a:t> </a:t>
            </a:r>
            <a:r>
              <a:rPr lang="en-US" dirty="0"/>
              <a:t>in the training dataset.</a:t>
            </a:r>
          </a:p>
          <a:p>
            <a:r>
              <a:rPr lang="en-US" dirty="0"/>
              <a:t>Added meta-features</a:t>
            </a:r>
            <a:endParaRPr lang="en-US" dirty="0"/>
          </a:p>
          <a:p>
            <a:r>
              <a:rPr lang="en-US" dirty="0"/>
              <a:t>Utilized </a:t>
            </a:r>
            <a:r>
              <a:rPr lang="en-US" dirty="0" err="1"/>
              <a:t>TextStat</a:t>
            </a:r>
            <a:r>
              <a:rPr lang="en-US" dirty="0"/>
              <a:t> </a:t>
            </a:r>
            <a:r>
              <a:rPr lang="en-US" dirty="0"/>
              <a:t>library to calculate a number of statistics from text to determine readability, complexity and grade level of comments. </a:t>
            </a:r>
          </a:p>
        </p:txBody>
      </p:sp>
    </p:spTree>
    <p:extLst>
      <p:ext uri="{BB962C8B-B14F-4D97-AF65-F5344CB8AC3E}">
        <p14:creationId xmlns:p14="http://schemas.microsoft.com/office/powerpoint/2010/main" val="28541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Correlation matrix</a:t>
            </a:r>
            <a:endParaRPr lang="en-US" sz="3600"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Correlation matrix show that there is strong correlation among meta- features .</a:t>
            </a:r>
          </a:p>
          <a:p>
            <a:r>
              <a:rPr lang="en-US" dirty="0" smtClean="0"/>
              <a:t>The </a:t>
            </a:r>
            <a:r>
              <a:rPr lang="en-US" dirty="0"/>
              <a:t>indexes about comments’ understandability and readability are also positively or negatively correlated with each other.</a:t>
            </a:r>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5257800" cy="3330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03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fontAlgn="base"/>
            <a:r>
              <a:rPr lang="en-US" sz="3600" dirty="0"/>
              <a:t>No. </a:t>
            </a:r>
            <a:r>
              <a:rPr lang="en-US" sz="3600" dirty="0"/>
              <a:t>of words in each </a:t>
            </a:r>
            <a:r>
              <a:rPr lang="en-US" sz="3600" dirty="0" smtClean="0"/>
              <a:t>comment</a:t>
            </a:r>
            <a:endParaRPr lang="en-US" sz="3600"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On </a:t>
            </a:r>
            <a:r>
              <a:rPr lang="en-US" dirty="0"/>
              <a:t>average, spam comments are longer than ham comments. Non-spam comments are consistently shorter but Spam comments vary from short to long.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30927"/>
            <a:ext cx="669351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1143000"/>
          </a:xfrm>
        </p:spPr>
        <p:txBody>
          <a:bodyPr>
            <a:normAutofit/>
          </a:bodyPr>
          <a:lstStyle/>
          <a:p>
            <a:r>
              <a:rPr lang="en-US" sz="3600" dirty="0"/>
              <a:t>Average length of each word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439" y="1676400"/>
            <a:ext cx="59721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21327" y="5498068"/>
            <a:ext cx="7010400" cy="923330"/>
          </a:xfrm>
          <a:prstGeom prst="rect">
            <a:avLst/>
          </a:prstGeom>
        </p:spPr>
        <p:txBody>
          <a:bodyPr wrap="square">
            <a:spAutoFit/>
          </a:bodyPr>
          <a:lstStyle/>
          <a:p>
            <a:r>
              <a:rPr lang="en-US" sz="2700" dirty="0"/>
              <a:t>SPAM comments have lengthier words than non-spam comments.</a:t>
            </a:r>
          </a:p>
        </p:txBody>
      </p:sp>
    </p:spTree>
    <p:extLst>
      <p:ext uri="{BB962C8B-B14F-4D97-AF65-F5344CB8AC3E}">
        <p14:creationId xmlns:p14="http://schemas.microsoft.com/office/powerpoint/2010/main" val="237243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531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82782" y="4953000"/>
            <a:ext cx="7696200" cy="2308324"/>
          </a:xfrm>
          <a:prstGeom prst="rect">
            <a:avLst/>
          </a:prstGeom>
        </p:spPr>
        <p:txBody>
          <a:bodyPr wrap="square">
            <a:spAutoFit/>
          </a:bodyPr>
          <a:lstStyle/>
          <a:p>
            <a:r>
              <a:rPr lang="en-US" sz="2700" dirty="0"/>
              <a:t>There is a stark difference in text standard in the 2 categories. Text standard for spam comments has a median at 5 grade level, while ham comments’ grade level is significantly lower at 2.</a:t>
            </a:r>
          </a:p>
          <a:p>
            <a:r>
              <a:rPr lang="en-US" dirty="0"/>
              <a:t/>
            </a:r>
            <a:br>
              <a:rPr lang="en-US" dirty="0"/>
            </a:br>
            <a:endParaRPr lang="en-US" dirty="0"/>
          </a:p>
        </p:txBody>
      </p:sp>
    </p:spTree>
    <p:extLst>
      <p:ext uri="{BB962C8B-B14F-4D97-AF65-F5344CB8AC3E}">
        <p14:creationId xmlns:p14="http://schemas.microsoft.com/office/powerpoint/2010/main" val="379667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Hypothesis Testing</a:t>
            </a:r>
            <a:endParaRPr lang="en-US"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 Are </a:t>
            </a:r>
            <a:r>
              <a:rPr lang="en-US" dirty="0"/>
              <a:t>spam comments usually longer than non-spam comments</a:t>
            </a:r>
            <a:r>
              <a:rPr lang="en-US" dirty="0" smtClean="0"/>
              <a:t>?</a:t>
            </a:r>
          </a:p>
          <a:p>
            <a:endParaRPr lang="en-US" dirty="0" smtClean="0"/>
          </a:p>
          <a:p>
            <a:r>
              <a:rPr lang="en-US" dirty="0" smtClean="0"/>
              <a:t>H0</a:t>
            </a:r>
            <a:r>
              <a:rPr lang="en-US" dirty="0"/>
              <a:t>= There is no difference in the length of comments in Spam or Ham category.</a:t>
            </a:r>
          </a:p>
          <a:p>
            <a:r>
              <a:rPr lang="en-US" dirty="0" smtClean="0"/>
              <a:t>H1</a:t>
            </a:r>
            <a:r>
              <a:rPr lang="en-US" dirty="0"/>
              <a:t>= Spam and ham comments are different in length</a:t>
            </a:r>
            <a:r>
              <a:rPr lang="en-US" dirty="0" smtClean="0"/>
              <a:t>.</a:t>
            </a:r>
          </a:p>
          <a:p>
            <a:endParaRPr lang="en-US" dirty="0"/>
          </a:p>
          <a:p>
            <a:pPr marL="0" indent="0">
              <a:buNone/>
            </a:pPr>
            <a:endParaRPr lang="en-US" dirty="0"/>
          </a:p>
          <a:p>
            <a:pPr marL="0" indent="0">
              <a:buNone/>
            </a:pPr>
            <a:endParaRPr lang="en-US" b="1" dirty="0" smtClean="0"/>
          </a:p>
          <a:p>
            <a:pPr marL="0" indent="0">
              <a:buNone/>
            </a:pPr>
            <a:r>
              <a:rPr lang="en-US" b="1" dirty="0" smtClean="0"/>
              <a:t>Result</a:t>
            </a:r>
            <a:r>
              <a:rPr lang="en-US" dirty="0" smtClean="0"/>
              <a:t>:</a:t>
            </a:r>
            <a:r>
              <a:rPr lang="en-US" dirty="0"/>
              <a:t>  </a:t>
            </a:r>
            <a:r>
              <a:rPr lang="en-US" dirty="0" err="1"/>
              <a:t>p_value</a:t>
            </a:r>
            <a:r>
              <a:rPr lang="en-US" dirty="0"/>
              <a:t> is close to 0 and hence we </a:t>
            </a:r>
            <a:r>
              <a:rPr lang="en-US" b="1" dirty="0"/>
              <a:t>reject the null hypothesis </a:t>
            </a:r>
            <a:r>
              <a:rPr lang="en-US" dirty="0"/>
              <a:t>and can say that there is a difference in length spam and ham comments. </a:t>
            </a:r>
          </a:p>
        </p:txBody>
      </p:sp>
    </p:spTree>
    <p:extLst>
      <p:ext uri="{BB962C8B-B14F-4D97-AF65-F5344CB8AC3E}">
        <p14:creationId xmlns:p14="http://schemas.microsoft.com/office/powerpoint/2010/main" val="395063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1035</TotalTime>
  <Words>730</Words>
  <Application>Microsoft Office PowerPoint</Application>
  <PresentationFormat>On-screen Show (4:3)</PresentationFormat>
  <Paragraphs>168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vt:lpstr>
      <vt:lpstr>Audience</vt:lpstr>
      <vt:lpstr>Data Source</vt:lpstr>
      <vt:lpstr>Exploratory Data Analysis</vt:lpstr>
      <vt:lpstr>Correlation matrix</vt:lpstr>
      <vt:lpstr>No. of words in each comment</vt:lpstr>
      <vt:lpstr>Average length of each word</vt:lpstr>
      <vt:lpstr>PowerPoint Presentation</vt:lpstr>
      <vt:lpstr>Hypothesis Testing</vt:lpstr>
      <vt:lpstr>Hypothesis Testing</vt:lpstr>
      <vt:lpstr>Hypothesis Testing</vt:lpstr>
      <vt:lpstr>Most predictive words in Ham comments</vt:lpstr>
      <vt:lpstr>Most predictive words in Spam comments</vt:lpstr>
      <vt:lpstr>Spam comments mentioning money related words</vt:lpstr>
      <vt:lpstr>Data Wrangling</vt:lpstr>
      <vt:lpstr>Text Preprocessing</vt:lpstr>
      <vt:lpstr>Lemmatization</vt:lpstr>
      <vt:lpstr>Handling Emojis</vt:lpstr>
      <vt:lpstr>Machine Learning</vt:lpstr>
      <vt:lpstr>PowerPoint Presentation</vt:lpstr>
      <vt:lpstr>ROC curve for Logistic regression</vt:lpstr>
      <vt:lpstr>Confusion Matrix</vt:lpstr>
      <vt:lpstr>Adjust threshold</vt:lpstr>
      <vt:lpstr>Future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Preeti</dc:creator>
  <cp:lastModifiedBy>Preeti</cp:lastModifiedBy>
  <cp:revision>15</cp:revision>
  <dcterms:created xsi:type="dcterms:W3CDTF">2006-08-16T00:00:00Z</dcterms:created>
  <dcterms:modified xsi:type="dcterms:W3CDTF">2020-10-07T03:15:21Z</dcterms:modified>
</cp:coreProperties>
</file>