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9" r:id="rId4"/>
    <p:sldId id="260" r:id="rId5"/>
    <p:sldId id="261" r:id="rId6"/>
    <p:sldId id="264" r:id="rId7"/>
    <p:sldId id="263"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296"/>
  </p:normalViewPr>
  <p:slideViewPr>
    <p:cSldViewPr snapToGrid="0" snapToObjects="1">
      <p:cViewPr varScale="1">
        <p:scale>
          <a:sx n="90" d="100"/>
          <a:sy n="90" d="100"/>
        </p:scale>
        <p:origin x="232"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8F8E85-A2FD-42B4-BCDF-986DEB2AB74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48248D7-E770-4DE1-B255-9290C0EA64F7}">
      <dgm:prSet/>
      <dgm:spPr/>
      <dgm:t>
        <a:bodyPr/>
        <a:lstStyle/>
        <a:p>
          <a:r>
            <a:rPr lang="en-GB"/>
            <a:t>Bakeries are a popular type of food service establishment. The smell of freshly baked goods and fantastic coffee is what I call heaven. </a:t>
          </a:r>
          <a:endParaRPr lang="en-US"/>
        </a:p>
      </dgm:t>
    </dgm:pt>
    <dgm:pt modelId="{EB6F05DE-54EF-4C04-9D91-2C94B1A3C6CF}" type="parTrans" cxnId="{818A5EAF-093F-4709-9C2E-8C4F4430D6C1}">
      <dgm:prSet/>
      <dgm:spPr/>
      <dgm:t>
        <a:bodyPr/>
        <a:lstStyle/>
        <a:p>
          <a:endParaRPr lang="en-US"/>
        </a:p>
      </dgm:t>
    </dgm:pt>
    <dgm:pt modelId="{44AB2BAB-DD77-4D03-8D79-9048D87B388D}" type="sibTrans" cxnId="{818A5EAF-093F-4709-9C2E-8C4F4430D6C1}">
      <dgm:prSet/>
      <dgm:spPr/>
      <dgm:t>
        <a:bodyPr/>
        <a:lstStyle/>
        <a:p>
          <a:endParaRPr lang="en-US"/>
        </a:p>
      </dgm:t>
    </dgm:pt>
    <dgm:pt modelId="{8388097E-C8FF-4257-AAC4-BF2962EAA0DB}">
      <dgm:prSet/>
      <dgm:spPr/>
      <dgm:t>
        <a:bodyPr/>
        <a:lstStyle/>
        <a:p>
          <a:r>
            <a:rPr lang="en-GB"/>
            <a:t>My friend Mia loves to bake and just finished her baking school. Opening a bakery presents many unique challenges, soI wants to help her decide on a location where she can open a bakery with a low risk of competition. </a:t>
          </a:r>
          <a:endParaRPr lang="en-US"/>
        </a:p>
      </dgm:t>
    </dgm:pt>
    <dgm:pt modelId="{EBF7D571-B1B5-4877-A540-26C8D916BCA1}" type="parTrans" cxnId="{77148190-2F78-4F7D-A6D2-11EF7CB5964C}">
      <dgm:prSet/>
      <dgm:spPr/>
      <dgm:t>
        <a:bodyPr/>
        <a:lstStyle/>
        <a:p>
          <a:endParaRPr lang="en-US"/>
        </a:p>
      </dgm:t>
    </dgm:pt>
    <dgm:pt modelId="{3AEC99F9-5C0B-436F-81BC-99F475F7FADB}" type="sibTrans" cxnId="{77148190-2F78-4F7D-A6D2-11EF7CB5964C}">
      <dgm:prSet/>
      <dgm:spPr/>
      <dgm:t>
        <a:bodyPr/>
        <a:lstStyle/>
        <a:p>
          <a:endParaRPr lang="en-US"/>
        </a:p>
      </dgm:t>
    </dgm:pt>
    <dgm:pt modelId="{4530D9A2-FD09-024D-B99F-AAEE8CFD3B31}" type="pres">
      <dgm:prSet presAssocID="{ED8F8E85-A2FD-42B4-BCDF-986DEB2AB743}" presName="vert0" presStyleCnt="0">
        <dgm:presLayoutVars>
          <dgm:dir/>
          <dgm:animOne val="branch"/>
          <dgm:animLvl val="lvl"/>
        </dgm:presLayoutVars>
      </dgm:prSet>
      <dgm:spPr/>
    </dgm:pt>
    <dgm:pt modelId="{CFD216C7-C51B-8447-9BC9-1766A651BF8E}" type="pres">
      <dgm:prSet presAssocID="{748248D7-E770-4DE1-B255-9290C0EA64F7}" presName="thickLine" presStyleLbl="alignNode1" presStyleIdx="0" presStyleCnt="2"/>
      <dgm:spPr/>
    </dgm:pt>
    <dgm:pt modelId="{21E8FA62-E82D-A44E-A63C-EF343923FFB2}" type="pres">
      <dgm:prSet presAssocID="{748248D7-E770-4DE1-B255-9290C0EA64F7}" presName="horz1" presStyleCnt="0"/>
      <dgm:spPr/>
    </dgm:pt>
    <dgm:pt modelId="{DAE2A5F1-9E85-834C-A8D1-92B7ED2FE6BC}" type="pres">
      <dgm:prSet presAssocID="{748248D7-E770-4DE1-B255-9290C0EA64F7}" presName="tx1" presStyleLbl="revTx" presStyleIdx="0" presStyleCnt="2"/>
      <dgm:spPr/>
    </dgm:pt>
    <dgm:pt modelId="{CB026BEB-0A05-3A47-B4AE-E18A4E58A8CD}" type="pres">
      <dgm:prSet presAssocID="{748248D7-E770-4DE1-B255-9290C0EA64F7}" presName="vert1" presStyleCnt="0"/>
      <dgm:spPr/>
    </dgm:pt>
    <dgm:pt modelId="{C434F556-9BE6-CF49-8ED6-BCC1A65C24B8}" type="pres">
      <dgm:prSet presAssocID="{8388097E-C8FF-4257-AAC4-BF2962EAA0DB}" presName="thickLine" presStyleLbl="alignNode1" presStyleIdx="1" presStyleCnt="2"/>
      <dgm:spPr/>
    </dgm:pt>
    <dgm:pt modelId="{9329991E-C878-4D4F-A991-9FEC4793C964}" type="pres">
      <dgm:prSet presAssocID="{8388097E-C8FF-4257-AAC4-BF2962EAA0DB}" presName="horz1" presStyleCnt="0"/>
      <dgm:spPr/>
    </dgm:pt>
    <dgm:pt modelId="{F8A9FBD4-B540-DB40-9708-C8614689104C}" type="pres">
      <dgm:prSet presAssocID="{8388097E-C8FF-4257-AAC4-BF2962EAA0DB}" presName="tx1" presStyleLbl="revTx" presStyleIdx="1" presStyleCnt="2"/>
      <dgm:spPr/>
    </dgm:pt>
    <dgm:pt modelId="{BCD0FFE6-6CE8-6C47-A11B-71FB136A2D61}" type="pres">
      <dgm:prSet presAssocID="{8388097E-C8FF-4257-AAC4-BF2962EAA0DB}" presName="vert1" presStyleCnt="0"/>
      <dgm:spPr/>
    </dgm:pt>
  </dgm:ptLst>
  <dgm:cxnLst>
    <dgm:cxn modelId="{2ABC0120-9B31-BD4B-B6FD-37373E4C3BFE}" type="presOf" srcId="{8388097E-C8FF-4257-AAC4-BF2962EAA0DB}" destId="{F8A9FBD4-B540-DB40-9708-C8614689104C}" srcOrd="0" destOrd="0" presId="urn:microsoft.com/office/officeart/2008/layout/LinedList"/>
    <dgm:cxn modelId="{2EBD8A60-A9D7-1F43-A53B-BA9B0DE6E3FB}" type="presOf" srcId="{748248D7-E770-4DE1-B255-9290C0EA64F7}" destId="{DAE2A5F1-9E85-834C-A8D1-92B7ED2FE6BC}" srcOrd="0" destOrd="0" presId="urn:microsoft.com/office/officeart/2008/layout/LinedList"/>
    <dgm:cxn modelId="{77148190-2F78-4F7D-A6D2-11EF7CB5964C}" srcId="{ED8F8E85-A2FD-42B4-BCDF-986DEB2AB743}" destId="{8388097E-C8FF-4257-AAC4-BF2962EAA0DB}" srcOrd="1" destOrd="0" parTransId="{EBF7D571-B1B5-4877-A540-26C8D916BCA1}" sibTransId="{3AEC99F9-5C0B-436F-81BC-99F475F7FADB}"/>
    <dgm:cxn modelId="{818A5EAF-093F-4709-9C2E-8C4F4430D6C1}" srcId="{ED8F8E85-A2FD-42B4-BCDF-986DEB2AB743}" destId="{748248D7-E770-4DE1-B255-9290C0EA64F7}" srcOrd="0" destOrd="0" parTransId="{EB6F05DE-54EF-4C04-9D91-2C94B1A3C6CF}" sibTransId="{44AB2BAB-DD77-4D03-8D79-9048D87B388D}"/>
    <dgm:cxn modelId="{BDC62FD1-4381-B449-BE63-EF9133210874}" type="presOf" srcId="{ED8F8E85-A2FD-42B4-BCDF-986DEB2AB743}" destId="{4530D9A2-FD09-024D-B99F-AAEE8CFD3B31}" srcOrd="0" destOrd="0" presId="urn:microsoft.com/office/officeart/2008/layout/LinedList"/>
    <dgm:cxn modelId="{A2F022F1-E787-F44A-8BC7-832B8FA06D11}" type="presParOf" srcId="{4530D9A2-FD09-024D-B99F-AAEE8CFD3B31}" destId="{CFD216C7-C51B-8447-9BC9-1766A651BF8E}" srcOrd="0" destOrd="0" presId="urn:microsoft.com/office/officeart/2008/layout/LinedList"/>
    <dgm:cxn modelId="{E1D7C088-3113-4F49-B85E-8512EECFF0DE}" type="presParOf" srcId="{4530D9A2-FD09-024D-B99F-AAEE8CFD3B31}" destId="{21E8FA62-E82D-A44E-A63C-EF343923FFB2}" srcOrd="1" destOrd="0" presId="urn:microsoft.com/office/officeart/2008/layout/LinedList"/>
    <dgm:cxn modelId="{95B932BD-6D27-A347-999D-7AAE92A8B87E}" type="presParOf" srcId="{21E8FA62-E82D-A44E-A63C-EF343923FFB2}" destId="{DAE2A5F1-9E85-834C-A8D1-92B7ED2FE6BC}" srcOrd="0" destOrd="0" presId="urn:microsoft.com/office/officeart/2008/layout/LinedList"/>
    <dgm:cxn modelId="{20211ED3-2D23-8047-90E5-BF6275F7F300}" type="presParOf" srcId="{21E8FA62-E82D-A44E-A63C-EF343923FFB2}" destId="{CB026BEB-0A05-3A47-B4AE-E18A4E58A8CD}" srcOrd="1" destOrd="0" presId="urn:microsoft.com/office/officeart/2008/layout/LinedList"/>
    <dgm:cxn modelId="{3F165535-19B8-A741-AA3E-98EAAD13F193}" type="presParOf" srcId="{4530D9A2-FD09-024D-B99F-AAEE8CFD3B31}" destId="{C434F556-9BE6-CF49-8ED6-BCC1A65C24B8}" srcOrd="2" destOrd="0" presId="urn:microsoft.com/office/officeart/2008/layout/LinedList"/>
    <dgm:cxn modelId="{D2974469-FA78-C94D-9E63-CDD2805A1AB4}" type="presParOf" srcId="{4530D9A2-FD09-024D-B99F-AAEE8CFD3B31}" destId="{9329991E-C878-4D4F-A991-9FEC4793C964}" srcOrd="3" destOrd="0" presId="urn:microsoft.com/office/officeart/2008/layout/LinedList"/>
    <dgm:cxn modelId="{DB35594E-F8F5-254C-AA82-62F60ED6665A}" type="presParOf" srcId="{9329991E-C878-4D4F-A991-9FEC4793C964}" destId="{F8A9FBD4-B540-DB40-9708-C8614689104C}" srcOrd="0" destOrd="0" presId="urn:microsoft.com/office/officeart/2008/layout/LinedList"/>
    <dgm:cxn modelId="{F744D2D4-48A9-1340-B5C8-9E6FE91881E8}" type="presParOf" srcId="{9329991E-C878-4D4F-A991-9FEC4793C964}" destId="{BCD0FFE6-6CE8-6C47-A11B-71FB136A2D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216C7-C51B-8447-9BC9-1766A651BF8E}">
      <dsp:nvSpPr>
        <dsp:cNvPr id="0" name=""/>
        <dsp:cNvSpPr/>
      </dsp:nvSpPr>
      <dsp:spPr>
        <a:xfrm>
          <a:off x="0" y="0"/>
          <a:ext cx="60960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2A5F1-9E85-834C-A8D1-92B7ED2FE6BC}">
      <dsp:nvSpPr>
        <dsp:cNvPr id="0" name=""/>
        <dsp:cNvSpPr/>
      </dsp:nvSpPr>
      <dsp:spPr>
        <a:xfrm>
          <a:off x="0" y="0"/>
          <a:ext cx="6096000" cy="274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Bakeries are a popular type of food service establishment. The smell of freshly baked goods and fantastic coffee is what I call heaven. </a:t>
          </a:r>
          <a:endParaRPr lang="en-US" sz="2800" kern="1200"/>
        </a:p>
      </dsp:txBody>
      <dsp:txXfrm>
        <a:off x="0" y="0"/>
        <a:ext cx="6096000" cy="2743199"/>
      </dsp:txXfrm>
    </dsp:sp>
    <dsp:sp modelId="{C434F556-9BE6-CF49-8ED6-BCC1A65C24B8}">
      <dsp:nvSpPr>
        <dsp:cNvPr id="0" name=""/>
        <dsp:cNvSpPr/>
      </dsp:nvSpPr>
      <dsp:spPr>
        <a:xfrm>
          <a:off x="0" y="2743199"/>
          <a:ext cx="60960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A9FBD4-B540-DB40-9708-C8614689104C}">
      <dsp:nvSpPr>
        <dsp:cNvPr id="0" name=""/>
        <dsp:cNvSpPr/>
      </dsp:nvSpPr>
      <dsp:spPr>
        <a:xfrm>
          <a:off x="0" y="2743199"/>
          <a:ext cx="6096000" cy="274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My friend Mia loves to bake and just finished her baking school. Opening a bakery presents many unique challenges, soI wants to help her decide on a location where she can open a bakery with a low risk of competition. </a:t>
          </a:r>
          <a:endParaRPr lang="en-US" sz="2800" kern="1200"/>
        </a:p>
      </dsp:txBody>
      <dsp:txXfrm>
        <a:off x="0" y="2743199"/>
        <a:ext cx="6096000" cy="27431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6/12/21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5677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6/12/21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41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6/12/21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53240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6/12/21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2430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6/12/21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04051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6/12/21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8027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6/12/21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38827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6/12/21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1256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6/12/21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32460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6/12/21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4760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6/12/21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301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6/12/21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5460671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6A121316-E4D0-41D7-9C79-9FF8F36D4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node and mesh">
            <a:extLst>
              <a:ext uri="{FF2B5EF4-FFF2-40B4-BE49-F238E27FC236}">
                <a16:creationId xmlns:a16="http://schemas.microsoft.com/office/drawing/2014/main" id="{55BB5D0A-41A7-4C45-8A13-39C11E86CF07}"/>
              </a:ext>
            </a:extLst>
          </p:cNvPr>
          <p:cNvPicPr>
            <a:picLocks noChangeAspect="1"/>
          </p:cNvPicPr>
          <p:nvPr/>
        </p:nvPicPr>
        <p:blipFill rotWithShape="1">
          <a:blip r:embed="rId2"/>
          <a:srcRect l="4818" r="35848" b="-1"/>
          <a:stretch/>
        </p:blipFill>
        <p:spPr>
          <a:xfrm>
            <a:off x="1" y="10"/>
            <a:ext cx="6096000" cy="6857990"/>
          </a:xfrm>
          <a:prstGeom prst="rect">
            <a:avLst/>
          </a:prstGeom>
        </p:spPr>
      </p:pic>
      <p:sp>
        <p:nvSpPr>
          <p:cNvPr id="11" name="Rectangle 10">
            <a:extLst>
              <a:ext uri="{FF2B5EF4-FFF2-40B4-BE49-F238E27FC236}">
                <a16:creationId xmlns:a16="http://schemas.microsoft.com/office/drawing/2014/main" id="{07EE0F9E-42CB-4AE4-971C-7BD191D5D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12">
            <a:extLst>
              <a:ext uri="{FF2B5EF4-FFF2-40B4-BE49-F238E27FC236}">
                <a16:creationId xmlns:a16="http://schemas.microsoft.com/office/drawing/2014/main" id="{1AEB967B-31A3-42E3-8382-73443D264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371601"/>
            <a:ext cx="3390900" cy="411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E3767-F3B5-F545-A5A6-78DD930D0A84}"/>
              </a:ext>
            </a:extLst>
          </p:cNvPr>
          <p:cNvSpPr>
            <a:spLocks noGrp="1"/>
          </p:cNvSpPr>
          <p:nvPr>
            <p:ph type="ctrTitle"/>
          </p:nvPr>
        </p:nvSpPr>
        <p:spPr>
          <a:xfrm>
            <a:off x="7952936" y="1674629"/>
            <a:ext cx="2550941" cy="2057400"/>
          </a:xfrm>
        </p:spPr>
        <p:txBody>
          <a:bodyPr>
            <a:normAutofit/>
          </a:bodyPr>
          <a:lstStyle/>
          <a:p>
            <a:r>
              <a:rPr lang="en-US" sz="2400" dirty="0"/>
              <a:t>Data science capstone Project</a:t>
            </a:r>
          </a:p>
        </p:txBody>
      </p:sp>
      <p:sp>
        <p:nvSpPr>
          <p:cNvPr id="3" name="Subtitle 2">
            <a:extLst>
              <a:ext uri="{FF2B5EF4-FFF2-40B4-BE49-F238E27FC236}">
                <a16:creationId xmlns:a16="http://schemas.microsoft.com/office/drawing/2014/main" id="{A43C79C7-CF45-6045-8AC1-86DEE73A5133}"/>
              </a:ext>
            </a:extLst>
          </p:cNvPr>
          <p:cNvSpPr>
            <a:spLocks noGrp="1"/>
          </p:cNvSpPr>
          <p:nvPr>
            <p:ph type="subTitle" idx="1"/>
          </p:nvPr>
        </p:nvSpPr>
        <p:spPr>
          <a:xfrm>
            <a:off x="7952936" y="4114800"/>
            <a:ext cx="2466535" cy="1029286"/>
          </a:xfrm>
        </p:spPr>
        <p:txBody>
          <a:bodyPr>
            <a:normAutofit/>
          </a:bodyPr>
          <a:lstStyle/>
          <a:p>
            <a:r>
              <a:rPr lang="en-US" sz="2000" dirty="0"/>
              <a:t>Battle of Neighborhood</a:t>
            </a:r>
          </a:p>
        </p:txBody>
      </p:sp>
    </p:spTree>
    <p:extLst>
      <p:ext uri="{BB962C8B-B14F-4D97-AF65-F5344CB8AC3E}">
        <p14:creationId xmlns:p14="http://schemas.microsoft.com/office/powerpoint/2010/main" val="64506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7C836CD-47B2-4287-AE51-D866B8697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A50CAC8-10E2-4E31-9995-4EF170513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6" y="0"/>
            <a:ext cx="5426844"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4C89110-4D4A-A744-8FF0-8AB511292573}"/>
              </a:ext>
            </a:extLst>
          </p:cNvPr>
          <p:cNvSpPr/>
          <p:nvPr/>
        </p:nvSpPr>
        <p:spPr>
          <a:xfrm>
            <a:off x="85234" y="542260"/>
            <a:ext cx="5235363" cy="5773479"/>
          </a:xfrm>
        </p:spPr>
        <p:txBody>
          <a:bodyPr vert="horz" lIns="91440" tIns="45720" rIns="91440" bIns="45720" rtlCol="0" anchor="ctr">
            <a:normAutofit lnSpcReduction="10000"/>
          </a:bodyPr>
          <a:lstStyle/>
          <a:p>
            <a:pPr algn="just">
              <a:spcAft>
                <a:spcPts val="600"/>
              </a:spcAft>
              <a:buSzPct val="70000"/>
            </a:pPr>
            <a:r>
              <a:rPr lang="en-US" sz="2400" b="1" dirty="0">
                <a:solidFill>
                  <a:schemeClr val="bg1"/>
                </a:solidFill>
                <a:latin typeface="+mj-lt"/>
              </a:rPr>
              <a:t>Results </a:t>
            </a:r>
          </a:p>
          <a:p>
            <a:pPr algn="just">
              <a:spcAft>
                <a:spcPts val="600"/>
              </a:spcAft>
              <a:buSzPct val="70000"/>
            </a:pPr>
            <a:r>
              <a:rPr lang="en-US" sz="2400" dirty="0">
                <a:solidFill>
                  <a:schemeClr val="bg1"/>
                </a:solidFill>
                <a:latin typeface="+mj-lt"/>
              </a:rPr>
              <a:t>The results from the K-means clustering show that we can categorize the neighborhoods into 3 clusters based on the frequency of occurrence for "Bakery": </a:t>
            </a:r>
          </a:p>
          <a:p>
            <a:pPr marL="342900" indent="-342900" algn="just">
              <a:spcAft>
                <a:spcPts val="600"/>
              </a:spcAft>
              <a:buSzPct val="70000"/>
              <a:buFont typeface="+mj-lt"/>
              <a:buAutoNum type="arabicPeriod"/>
            </a:pPr>
            <a:r>
              <a:rPr lang="en-US" sz="2400" dirty="0">
                <a:solidFill>
                  <a:schemeClr val="bg1"/>
                </a:solidFill>
                <a:latin typeface="+mj-lt"/>
              </a:rPr>
              <a:t>Cluster 0: Neighborhoods with no Bakeries </a:t>
            </a:r>
            <a:endParaRPr lang="en-US" sz="2400" dirty="0">
              <a:solidFill>
                <a:schemeClr val="bg1"/>
              </a:solidFill>
              <a:effectLst/>
              <a:latin typeface="+mj-lt"/>
            </a:endParaRPr>
          </a:p>
          <a:p>
            <a:pPr marL="342900" indent="-342900" algn="just">
              <a:spcAft>
                <a:spcPts val="600"/>
              </a:spcAft>
              <a:buSzPct val="70000"/>
              <a:buFont typeface="+mj-lt"/>
              <a:buAutoNum type="arabicPeriod"/>
            </a:pPr>
            <a:r>
              <a:rPr lang="en-US" sz="2400" dirty="0">
                <a:solidFill>
                  <a:schemeClr val="bg1"/>
                </a:solidFill>
                <a:latin typeface="+mj-lt"/>
              </a:rPr>
              <a:t>Cluster 1: Neighborhoods with a high number of Bakery </a:t>
            </a:r>
            <a:endParaRPr lang="en-US" sz="2400" dirty="0">
              <a:solidFill>
                <a:schemeClr val="bg1"/>
              </a:solidFill>
              <a:effectLst/>
              <a:latin typeface="+mj-lt"/>
            </a:endParaRPr>
          </a:p>
          <a:p>
            <a:pPr marL="342900" indent="-342900" algn="just">
              <a:spcAft>
                <a:spcPts val="600"/>
              </a:spcAft>
              <a:buSzPct val="70000"/>
              <a:buFont typeface="+mj-lt"/>
              <a:buAutoNum type="arabicPeriod"/>
            </a:pPr>
            <a:r>
              <a:rPr lang="en-US" sz="2400" dirty="0">
                <a:solidFill>
                  <a:schemeClr val="bg1"/>
                </a:solidFill>
                <a:latin typeface="+mj-lt"/>
              </a:rPr>
              <a:t>Cluster 2: Neighborhoods with a moderate number of Bakery </a:t>
            </a:r>
          </a:p>
          <a:p>
            <a:pPr algn="just">
              <a:spcAft>
                <a:spcPts val="600"/>
              </a:spcAft>
              <a:buSzPct val="70000"/>
            </a:pPr>
            <a:r>
              <a:rPr lang="en-US" sz="2400" dirty="0">
                <a:solidFill>
                  <a:schemeClr val="bg1"/>
                </a:solidFill>
                <a:latin typeface="+mj-lt"/>
              </a:rPr>
              <a:t>We visualize the results of the clustering in the map with cluster 0 in red </a:t>
            </a:r>
            <a:r>
              <a:rPr lang="en-US" sz="2400" dirty="0" err="1">
                <a:solidFill>
                  <a:schemeClr val="bg1"/>
                </a:solidFill>
                <a:latin typeface="+mj-lt"/>
              </a:rPr>
              <a:t>colour</a:t>
            </a:r>
            <a:r>
              <a:rPr lang="en-US" sz="2400" dirty="0">
                <a:solidFill>
                  <a:schemeClr val="bg1"/>
                </a:solidFill>
                <a:latin typeface="+mj-lt"/>
              </a:rPr>
              <a:t>, cluster 1 in purple </a:t>
            </a:r>
            <a:r>
              <a:rPr lang="en-US" sz="2400" dirty="0" err="1">
                <a:solidFill>
                  <a:schemeClr val="bg1"/>
                </a:solidFill>
                <a:latin typeface="+mj-lt"/>
              </a:rPr>
              <a:t>colour</a:t>
            </a:r>
            <a:r>
              <a:rPr lang="en-US" sz="2400" dirty="0">
                <a:solidFill>
                  <a:schemeClr val="bg1"/>
                </a:solidFill>
                <a:latin typeface="+mj-lt"/>
              </a:rPr>
              <a:t>, and cluster 2 in mint green </a:t>
            </a:r>
            <a:r>
              <a:rPr lang="en-US" sz="2400" dirty="0" err="1">
                <a:solidFill>
                  <a:schemeClr val="bg1"/>
                </a:solidFill>
                <a:latin typeface="+mj-lt"/>
              </a:rPr>
              <a:t>colour</a:t>
            </a:r>
            <a:r>
              <a:rPr lang="en-US" sz="2400" dirty="0">
                <a:solidFill>
                  <a:schemeClr val="bg1"/>
                </a:solidFill>
                <a:latin typeface="+mj-lt"/>
              </a:rPr>
              <a:t>. </a:t>
            </a:r>
            <a:endParaRPr lang="en-US" sz="2400" dirty="0">
              <a:solidFill>
                <a:schemeClr val="bg1"/>
              </a:solidFill>
              <a:effectLst/>
              <a:latin typeface="+mj-lt"/>
            </a:endParaRPr>
          </a:p>
        </p:txBody>
      </p:sp>
      <p:pic>
        <p:nvPicPr>
          <p:cNvPr id="6145" name="Picture 1" descr="page4image62314800">
            <a:extLst>
              <a:ext uri="{FF2B5EF4-FFF2-40B4-BE49-F238E27FC236}">
                <a16:creationId xmlns:a16="http://schemas.microsoft.com/office/drawing/2014/main" id="{863D49C5-2F2C-5245-992A-45F707D1A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1572" y="1242679"/>
            <a:ext cx="6543231" cy="437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38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2333AB4-F07F-EA44-9AD4-6785A4AC0036}"/>
              </a:ext>
            </a:extLst>
          </p:cNvPr>
          <p:cNvSpPr/>
          <p:nvPr/>
        </p:nvSpPr>
        <p:spPr>
          <a:xfrm>
            <a:off x="1371600" y="2206257"/>
            <a:ext cx="9486901" cy="3540642"/>
          </a:xfrm>
        </p:spPr>
        <p:txBody>
          <a:bodyPr vert="horz" lIns="91440" tIns="45720" rIns="91440" bIns="45720" rtlCol="0">
            <a:normAutofit/>
          </a:bodyPr>
          <a:lstStyle/>
          <a:p>
            <a:pPr indent="-228600">
              <a:spcAft>
                <a:spcPts val="600"/>
              </a:spcAft>
              <a:buSzPct val="70000"/>
              <a:buFont typeface="Arial" panose="020B0604020202020204" pitchFamily="34" charset="0"/>
              <a:buChar char="•"/>
            </a:pPr>
            <a:r>
              <a:rPr lang="en-US" dirty="0">
                <a:solidFill>
                  <a:schemeClr val="tx2"/>
                </a:solidFill>
                <a:latin typeface="+mj-lt"/>
              </a:rPr>
              <a:t>Purpose of this project was to identify Pune areas with low number of bakeries in order to find a location for Mia to open a bakery by narrowing down the search for optimal location for a new bakery. By calculating bakery density distribution from Foursquare data we have first identified that there are 40 bakeries in the 56 Neighborhood. Clustering of those locations was then performed in order to create major zones of interest (containing greatest number of potential locations) and addresses of those zone centers were created to be used as starting points for final exploration by stakeholders.</a:t>
            </a:r>
          </a:p>
          <a:p>
            <a:pPr>
              <a:spcAft>
                <a:spcPts val="600"/>
              </a:spcAft>
              <a:buSzPct val="70000"/>
            </a:pPr>
            <a:endParaRPr lang="en-US" dirty="0">
              <a:solidFill>
                <a:schemeClr val="tx2"/>
              </a:solidFill>
              <a:latin typeface="+mj-lt"/>
            </a:endParaRPr>
          </a:p>
          <a:p>
            <a:pPr indent="-228600">
              <a:spcAft>
                <a:spcPts val="600"/>
              </a:spcAft>
              <a:buSzPct val="70000"/>
              <a:buFont typeface="Arial" panose="020B0604020202020204" pitchFamily="34" charset="0"/>
              <a:buChar char="•"/>
            </a:pPr>
            <a:r>
              <a:rPr lang="en-US" dirty="0">
                <a:solidFill>
                  <a:schemeClr val="tx2"/>
                </a:solidFill>
                <a:latin typeface="+mj-lt"/>
              </a:rPr>
              <a:t>Final decission on optimal bakery location will be made by the soon to be owner(Mia) based on specific characteristics of neighborhoods and locations in every recommended zone, taking into consideration the number of bakeries already present in the neighborhood</a:t>
            </a:r>
          </a:p>
        </p:txBody>
      </p:sp>
      <p:sp>
        <p:nvSpPr>
          <p:cNvPr id="13" name="Rectangle 1">
            <a:extLst>
              <a:ext uri="{FF2B5EF4-FFF2-40B4-BE49-F238E27FC236}">
                <a16:creationId xmlns:a16="http://schemas.microsoft.com/office/drawing/2014/main" id="{BE2D563F-2166-9A46-8273-C65B8DCCE020}"/>
              </a:ext>
            </a:extLst>
          </p:cNvPr>
          <p:cNvSpPr/>
          <p:nvPr/>
        </p:nvSpPr>
        <p:spPr>
          <a:xfrm>
            <a:off x="1371599" y="1010097"/>
            <a:ext cx="9486901" cy="1010088"/>
          </a:xfrm>
        </p:spPr>
        <p:txBody>
          <a:bodyPr vert="horz" lIns="91440" tIns="45720" rIns="91440" bIns="45720" rtlCol="0" anchor="b">
            <a:normAutofit/>
          </a:bodyPr>
          <a:lstStyle/>
          <a:p>
            <a:pPr algn="ctr">
              <a:lnSpc>
                <a:spcPct val="90000"/>
              </a:lnSpc>
              <a:spcBef>
                <a:spcPct val="0"/>
              </a:spcBef>
              <a:spcAft>
                <a:spcPts val="600"/>
              </a:spcAft>
            </a:pPr>
            <a:r>
              <a:rPr lang="en-US" sz="3200" b="1" cap="all" spc="300" dirty="0">
                <a:solidFill>
                  <a:schemeClr val="tx2"/>
                </a:solidFill>
                <a:latin typeface="+mj-lt"/>
                <a:ea typeface="+mj-ea"/>
                <a:cs typeface="+mj-cs"/>
              </a:rPr>
              <a:t>Conclusion</a:t>
            </a:r>
            <a:endParaRPr lang="en-US" sz="3200" cap="all" spc="300" dirty="0">
              <a:solidFill>
                <a:schemeClr val="tx2"/>
              </a:solidFill>
              <a:latin typeface="+mj-lt"/>
              <a:ea typeface="+mj-ea"/>
              <a:cs typeface="+mj-cs"/>
            </a:endParaRPr>
          </a:p>
        </p:txBody>
      </p:sp>
    </p:spTree>
    <p:extLst>
      <p:ext uri="{BB962C8B-B14F-4D97-AF65-F5344CB8AC3E}">
        <p14:creationId xmlns:p14="http://schemas.microsoft.com/office/powerpoint/2010/main" val="174055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D538B8-489B-407A-A760-436DB4C56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40767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F88A9-4591-2D43-8935-7CA3AC5FA13B}"/>
              </a:ext>
            </a:extLst>
          </p:cNvPr>
          <p:cNvSpPr>
            <a:spLocks noGrp="1"/>
          </p:cNvSpPr>
          <p:nvPr>
            <p:ph type="title" idx="4294967295"/>
          </p:nvPr>
        </p:nvSpPr>
        <p:spPr>
          <a:xfrm>
            <a:off x="1371600" y="1371600"/>
            <a:ext cx="2705100" cy="4114800"/>
          </a:xfrm>
        </p:spPr>
        <p:txBody>
          <a:bodyPr vert="horz" lIns="91440" tIns="45720" rIns="91440" bIns="45720" rtlCol="0" anchor="ctr">
            <a:normAutofit/>
          </a:bodyPr>
          <a:lstStyle/>
          <a:p>
            <a:pPr algn="ctr"/>
            <a:r>
              <a:rPr lang="en-US" sz="2000" b="1" kern="1200" cap="all" spc="300" baseline="0">
                <a:solidFill>
                  <a:schemeClr val="bg2"/>
                </a:solidFill>
                <a:latin typeface="+mj-lt"/>
                <a:ea typeface="+mj-ea"/>
                <a:cs typeface="+mj-cs"/>
              </a:rPr>
              <a:t>Introduction </a:t>
            </a:r>
            <a:br>
              <a:rPr lang="en-US" sz="2000" kern="1200" cap="all" spc="300" baseline="0">
                <a:solidFill>
                  <a:schemeClr val="bg2"/>
                </a:solidFill>
                <a:latin typeface="+mj-lt"/>
                <a:ea typeface="+mj-ea"/>
                <a:cs typeface="+mj-cs"/>
              </a:rPr>
            </a:br>
            <a:endParaRPr lang="en-US" sz="2000" kern="1200" cap="all" spc="300" baseline="0">
              <a:solidFill>
                <a:schemeClr val="bg2"/>
              </a:solidFill>
              <a:latin typeface="+mj-lt"/>
              <a:ea typeface="+mj-ea"/>
              <a:cs typeface="+mj-cs"/>
            </a:endParaRPr>
          </a:p>
        </p:txBody>
      </p:sp>
      <p:graphicFrame>
        <p:nvGraphicFramePr>
          <p:cNvPr id="28" name="Content Placeholder 2">
            <a:extLst>
              <a:ext uri="{FF2B5EF4-FFF2-40B4-BE49-F238E27FC236}">
                <a16:creationId xmlns:a16="http://schemas.microsoft.com/office/drawing/2014/main" id="{87F3416B-8752-41EC-88B4-E3A4022C664E}"/>
              </a:ext>
            </a:extLst>
          </p:cNvPr>
          <p:cNvGraphicFramePr>
            <a:graphicFrameLocks noGrp="1"/>
          </p:cNvGraphicFramePr>
          <p:nvPr>
            <p:ph idx="4294967295"/>
            <p:extLst>
              <p:ext uri="{D42A27DB-BD31-4B8C-83A1-F6EECF244321}">
                <p14:modId xmlns:p14="http://schemas.microsoft.com/office/powerpoint/2010/main" val="1907362166"/>
              </p:ext>
            </p:extLst>
          </p:nvPr>
        </p:nvGraphicFramePr>
        <p:xfrm>
          <a:off x="5410200" y="685800"/>
          <a:ext cx="6096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162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FA84B-EB78-F04E-91A0-22B598D993CB}"/>
              </a:ext>
            </a:extLst>
          </p:cNvPr>
          <p:cNvSpPr>
            <a:spLocks noGrp="1"/>
          </p:cNvSpPr>
          <p:nvPr>
            <p:ph type="title" idx="4294967295"/>
          </p:nvPr>
        </p:nvSpPr>
        <p:spPr>
          <a:xfrm>
            <a:off x="1371599" y="1010097"/>
            <a:ext cx="9486901" cy="1010088"/>
          </a:xfrm>
        </p:spPr>
        <p:txBody>
          <a:bodyPr vert="horz" lIns="91440" tIns="45720" rIns="91440" bIns="45720" rtlCol="0" anchor="b">
            <a:normAutofit/>
          </a:bodyPr>
          <a:lstStyle/>
          <a:p>
            <a:pPr algn="ctr"/>
            <a:r>
              <a:rPr lang="en-US" sz="3200" b="1" cap="all" spc="300"/>
              <a:t>Business problem </a:t>
            </a:r>
            <a:br>
              <a:rPr lang="en-US" sz="3200" cap="all" spc="300"/>
            </a:br>
            <a:endParaRPr lang="en-US" sz="3200" cap="all" spc="300"/>
          </a:p>
        </p:txBody>
      </p:sp>
      <p:sp>
        <p:nvSpPr>
          <p:cNvPr id="3" name="Content Placeholder 2">
            <a:extLst>
              <a:ext uri="{FF2B5EF4-FFF2-40B4-BE49-F238E27FC236}">
                <a16:creationId xmlns:a16="http://schemas.microsoft.com/office/drawing/2014/main" id="{7EDE8321-4A34-884C-A08D-09A8FCBD6153}"/>
              </a:ext>
            </a:extLst>
          </p:cNvPr>
          <p:cNvSpPr>
            <a:spLocks noGrp="1"/>
          </p:cNvSpPr>
          <p:nvPr>
            <p:ph idx="4294967295"/>
          </p:nvPr>
        </p:nvSpPr>
        <p:spPr>
          <a:xfrm>
            <a:off x="1371600" y="2206257"/>
            <a:ext cx="9486901" cy="3540642"/>
          </a:xfrm>
        </p:spPr>
        <p:txBody>
          <a:bodyPr vert="horz" lIns="91440" tIns="45720" rIns="91440" bIns="45720" rtlCol="0">
            <a:normAutofit/>
          </a:bodyPr>
          <a:lstStyle/>
          <a:p>
            <a:r>
              <a:rPr lang="en-US" dirty="0"/>
              <a:t>This project aims to analyze and select the best locations in Pune, India, to open a new bakery. This project mainly focuses on the geospatial analysis of Pune City to understand which would be the best place to open a new bakery. Using data science methodology and machine learning techniques like clustering, this project aims to provide solutions to answer the business question: In Pune, if a person is looking to open a new bakery, where would you recommend that they open it? </a:t>
            </a:r>
          </a:p>
          <a:p>
            <a:endParaRPr lang="en-US" dirty="0"/>
          </a:p>
        </p:txBody>
      </p:sp>
    </p:spTree>
    <p:extLst>
      <p:ext uri="{BB962C8B-B14F-4D97-AF65-F5344CB8AC3E}">
        <p14:creationId xmlns:p14="http://schemas.microsoft.com/office/powerpoint/2010/main" val="67184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F66A7-4AB2-084A-BC7D-592CC55767C1}"/>
              </a:ext>
            </a:extLst>
          </p:cNvPr>
          <p:cNvSpPr>
            <a:spLocks noGrp="1"/>
          </p:cNvSpPr>
          <p:nvPr>
            <p:ph type="title" idx="4294967295"/>
          </p:nvPr>
        </p:nvSpPr>
        <p:spPr>
          <a:xfrm>
            <a:off x="1371599" y="1010097"/>
            <a:ext cx="9486901" cy="1010088"/>
          </a:xfrm>
        </p:spPr>
        <p:txBody>
          <a:bodyPr vert="horz" lIns="91440" tIns="45720" rIns="91440" bIns="45720" rtlCol="0" anchor="b">
            <a:normAutofit/>
          </a:bodyPr>
          <a:lstStyle/>
          <a:p>
            <a:pPr algn="ctr"/>
            <a:r>
              <a:rPr lang="en-US" sz="3200" cap="all" spc="300"/>
              <a:t>Data</a:t>
            </a:r>
          </a:p>
        </p:txBody>
      </p:sp>
      <p:sp>
        <p:nvSpPr>
          <p:cNvPr id="3" name="Content Placeholder 2">
            <a:extLst>
              <a:ext uri="{FF2B5EF4-FFF2-40B4-BE49-F238E27FC236}">
                <a16:creationId xmlns:a16="http://schemas.microsoft.com/office/drawing/2014/main" id="{EB8CAC5F-33A3-104D-AA55-C3F058C78C06}"/>
              </a:ext>
            </a:extLst>
          </p:cNvPr>
          <p:cNvSpPr>
            <a:spLocks noGrp="1"/>
          </p:cNvSpPr>
          <p:nvPr>
            <p:ph idx="4294967295"/>
          </p:nvPr>
        </p:nvSpPr>
        <p:spPr>
          <a:xfrm>
            <a:off x="1371600" y="2206257"/>
            <a:ext cx="9486901" cy="3540642"/>
          </a:xfrm>
        </p:spPr>
        <p:txBody>
          <a:bodyPr vert="horz" lIns="91440" tIns="45720" rIns="91440" bIns="45720" rtlCol="0">
            <a:normAutofit/>
          </a:bodyPr>
          <a:lstStyle/>
          <a:p>
            <a:r>
              <a:rPr lang="en-US" dirty="0"/>
              <a:t>To solve the problem, we will need the following data:</a:t>
            </a:r>
            <a:br>
              <a:rPr lang="en-US" dirty="0"/>
            </a:br>
            <a:r>
              <a:rPr lang="en-US" dirty="0"/>
              <a:t>• List of neighbourhoods in Pune: It defines this project's scope, which is confined to the city of Pune. </a:t>
            </a:r>
          </a:p>
          <a:p>
            <a:r>
              <a:rPr lang="en-US" dirty="0"/>
              <a:t>• Latitude and longitude coordinates of those neighbourhoods. This is required to plot the map and also to get the venue data </a:t>
            </a:r>
          </a:p>
          <a:p>
            <a:r>
              <a:rPr lang="en-US" dirty="0"/>
              <a:t>• Venue data, particularly data related to bakeries. We will use this data to perform clustering on the neighbourhoods. </a:t>
            </a:r>
          </a:p>
          <a:p>
            <a:endParaRPr lang="en-US" dirty="0"/>
          </a:p>
        </p:txBody>
      </p:sp>
    </p:spTree>
    <p:extLst>
      <p:ext uri="{BB962C8B-B14F-4D97-AF65-F5344CB8AC3E}">
        <p14:creationId xmlns:p14="http://schemas.microsoft.com/office/powerpoint/2010/main" val="403874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EFDF4-2B60-7241-AE59-D0249A249519}"/>
              </a:ext>
            </a:extLst>
          </p:cNvPr>
          <p:cNvSpPr>
            <a:spLocks noGrp="1"/>
          </p:cNvSpPr>
          <p:nvPr>
            <p:ph type="title" idx="4294967295"/>
          </p:nvPr>
        </p:nvSpPr>
        <p:spPr>
          <a:xfrm>
            <a:off x="1371599" y="1010097"/>
            <a:ext cx="9486901" cy="1010088"/>
          </a:xfrm>
        </p:spPr>
        <p:txBody>
          <a:bodyPr vert="horz" lIns="91440" tIns="45720" rIns="91440" bIns="45720" rtlCol="0" anchor="b">
            <a:normAutofit/>
          </a:bodyPr>
          <a:lstStyle/>
          <a:p>
            <a:pPr algn="ctr"/>
            <a:r>
              <a:rPr lang="en-US" sz="2200" b="1" cap="all" spc="300"/>
              <a:t>Sources of Data and methods to extract the Data </a:t>
            </a:r>
            <a:br>
              <a:rPr lang="en-US" sz="2200" cap="all" spc="300"/>
            </a:br>
            <a:endParaRPr lang="en-US" sz="2200" cap="all" spc="300"/>
          </a:p>
        </p:txBody>
      </p:sp>
      <p:sp>
        <p:nvSpPr>
          <p:cNvPr id="3" name="Content Placeholder 2">
            <a:extLst>
              <a:ext uri="{FF2B5EF4-FFF2-40B4-BE49-F238E27FC236}">
                <a16:creationId xmlns:a16="http://schemas.microsoft.com/office/drawing/2014/main" id="{70578FC6-3623-A64D-908E-5921A886EAE2}"/>
              </a:ext>
            </a:extLst>
          </p:cNvPr>
          <p:cNvSpPr>
            <a:spLocks noGrp="1"/>
          </p:cNvSpPr>
          <p:nvPr>
            <p:ph idx="4294967295"/>
          </p:nvPr>
        </p:nvSpPr>
        <p:spPr>
          <a:xfrm>
            <a:off x="1371600" y="2206257"/>
            <a:ext cx="9486901" cy="3540642"/>
          </a:xfrm>
        </p:spPr>
        <p:txBody>
          <a:bodyPr vert="horz" lIns="91440" tIns="45720" rIns="91440" bIns="45720" rtlCol="0">
            <a:normAutofit/>
          </a:bodyPr>
          <a:lstStyle/>
          <a:p>
            <a:pPr>
              <a:lnSpc>
                <a:spcPct val="90000"/>
              </a:lnSpc>
            </a:pPr>
            <a:r>
              <a:rPr lang="en-US" sz="2000" dirty="0"/>
              <a:t>This Wikipedia page is a list of neighbourhoods in Pune, with 200 neighbourhoods. I have used web scraping techniques to extract the data from the Wikipedia page, with the help of Python requests and beautifulsoup packages. Then we can get the latitude and longitude coordinates of the neighbourhoods using Python Geocoder package. After that, I have used the Foursquare API to get the venue data for those neighbourhoods. </a:t>
            </a:r>
          </a:p>
          <a:p>
            <a:pPr>
              <a:lnSpc>
                <a:spcPct val="90000"/>
              </a:lnSpc>
            </a:pPr>
            <a:r>
              <a:rPr lang="en-US" sz="2000" dirty="0"/>
              <a:t>Foursquare API will provide many categories of the venue data, and we are particularly interested in the Bakery category in order to help us solve the business problem. This is a project that will make use of many data science skills, from web scraping (Wikipedia), working with API (Foursquare), data cleaning, data wrangling, to machine learning (K-means clustering) and map visualization (Folium). </a:t>
            </a:r>
          </a:p>
          <a:p>
            <a:pPr>
              <a:lnSpc>
                <a:spcPct val="90000"/>
              </a:lnSpc>
            </a:pPr>
            <a:endParaRPr lang="en-US" sz="2000" dirty="0"/>
          </a:p>
        </p:txBody>
      </p:sp>
    </p:spTree>
    <p:extLst>
      <p:ext uri="{BB962C8B-B14F-4D97-AF65-F5344CB8AC3E}">
        <p14:creationId xmlns:p14="http://schemas.microsoft.com/office/powerpoint/2010/main" val="166070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890BF88-A9BA-7348-92DB-11ABC27EBD07}"/>
              </a:ext>
            </a:extLst>
          </p:cNvPr>
          <p:cNvSpPr>
            <a:spLocks noGrp="1"/>
          </p:cNvSpPr>
          <p:nvPr>
            <p:ph type="title" idx="4294967295"/>
          </p:nvPr>
        </p:nvSpPr>
        <p:spPr>
          <a:xfrm>
            <a:off x="862818" y="685801"/>
            <a:ext cx="3057379" cy="3046228"/>
          </a:xfrm>
        </p:spPr>
        <p:txBody>
          <a:bodyPr vert="horz" lIns="91440" tIns="45720" rIns="91440" bIns="45720" rtlCol="0" anchor="b">
            <a:normAutofit/>
          </a:bodyPr>
          <a:lstStyle/>
          <a:p>
            <a:pPr algn="ctr"/>
            <a:r>
              <a:rPr lang="en-US" sz="2300" b="1" kern="1200" cap="all" spc="300" baseline="0" dirty="0">
                <a:solidFill>
                  <a:schemeClr val="bg2"/>
                </a:solidFill>
                <a:latin typeface="+mj-lt"/>
                <a:ea typeface="+mj-ea"/>
                <a:cs typeface="+mj-cs"/>
              </a:rPr>
              <a:t>Methodology </a:t>
            </a:r>
            <a:br>
              <a:rPr lang="en-US" sz="2300" kern="1200" cap="all" spc="300" baseline="0" dirty="0">
                <a:solidFill>
                  <a:schemeClr val="bg2"/>
                </a:solidFill>
                <a:latin typeface="+mj-lt"/>
                <a:ea typeface="+mj-ea"/>
                <a:cs typeface="+mj-cs"/>
              </a:rPr>
            </a:br>
            <a:endParaRPr lang="en-US" sz="2300" kern="1200" cap="all" spc="300" baseline="0" dirty="0">
              <a:solidFill>
                <a:schemeClr val="bg2"/>
              </a:solidFill>
              <a:latin typeface="+mj-lt"/>
              <a:ea typeface="+mj-ea"/>
              <a:cs typeface="+mj-cs"/>
            </a:endParaRPr>
          </a:p>
        </p:txBody>
      </p:sp>
      <p:pic>
        <p:nvPicPr>
          <p:cNvPr id="8" name="Picture 1" descr="page2image62005376">
            <a:extLst>
              <a:ext uri="{FF2B5EF4-FFF2-40B4-BE49-F238E27FC236}">
                <a16:creationId xmlns:a16="http://schemas.microsoft.com/office/drawing/2014/main" id="{0134C147-CD9E-E342-8037-069A2C04E4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793" t="-2887" r="-12789" b="6968"/>
          <a:stretch/>
        </p:blipFill>
        <p:spPr bwMode="auto">
          <a:xfrm>
            <a:off x="5036400" y="300038"/>
            <a:ext cx="7155600" cy="392906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C97E2C3A-3AAD-FB41-8B90-BA2220DAE527}"/>
              </a:ext>
            </a:extLst>
          </p:cNvPr>
          <p:cNvSpPr txBox="1">
            <a:spLocks/>
          </p:cNvSpPr>
          <p:nvPr/>
        </p:nvSpPr>
        <p:spPr>
          <a:xfrm>
            <a:off x="5344657" y="4932842"/>
            <a:ext cx="6265185" cy="17272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700" dirty="0"/>
              <a:t>The Foursquare API allows application developers to interact with the Foursquare platform. The API itself is a RESTful set of addresses to which you can send requests, so there’s really nothing to download </a:t>
            </a:r>
          </a:p>
          <a:p>
            <a:pPr>
              <a:lnSpc>
                <a:spcPct val="90000"/>
              </a:lnSpc>
            </a:pPr>
            <a:r>
              <a:rPr lang="en-US" sz="1700" dirty="0"/>
              <a:t>onto your server.</a:t>
            </a:r>
            <a:br>
              <a:rPr lang="en-US" sz="1700" dirty="0"/>
            </a:br>
            <a:r>
              <a:rPr lang="en-US" sz="1700" dirty="0"/>
              <a:t> </a:t>
            </a:r>
          </a:p>
          <a:p>
            <a:pPr algn="ctr">
              <a:lnSpc>
                <a:spcPct val="90000"/>
              </a:lnSpc>
            </a:pPr>
            <a:endParaRPr lang="en-US" sz="1700" dirty="0"/>
          </a:p>
        </p:txBody>
      </p:sp>
      <p:sp>
        <p:nvSpPr>
          <p:cNvPr id="3" name="Rectangle 2">
            <a:extLst>
              <a:ext uri="{FF2B5EF4-FFF2-40B4-BE49-F238E27FC236}">
                <a16:creationId xmlns:a16="http://schemas.microsoft.com/office/drawing/2014/main" id="{35694977-B950-D64B-99C4-BCD6122F4918}"/>
              </a:ext>
            </a:extLst>
          </p:cNvPr>
          <p:cNvSpPr/>
          <p:nvPr/>
        </p:nvSpPr>
        <p:spPr>
          <a:xfrm>
            <a:off x="6918835" y="4211639"/>
            <a:ext cx="2783454" cy="369332"/>
          </a:xfrm>
          <a:prstGeom prst="rect">
            <a:avLst/>
          </a:prstGeom>
        </p:spPr>
        <p:txBody>
          <a:bodyPr wrap="none">
            <a:spAutoFit/>
          </a:bodyPr>
          <a:lstStyle/>
          <a:p>
            <a:r>
              <a:rPr lang="en-GB" dirty="0">
                <a:latin typeface="Calibri" panose="020F0502020204030204" pitchFamily="34" charset="0"/>
              </a:rPr>
              <a:t>Search for Bakeries in Pune </a:t>
            </a:r>
            <a:endParaRPr lang="en-GB" dirty="0"/>
          </a:p>
        </p:txBody>
      </p:sp>
    </p:spTree>
    <p:extLst>
      <p:ext uri="{BB962C8B-B14F-4D97-AF65-F5344CB8AC3E}">
        <p14:creationId xmlns:p14="http://schemas.microsoft.com/office/powerpoint/2010/main" val="85346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F552A5E-F951-B247-A17B-6279A55EBBDC}"/>
              </a:ext>
            </a:extLst>
          </p:cNvPr>
          <p:cNvSpPr>
            <a:spLocks noGrp="1"/>
          </p:cNvSpPr>
          <p:nvPr>
            <p:ph type="title" idx="4294967295"/>
          </p:nvPr>
        </p:nvSpPr>
        <p:spPr>
          <a:xfrm>
            <a:off x="862818" y="685801"/>
            <a:ext cx="3057379" cy="3046228"/>
          </a:xfrm>
        </p:spPr>
        <p:txBody>
          <a:bodyPr vert="horz" lIns="91440" tIns="45720" rIns="91440" bIns="45720" rtlCol="0" anchor="b">
            <a:normAutofit/>
          </a:bodyPr>
          <a:lstStyle/>
          <a:p>
            <a:pPr algn="ctr"/>
            <a:r>
              <a:rPr lang="en-US" sz="2300" b="1" kern="1200" cap="all" spc="300" baseline="0">
                <a:solidFill>
                  <a:schemeClr val="bg2"/>
                </a:solidFill>
                <a:latin typeface="+mj-lt"/>
                <a:ea typeface="+mj-ea"/>
                <a:cs typeface="+mj-cs"/>
              </a:rPr>
              <a:t>Methodology </a:t>
            </a:r>
            <a:br>
              <a:rPr lang="en-US" sz="2300" kern="1200" cap="all" spc="300" baseline="0">
                <a:solidFill>
                  <a:schemeClr val="bg2"/>
                </a:solidFill>
                <a:latin typeface="+mj-lt"/>
                <a:ea typeface="+mj-ea"/>
                <a:cs typeface="+mj-cs"/>
              </a:rPr>
            </a:br>
            <a:endParaRPr lang="en-US" sz="2300" kern="1200" cap="all" spc="300" baseline="0">
              <a:solidFill>
                <a:schemeClr val="bg2"/>
              </a:solidFill>
              <a:latin typeface="+mj-lt"/>
              <a:ea typeface="+mj-ea"/>
              <a:cs typeface="+mj-cs"/>
            </a:endParaRPr>
          </a:p>
        </p:txBody>
      </p:sp>
      <p:pic>
        <p:nvPicPr>
          <p:cNvPr id="4" name="Picture 2" descr="page2image61999344">
            <a:extLst>
              <a:ext uri="{FF2B5EF4-FFF2-40B4-BE49-F238E27FC236}">
                <a16:creationId xmlns:a16="http://schemas.microsoft.com/office/drawing/2014/main" id="{AD75A750-3CCE-7E4A-BD42-0AC4C87EDBAC}"/>
              </a:ext>
            </a:extLst>
          </p:cNvPr>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r="20911"/>
          <a:stretch/>
        </p:blipFill>
        <p:spPr bwMode="auto">
          <a:xfrm>
            <a:off x="4967287" y="953124"/>
            <a:ext cx="6949135" cy="36903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6E63CF1-29C7-974A-8AD3-560654335AA5}"/>
              </a:ext>
            </a:extLst>
          </p:cNvPr>
          <p:cNvSpPr/>
          <p:nvPr/>
        </p:nvSpPr>
        <p:spPr>
          <a:xfrm>
            <a:off x="6794063" y="5514985"/>
            <a:ext cx="3535800" cy="369332"/>
          </a:xfrm>
          <a:prstGeom prst="rect">
            <a:avLst/>
          </a:prstGeom>
        </p:spPr>
        <p:txBody>
          <a:bodyPr wrap="square">
            <a:spAutoFit/>
          </a:bodyPr>
          <a:lstStyle/>
          <a:p>
            <a:r>
              <a:rPr lang="en-GB" dirty="0">
                <a:latin typeface="Calibri" panose="020F0502020204030204" pitchFamily="34" charset="0"/>
              </a:rPr>
              <a:t>Bakeries returned by Foursquare </a:t>
            </a:r>
            <a:endParaRPr lang="en-GB" dirty="0"/>
          </a:p>
        </p:txBody>
      </p:sp>
    </p:spTree>
    <p:extLst>
      <p:ext uri="{BB962C8B-B14F-4D97-AF65-F5344CB8AC3E}">
        <p14:creationId xmlns:p14="http://schemas.microsoft.com/office/powerpoint/2010/main" val="182795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7C478F1-26B5-44C9-823B-523B85B11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6890BF88-A9BA-7348-92DB-11ABC27EBD07}"/>
              </a:ext>
            </a:extLst>
          </p:cNvPr>
          <p:cNvSpPr>
            <a:spLocks noGrp="1"/>
          </p:cNvSpPr>
          <p:nvPr>
            <p:ph type="title" idx="4294967295"/>
          </p:nvPr>
        </p:nvSpPr>
        <p:spPr>
          <a:xfrm>
            <a:off x="862818" y="685801"/>
            <a:ext cx="3057379" cy="3046228"/>
          </a:xfrm>
        </p:spPr>
        <p:txBody>
          <a:bodyPr vert="horz" lIns="91440" tIns="45720" rIns="91440" bIns="45720" rtlCol="0" anchor="b">
            <a:normAutofit/>
          </a:bodyPr>
          <a:lstStyle/>
          <a:p>
            <a:pPr algn="ctr"/>
            <a:r>
              <a:rPr lang="en-US" sz="2300" b="1" kern="1200" cap="all" spc="300" baseline="0" dirty="0">
                <a:solidFill>
                  <a:schemeClr val="bg2"/>
                </a:solidFill>
                <a:latin typeface="+mj-lt"/>
                <a:ea typeface="+mj-ea"/>
                <a:cs typeface="+mj-cs"/>
              </a:rPr>
              <a:t>Methodology </a:t>
            </a:r>
            <a:br>
              <a:rPr lang="en-US" sz="2300" kern="1200" cap="all" spc="300" baseline="0" dirty="0">
                <a:solidFill>
                  <a:schemeClr val="bg2"/>
                </a:solidFill>
                <a:latin typeface="+mj-lt"/>
                <a:ea typeface="+mj-ea"/>
                <a:cs typeface="+mj-cs"/>
              </a:rPr>
            </a:br>
            <a:endParaRPr lang="en-US" sz="2300" kern="1200" cap="all" spc="300" baseline="0" dirty="0">
              <a:solidFill>
                <a:schemeClr val="bg2"/>
              </a:solidFill>
              <a:latin typeface="+mj-lt"/>
              <a:ea typeface="+mj-ea"/>
              <a:cs typeface="+mj-cs"/>
            </a:endParaRPr>
          </a:p>
        </p:txBody>
      </p:sp>
      <p:pic>
        <p:nvPicPr>
          <p:cNvPr id="3073" name="Picture 1" descr="page3image62257168">
            <a:extLst>
              <a:ext uri="{FF2B5EF4-FFF2-40B4-BE49-F238E27FC236}">
                <a16:creationId xmlns:a16="http://schemas.microsoft.com/office/drawing/2014/main" id="{EC7EE123-3DBE-B440-842B-62B3F8916EA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5692276" y="128589"/>
            <a:ext cx="5569947" cy="54863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6B2B6C5-EA7A-2B41-A3E2-1CF1D992320D}"/>
              </a:ext>
            </a:extLst>
          </p:cNvPr>
          <p:cNvSpPr/>
          <p:nvPr/>
        </p:nvSpPr>
        <p:spPr>
          <a:xfrm>
            <a:off x="7576522" y="5614988"/>
            <a:ext cx="1801455" cy="369332"/>
          </a:xfrm>
          <a:prstGeom prst="rect">
            <a:avLst/>
          </a:prstGeom>
        </p:spPr>
        <p:txBody>
          <a:bodyPr wrap="none">
            <a:spAutoFit/>
          </a:bodyPr>
          <a:lstStyle/>
          <a:p>
            <a:r>
              <a:rPr lang="en-GB" dirty="0">
                <a:latin typeface="Calibri" panose="020F0502020204030204" pitchFamily="34" charset="0"/>
              </a:rPr>
              <a:t>Exploring venue: </a:t>
            </a:r>
            <a:endParaRPr lang="en-GB" dirty="0"/>
          </a:p>
        </p:txBody>
      </p:sp>
    </p:spTree>
    <p:extLst>
      <p:ext uri="{BB962C8B-B14F-4D97-AF65-F5344CB8AC3E}">
        <p14:creationId xmlns:p14="http://schemas.microsoft.com/office/powerpoint/2010/main" val="270355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537E717-4858-7344-A416-3C5A3E0FF74B}"/>
              </a:ext>
            </a:extLst>
          </p:cNvPr>
          <p:cNvSpPr/>
          <p:nvPr/>
        </p:nvSpPr>
        <p:spPr>
          <a:xfrm>
            <a:off x="1371599" y="1010097"/>
            <a:ext cx="9486901" cy="1010088"/>
          </a:xfrm>
        </p:spPr>
        <p:txBody>
          <a:bodyPr vert="horz" lIns="91440" tIns="45720" rIns="91440" bIns="45720" rtlCol="0" anchor="b">
            <a:normAutofit/>
          </a:bodyPr>
          <a:lstStyle/>
          <a:p>
            <a:pPr algn="ctr">
              <a:lnSpc>
                <a:spcPct val="90000"/>
              </a:lnSpc>
              <a:spcBef>
                <a:spcPct val="0"/>
              </a:spcBef>
              <a:spcAft>
                <a:spcPts val="600"/>
              </a:spcAft>
            </a:pPr>
            <a:r>
              <a:rPr lang="en-US" sz="3200" b="1" cap="all" spc="300" dirty="0">
                <a:solidFill>
                  <a:schemeClr val="tx2"/>
                </a:solidFill>
                <a:latin typeface="+mj-lt"/>
                <a:ea typeface="+mj-ea"/>
                <a:cs typeface="+mj-cs"/>
              </a:rPr>
              <a:t>Web Scraping </a:t>
            </a:r>
            <a:endParaRPr lang="en-US" sz="3200" cap="all" spc="300" dirty="0">
              <a:solidFill>
                <a:schemeClr val="tx2"/>
              </a:solidFill>
              <a:latin typeface="+mj-lt"/>
              <a:ea typeface="+mj-ea"/>
              <a:cs typeface="+mj-cs"/>
            </a:endParaRPr>
          </a:p>
        </p:txBody>
      </p:sp>
      <p:sp>
        <p:nvSpPr>
          <p:cNvPr id="3" name="Rectangle 2">
            <a:extLst>
              <a:ext uri="{FF2B5EF4-FFF2-40B4-BE49-F238E27FC236}">
                <a16:creationId xmlns:a16="http://schemas.microsoft.com/office/drawing/2014/main" id="{AC800A04-1E9C-6F4F-AA3A-6AD26E2E4AEE}"/>
              </a:ext>
            </a:extLst>
          </p:cNvPr>
          <p:cNvSpPr/>
          <p:nvPr/>
        </p:nvSpPr>
        <p:spPr>
          <a:xfrm>
            <a:off x="1371600" y="2206257"/>
            <a:ext cx="9486901" cy="3540642"/>
          </a:xfrm>
        </p:spPr>
        <p:txBody>
          <a:bodyPr vert="horz" lIns="91440" tIns="45720" rIns="91440" bIns="45720" rtlCol="0">
            <a:normAutofit/>
          </a:bodyPr>
          <a:lstStyle/>
          <a:p>
            <a:pPr indent="-228600">
              <a:spcAft>
                <a:spcPts val="600"/>
              </a:spcAft>
              <a:buSzPct val="70000"/>
              <a:buFont typeface="Arial" panose="020B0604020202020204" pitchFamily="34" charset="0"/>
              <a:buChar char="•"/>
            </a:pPr>
            <a:r>
              <a:rPr lang="en-US" dirty="0">
                <a:solidFill>
                  <a:schemeClr val="tx2"/>
                </a:solidFill>
                <a:latin typeface="+mj-lt"/>
              </a:rPr>
              <a:t>Web scraping is data scraping used for extracting data from websites. The web scraping software may directly access the World Wide Web using the Hypertext Transfer Protocol or a web browser. We performed scraping using Python requests and beautifulsoup packages to extract the list of </a:t>
            </a:r>
            <a:r>
              <a:rPr lang="en-US" dirty="0" err="1">
                <a:solidFill>
                  <a:schemeClr val="tx2"/>
                </a:solidFill>
                <a:latin typeface="+mj-lt"/>
              </a:rPr>
              <a:t>neighbourhood</a:t>
            </a:r>
            <a:r>
              <a:rPr lang="en-US" dirty="0">
                <a:solidFill>
                  <a:schemeClr val="tx2"/>
                </a:solidFill>
                <a:latin typeface="+mj-lt"/>
              </a:rPr>
              <a:t> data. </a:t>
            </a:r>
          </a:p>
        </p:txBody>
      </p:sp>
    </p:spTree>
    <p:extLst>
      <p:ext uri="{BB962C8B-B14F-4D97-AF65-F5344CB8AC3E}">
        <p14:creationId xmlns:p14="http://schemas.microsoft.com/office/powerpoint/2010/main" val="3073065951"/>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1F2D36"/>
      </a:dk2>
      <a:lt2>
        <a:srgbClr val="E2E8E2"/>
      </a:lt2>
      <a:accent1>
        <a:srgbClr val="C44CBF"/>
      </a:accent1>
      <a:accent2>
        <a:srgbClr val="853AB2"/>
      </a:accent2>
      <a:accent3>
        <a:srgbClr val="654CC4"/>
      </a:accent3>
      <a:accent4>
        <a:srgbClr val="3A53B2"/>
      </a:accent4>
      <a:accent5>
        <a:srgbClr val="4C97C4"/>
      </a:accent5>
      <a:accent6>
        <a:srgbClr val="3AB2AD"/>
      </a:accent6>
      <a:hlink>
        <a:srgbClr val="3F79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Override1.xml><?xml version="1.0" encoding="utf-8"?>
<a:themeOverride xmlns:a="http://schemas.openxmlformats.org/drawingml/2006/main">
  <a:clrScheme name="AnalogousFromDarkSeedLeftStep">
    <a:dk1>
      <a:srgbClr val="000000"/>
    </a:dk1>
    <a:lt1>
      <a:srgbClr val="FFFFFF"/>
    </a:lt1>
    <a:dk2>
      <a:srgbClr val="1F2D36"/>
    </a:dk2>
    <a:lt2>
      <a:srgbClr val="E2E8E2"/>
    </a:lt2>
    <a:accent1>
      <a:srgbClr val="C44CBF"/>
    </a:accent1>
    <a:accent2>
      <a:srgbClr val="853AB2"/>
    </a:accent2>
    <a:accent3>
      <a:srgbClr val="654CC4"/>
    </a:accent3>
    <a:accent4>
      <a:srgbClr val="3A53B2"/>
    </a:accent4>
    <a:accent5>
      <a:srgbClr val="4C97C4"/>
    </a:accent5>
    <a:accent6>
      <a:srgbClr val="3AB2AD"/>
    </a:accent6>
    <a:hlink>
      <a:srgbClr val="3F79BF"/>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20</TotalTime>
  <Words>757</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Goudy Old Style</vt:lpstr>
      <vt:lpstr>ClassicFrameVTI</vt:lpstr>
      <vt:lpstr>Data science capstone Project</vt:lpstr>
      <vt:lpstr>Introduction  </vt:lpstr>
      <vt:lpstr>Business problem  </vt:lpstr>
      <vt:lpstr>Data</vt:lpstr>
      <vt:lpstr>Sources of Data and methods to extract the Data  </vt:lpstr>
      <vt:lpstr>Methodology  </vt:lpstr>
      <vt:lpstr>Methodology  </vt:lpstr>
      <vt:lpstr>Methodology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capstone Project</dc:title>
  <dc:creator>Preeti Kharb</dc:creator>
  <cp:lastModifiedBy>Preeti Kharb</cp:lastModifiedBy>
  <cp:revision>2</cp:revision>
  <dcterms:created xsi:type="dcterms:W3CDTF">2021-06-11T19:43:38Z</dcterms:created>
  <dcterms:modified xsi:type="dcterms:W3CDTF">2021-06-11T20:03:42Z</dcterms:modified>
</cp:coreProperties>
</file>