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59"/>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4/28/21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D59-1965-B849-AAB0-32475A62BFF9}"/>
              </a:ext>
            </a:extLst>
          </p:cNvPr>
          <p:cNvSpPr>
            <a:spLocks noGrp="1"/>
          </p:cNvSpPr>
          <p:nvPr>
            <p:ph type="ctrTitle"/>
          </p:nvPr>
        </p:nvSpPr>
        <p:spPr/>
        <p:txBody>
          <a:bodyPr/>
          <a:lstStyle/>
          <a:p>
            <a:r>
              <a:rPr lang="en-US" dirty="0"/>
              <a:t>Lending club case study</a:t>
            </a:r>
          </a:p>
        </p:txBody>
      </p:sp>
      <p:sp>
        <p:nvSpPr>
          <p:cNvPr id="3" name="Subtitle 2">
            <a:extLst>
              <a:ext uri="{FF2B5EF4-FFF2-40B4-BE49-F238E27FC236}">
                <a16:creationId xmlns:a16="http://schemas.microsoft.com/office/drawing/2014/main" id="{AD1F1595-84EC-A24B-900D-13318D06B876}"/>
              </a:ext>
            </a:extLst>
          </p:cNvPr>
          <p:cNvSpPr>
            <a:spLocks noGrp="1"/>
          </p:cNvSpPr>
          <p:nvPr>
            <p:ph type="subTitle" idx="1"/>
          </p:nvPr>
        </p:nvSpPr>
        <p:spPr/>
        <p:txBody>
          <a:bodyPr/>
          <a:lstStyle/>
          <a:p>
            <a:r>
              <a:rPr lang="en-US" dirty="0" err="1"/>
              <a:t>Preeti</a:t>
            </a:r>
            <a:r>
              <a:rPr lang="en-US" dirty="0"/>
              <a:t> </a:t>
            </a:r>
            <a:r>
              <a:rPr lang="en-US" dirty="0" err="1"/>
              <a:t>Kharb</a:t>
            </a:r>
            <a:endParaRPr lang="en-US" dirty="0"/>
          </a:p>
        </p:txBody>
      </p:sp>
    </p:spTree>
    <p:extLst>
      <p:ext uri="{BB962C8B-B14F-4D97-AF65-F5344CB8AC3E}">
        <p14:creationId xmlns:p14="http://schemas.microsoft.com/office/powerpoint/2010/main" val="149966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155DF1-51FA-3B41-8C54-C131B7337F7D}"/>
              </a:ext>
            </a:extLst>
          </p:cNvPr>
          <p:cNvSpPr>
            <a:spLocks noGrp="1"/>
          </p:cNvSpPr>
          <p:nvPr>
            <p:ph type="title"/>
          </p:nvPr>
        </p:nvSpPr>
        <p:spPr>
          <a:xfrm>
            <a:off x="6330514" y="0"/>
            <a:ext cx="5364199" cy="842963"/>
          </a:xfrm>
        </p:spPr>
        <p:txBody>
          <a:bodyPr anchor="ctr">
            <a:normAutofit/>
          </a:bodyPr>
          <a:lstStyle/>
          <a:p>
            <a:pPr algn="ctr"/>
            <a:r>
              <a:rPr lang="en-US" dirty="0">
                <a:solidFill>
                  <a:srgbClr val="FFFFFF"/>
                </a:solidFill>
              </a:rPr>
              <a:t>Introduction</a:t>
            </a:r>
          </a:p>
        </p:txBody>
      </p:sp>
      <p:pic>
        <p:nvPicPr>
          <p:cNvPr id="5" name="Picture 4" descr="Diagram&#10;&#10;Description automatically generated">
            <a:extLst>
              <a:ext uri="{FF2B5EF4-FFF2-40B4-BE49-F238E27FC236}">
                <a16:creationId xmlns:a16="http://schemas.microsoft.com/office/drawing/2014/main" id="{7B167953-87E9-3143-998F-0FF3AAC85986}"/>
              </a:ext>
            </a:extLst>
          </p:cNvPr>
          <p:cNvPicPr>
            <a:picLocks noChangeAspect="1"/>
          </p:cNvPicPr>
          <p:nvPr/>
        </p:nvPicPr>
        <p:blipFill>
          <a:blip r:embed="rId2"/>
          <a:stretch>
            <a:fillRect/>
          </a:stretch>
        </p:blipFill>
        <p:spPr>
          <a:xfrm>
            <a:off x="711380" y="1148021"/>
            <a:ext cx="4208530" cy="2441846"/>
          </a:xfrm>
          <a:prstGeom prst="rect">
            <a:avLst/>
          </a:prstGeom>
        </p:spPr>
      </p:pic>
      <p:sp>
        <p:nvSpPr>
          <p:cNvPr id="3" name="Content Placeholder 2">
            <a:extLst>
              <a:ext uri="{FF2B5EF4-FFF2-40B4-BE49-F238E27FC236}">
                <a16:creationId xmlns:a16="http://schemas.microsoft.com/office/drawing/2014/main" id="{84813799-2625-EB45-8449-60413C10F88A}"/>
              </a:ext>
            </a:extLst>
          </p:cNvPr>
          <p:cNvSpPr>
            <a:spLocks noGrp="1"/>
          </p:cNvSpPr>
          <p:nvPr>
            <p:ph idx="1"/>
          </p:nvPr>
        </p:nvSpPr>
        <p:spPr>
          <a:xfrm>
            <a:off x="5672758" y="934509"/>
            <a:ext cx="6021955" cy="5220758"/>
          </a:xfrm>
        </p:spPr>
        <p:txBody>
          <a:bodyPr anchor="t">
            <a:normAutofit/>
          </a:bodyPr>
          <a:lstStyle/>
          <a:p>
            <a:pPr>
              <a:lnSpc>
                <a:spcPct val="90000"/>
              </a:lnSpc>
            </a:pPr>
            <a:r>
              <a:rPr lang="en-GB" sz="700" dirty="0">
                <a:solidFill>
                  <a:srgbClr val="FFFFFF"/>
                </a:solidFill>
              </a:rPr>
              <a:t>Introduction</a:t>
            </a:r>
          </a:p>
          <a:p>
            <a:pPr>
              <a:lnSpc>
                <a:spcPct val="90000"/>
              </a:lnSpc>
            </a:pPr>
            <a:r>
              <a:rPr lang="en-GB" sz="700" dirty="0">
                <a:solidFill>
                  <a:srgbClr val="FFFFFF"/>
                </a:solidFill>
              </a:rPr>
              <a:t>Solving this assignment will give you an idea about how real business problems are solved using EDA. In this case study, apart from applying the techniques you have learnt in EDA, you will also develop a basic understanding of risk analytics in banking and financial services and understand how data is used to minimise the risk of losing money while lending to customers.</a:t>
            </a:r>
          </a:p>
          <a:p>
            <a:pPr>
              <a:lnSpc>
                <a:spcPct val="90000"/>
              </a:lnSpc>
            </a:pPr>
            <a:r>
              <a:rPr lang="en-GB" sz="700" dirty="0">
                <a:solidFill>
                  <a:srgbClr val="FFFFFF"/>
                </a:solidFill>
              </a:rPr>
              <a:t>  </a:t>
            </a:r>
          </a:p>
          <a:p>
            <a:pPr>
              <a:lnSpc>
                <a:spcPct val="90000"/>
              </a:lnSpc>
            </a:pPr>
            <a:r>
              <a:rPr lang="en-GB" sz="700" dirty="0">
                <a:solidFill>
                  <a:srgbClr val="FFFFFF"/>
                </a:solidFill>
              </a:rPr>
              <a:t>Business Understanding</a:t>
            </a:r>
          </a:p>
          <a:p>
            <a:pPr>
              <a:lnSpc>
                <a:spcPct val="90000"/>
              </a:lnSpc>
            </a:pPr>
            <a:r>
              <a:rPr lang="en-GB" sz="700" dirty="0">
                <a:solidFill>
                  <a:srgbClr val="FFFFFF"/>
                </a:solidFill>
              </a:rPr>
              <a:t>You work for a </a:t>
            </a:r>
            <a:r>
              <a:rPr lang="en-GB" sz="700" b="1" dirty="0">
                <a:solidFill>
                  <a:srgbClr val="FFFFFF"/>
                </a:solidFill>
              </a:rPr>
              <a:t>consumer finance company </a:t>
            </a:r>
            <a:r>
              <a:rPr lang="en-GB" sz="700" dirty="0">
                <a:solidFill>
                  <a:srgbClr val="FFFFFF"/>
                </a:solidFill>
              </a:rPr>
              <a:t>which specialises in lending various types of loans to urban customers. When the company receives a loan application, the company has to make a decision for loan approval based on the applicant’s profile. Two </a:t>
            </a:r>
            <a:r>
              <a:rPr lang="en-GB" sz="700" b="1" dirty="0">
                <a:solidFill>
                  <a:srgbClr val="FFFFFF"/>
                </a:solidFill>
              </a:rPr>
              <a:t>types of risks</a:t>
            </a:r>
            <a:r>
              <a:rPr lang="en-GB" sz="700" dirty="0">
                <a:solidFill>
                  <a:srgbClr val="FFFFFF"/>
                </a:solidFill>
              </a:rPr>
              <a:t> are associated with the bank’s decision:</a:t>
            </a:r>
          </a:p>
          <a:p>
            <a:pPr>
              <a:lnSpc>
                <a:spcPct val="90000"/>
              </a:lnSpc>
            </a:pPr>
            <a:r>
              <a:rPr lang="en-GB" sz="700" dirty="0">
                <a:solidFill>
                  <a:srgbClr val="FFFFFF"/>
                </a:solidFill>
              </a:rPr>
              <a:t>If the applicant is</a:t>
            </a:r>
            <a:r>
              <a:rPr lang="en-GB" sz="700" b="1" dirty="0">
                <a:solidFill>
                  <a:srgbClr val="FFFFFF"/>
                </a:solidFill>
              </a:rPr>
              <a:t> likely to repay the loan</a:t>
            </a:r>
            <a:r>
              <a:rPr lang="en-GB" sz="700" dirty="0">
                <a:solidFill>
                  <a:srgbClr val="FFFFFF"/>
                </a:solidFill>
              </a:rPr>
              <a:t>, then not approving the loan results in a </a:t>
            </a:r>
            <a:r>
              <a:rPr lang="en-GB" sz="700" b="1" dirty="0">
                <a:solidFill>
                  <a:srgbClr val="FFFFFF"/>
                </a:solidFill>
              </a:rPr>
              <a:t>loss of business</a:t>
            </a:r>
            <a:r>
              <a:rPr lang="en-GB" sz="700" dirty="0">
                <a:solidFill>
                  <a:srgbClr val="FFFFFF"/>
                </a:solidFill>
              </a:rPr>
              <a:t> to the company</a:t>
            </a:r>
          </a:p>
          <a:p>
            <a:pPr>
              <a:lnSpc>
                <a:spcPct val="90000"/>
              </a:lnSpc>
            </a:pPr>
            <a:r>
              <a:rPr lang="en-GB" sz="700" dirty="0">
                <a:solidFill>
                  <a:srgbClr val="FFFFFF"/>
                </a:solidFill>
              </a:rPr>
              <a:t>If the applicant is </a:t>
            </a:r>
            <a:r>
              <a:rPr lang="en-GB" sz="700" b="1" dirty="0">
                <a:solidFill>
                  <a:srgbClr val="FFFFFF"/>
                </a:solidFill>
              </a:rPr>
              <a:t>not likely to repay the loan,</a:t>
            </a:r>
            <a:r>
              <a:rPr lang="en-GB" sz="700" dirty="0">
                <a:solidFill>
                  <a:srgbClr val="FFFFFF"/>
                </a:solidFill>
              </a:rPr>
              <a:t> i.e. he/she is likely to default, then approving the loan may lead to a </a:t>
            </a:r>
            <a:r>
              <a:rPr lang="en-GB" sz="700" b="1" dirty="0">
                <a:solidFill>
                  <a:srgbClr val="FFFFFF"/>
                </a:solidFill>
              </a:rPr>
              <a:t>financial loss</a:t>
            </a:r>
            <a:r>
              <a:rPr lang="en-GB" sz="700" dirty="0">
                <a:solidFill>
                  <a:srgbClr val="FFFFFF"/>
                </a:solidFill>
              </a:rPr>
              <a:t> for the company</a:t>
            </a:r>
          </a:p>
          <a:p>
            <a:pPr>
              <a:lnSpc>
                <a:spcPct val="90000"/>
              </a:lnSpc>
            </a:pPr>
            <a:r>
              <a:rPr lang="en-GB" sz="700" dirty="0">
                <a:solidFill>
                  <a:srgbClr val="FFFFFF"/>
                </a:solidFill>
              </a:rPr>
              <a:t> </a:t>
            </a:r>
          </a:p>
          <a:p>
            <a:pPr>
              <a:lnSpc>
                <a:spcPct val="90000"/>
              </a:lnSpc>
            </a:pPr>
            <a:r>
              <a:rPr lang="en-GB" sz="700" dirty="0">
                <a:solidFill>
                  <a:srgbClr val="FFFFFF"/>
                </a:solidFill>
              </a:rPr>
              <a:t>The data given below contains the information about past loan applicants and whether they ‘defaulted’ or not. The aim is to identify patterns which indicate if a person is likely to default, which may be used for taking actions such as denying the loan, reducing the amount of loan, lending (to risky applicants) at a higher interest rate, etc.</a:t>
            </a:r>
          </a:p>
          <a:p>
            <a:pPr>
              <a:lnSpc>
                <a:spcPct val="90000"/>
              </a:lnSpc>
            </a:pPr>
            <a:endParaRPr lang="en-US" sz="700" dirty="0">
              <a:solidFill>
                <a:srgbClr val="FFFFFF"/>
              </a:solidFill>
            </a:endParaRPr>
          </a:p>
        </p:txBody>
      </p:sp>
    </p:spTree>
    <p:extLst>
      <p:ext uri="{BB962C8B-B14F-4D97-AF65-F5344CB8AC3E}">
        <p14:creationId xmlns:p14="http://schemas.microsoft.com/office/powerpoint/2010/main" val="86135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5DF7F-CA22-274F-A346-BC10461B10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1E6433-8F01-0447-99C3-148B1E88C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0857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4827-88E1-0341-84E1-2943EB88C0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A7E1BF-9199-0146-BD83-7BEB741C21D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7684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TotalTime>
  <Words>263</Words>
  <Application>Microsoft Macintosh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Lending club case study</vt:lpstr>
      <vt:lpstr>Introduction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Preeti Kharb</dc:creator>
  <cp:lastModifiedBy>Preeti Kharb</cp:lastModifiedBy>
  <cp:revision>1</cp:revision>
  <dcterms:created xsi:type="dcterms:W3CDTF">2021-04-28T18:43:20Z</dcterms:created>
  <dcterms:modified xsi:type="dcterms:W3CDTF">2021-04-28T18:48:23Z</dcterms:modified>
</cp:coreProperties>
</file>