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70" r:id="rId7"/>
    <p:sldId id="262" r:id="rId8"/>
    <p:sldId id="268" r:id="rId9"/>
    <p:sldId id="269"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eeti Kharb" initials="PK" lastIdx="1" clrIdx="0">
    <p:extLst>
      <p:ext uri="{19B8F6BF-5375-455C-9EA6-DF929625EA0E}">
        <p15:presenceInfo xmlns:p15="http://schemas.microsoft.com/office/powerpoint/2012/main" userId="5669938fe72596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07" autoAdjust="0"/>
    <p:restoredTop sz="95865"/>
  </p:normalViewPr>
  <p:slideViewPr>
    <p:cSldViewPr snapToGrid="0">
      <p:cViewPr varScale="1">
        <p:scale>
          <a:sx n="105" d="100"/>
          <a:sy n="105" d="100"/>
        </p:scale>
        <p:origin x="200" y="66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4-26T22:11:36.936" idx="1">
    <p:pos x="10" y="10"/>
    <p:text/>
    <p:extLst>
      <p:ext uri="{C676402C-5697-4E1C-873F-D02D1690AC5C}">
        <p15:threadingInfo xmlns:p15="http://schemas.microsoft.com/office/powerpoint/2012/main" timeZoneBias="-6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611CE2-1A82-5343-8922-1CD8E0D36260}" type="doc">
      <dgm:prSet loTypeId="urn:microsoft.com/office/officeart/2005/8/layout/process5" loCatId="" qsTypeId="urn:microsoft.com/office/officeart/2005/8/quickstyle/simple1" qsCatId="simple" csTypeId="urn:microsoft.com/office/officeart/2005/8/colors/accent1_2" csCatId="accent1" phldr="1"/>
      <dgm:spPr/>
      <dgm:t>
        <a:bodyPr/>
        <a:lstStyle/>
        <a:p>
          <a:endParaRPr lang="en-GB"/>
        </a:p>
      </dgm:t>
    </dgm:pt>
    <dgm:pt modelId="{5FDAF874-BA99-3949-B3A8-2936B62F03D1}">
      <dgm:prSet/>
      <dgm:spPr/>
      <dgm:t>
        <a:bodyPr/>
        <a:lstStyle/>
        <a:p>
          <a:endParaRPr lang="en-GB" dirty="0"/>
        </a:p>
      </dgm:t>
    </dgm:pt>
    <dgm:pt modelId="{AC5EC7FD-86DB-7A47-A7B5-230CE8AF9477}" type="parTrans" cxnId="{39E5352B-273E-A14F-B447-93BADC3A6B18}">
      <dgm:prSet/>
      <dgm:spPr/>
      <dgm:t>
        <a:bodyPr/>
        <a:lstStyle/>
        <a:p>
          <a:endParaRPr lang="en-GB"/>
        </a:p>
      </dgm:t>
    </dgm:pt>
    <dgm:pt modelId="{07FFF5BE-D779-D142-8760-AA332A9BD4DE}" type="sibTrans" cxnId="{39E5352B-273E-A14F-B447-93BADC3A6B18}">
      <dgm:prSet/>
      <dgm:spPr>
        <a:solidFill>
          <a:schemeClr val="accent1">
            <a:lumMod val="75000"/>
          </a:schemeClr>
        </a:solidFill>
      </dgm:spPr>
      <dgm:t>
        <a:bodyPr/>
        <a:lstStyle/>
        <a:p>
          <a:endParaRPr lang="en-GB"/>
        </a:p>
      </dgm:t>
    </dgm:pt>
    <dgm:pt modelId="{92D5E992-5D02-6343-B386-8046AB5F03C0}">
      <dgm:prSet/>
      <dgm:spPr/>
      <dgm:t>
        <a:bodyPr/>
        <a:lstStyle/>
        <a:p>
          <a:endParaRPr lang="en-GB"/>
        </a:p>
      </dgm:t>
    </dgm:pt>
    <dgm:pt modelId="{7AEF0701-F890-3C40-BB25-F5AB612F7CF9}" type="parTrans" cxnId="{2B44EE02-3F12-F54E-B876-9BEB1B19BB3D}">
      <dgm:prSet/>
      <dgm:spPr/>
      <dgm:t>
        <a:bodyPr/>
        <a:lstStyle/>
        <a:p>
          <a:endParaRPr lang="en-GB"/>
        </a:p>
      </dgm:t>
    </dgm:pt>
    <dgm:pt modelId="{192BB825-D967-774B-B9EE-EE22189E947E}" type="sibTrans" cxnId="{2B44EE02-3F12-F54E-B876-9BEB1B19BB3D}">
      <dgm:prSet/>
      <dgm:spPr>
        <a:solidFill>
          <a:schemeClr val="accent1">
            <a:lumMod val="75000"/>
          </a:schemeClr>
        </a:solidFill>
      </dgm:spPr>
      <dgm:t>
        <a:bodyPr/>
        <a:lstStyle/>
        <a:p>
          <a:endParaRPr lang="en-GB"/>
        </a:p>
      </dgm:t>
    </dgm:pt>
    <dgm:pt modelId="{67B1F35F-3E3A-B040-BE19-DA8D118D3009}">
      <dgm:prSet/>
      <dgm:spPr/>
      <dgm:t>
        <a:bodyPr/>
        <a:lstStyle/>
        <a:p>
          <a:endParaRPr lang="en-GB"/>
        </a:p>
      </dgm:t>
    </dgm:pt>
    <dgm:pt modelId="{AE769899-D412-1B4D-842B-B1A41BD92478}" type="parTrans" cxnId="{22A2FB70-66C4-0E4E-8599-5B9E73776EE5}">
      <dgm:prSet/>
      <dgm:spPr/>
      <dgm:t>
        <a:bodyPr/>
        <a:lstStyle/>
        <a:p>
          <a:endParaRPr lang="en-GB"/>
        </a:p>
      </dgm:t>
    </dgm:pt>
    <dgm:pt modelId="{1A64A06C-F24B-ED45-984B-761253A0FF5F}" type="sibTrans" cxnId="{22A2FB70-66C4-0E4E-8599-5B9E73776EE5}">
      <dgm:prSet/>
      <dgm:spPr>
        <a:solidFill>
          <a:schemeClr val="accent1">
            <a:lumMod val="75000"/>
          </a:schemeClr>
        </a:solidFill>
      </dgm:spPr>
      <dgm:t>
        <a:bodyPr/>
        <a:lstStyle/>
        <a:p>
          <a:endParaRPr lang="en-GB"/>
        </a:p>
      </dgm:t>
    </dgm:pt>
    <dgm:pt modelId="{AFE7A043-73EA-5E47-8ADA-5D3C3E54516A}">
      <dgm:prSet/>
      <dgm:spPr/>
      <dgm:t>
        <a:bodyPr/>
        <a:lstStyle/>
        <a:p>
          <a:endParaRPr lang="en-GB"/>
        </a:p>
      </dgm:t>
    </dgm:pt>
    <dgm:pt modelId="{8E2BD758-0546-104B-9271-DDD6C65D87AD}" type="parTrans" cxnId="{6548DD6C-5261-5147-97EE-F1FCB58E5A1F}">
      <dgm:prSet/>
      <dgm:spPr/>
      <dgm:t>
        <a:bodyPr/>
        <a:lstStyle/>
        <a:p>
          <a:endParaRPr lang="en-GB"/>
        </a:p>
      </dgm:t>
    </dgm:pt>
    <dgm:pt modelId="{CC2E28BE-7E11-A048-88DB-C23FCE684D16}" type="sibTrans" cxnId="{6548DD6C-5261-5147-97EE-F1FCB58E5A1F}">
      <dgm:prSet/>
      <dgm:spPr>
        <a:solidFill>
          <a:schemeClr val="accent1">
            <a:lumMod val="75000"/>
          </a:schemeClr>
        </a:solidFill>
      </dgm:spPr>
      <dgm:t>
        <a:bodyPr/>
        <a:lstStyle/>
        <a:p>
          <a:endParaRPr lang="en-GB"/>
        </a:p>
      </dgm:t>
    </dgm:pt>
    <dgm:pt modelId="{681F15C4-0218-B647-ABAF-44FCFEDD470F}">
      <dgm:prSet/>
      <dgm:spPr/>
      <dgm:t>
        <a:bodyPr/>
        <a:lstStyle/>
        <a:p>
          <a:endParaRPr lang="en-GB"/>
        </a:p>
      </dgm:t>
    </dgm:pt>
    <dgm:pt modelId="{9A7A7A25-EB4D-8247-938B-3155D690DAC6}" type="parTrans" cxnId="{96F45961-D199-0D4C-8246-F802ACF02742}">
      <dgm:prSet/>
      <dgm:spPr/>
      <dgm:t>
        <a:bodyPr/>
        <a:lstStyle/>
        <a:p>
          <a:endParaRPr lang="en-GB"/>
        </a:p>
      </dgm:t>
    </dgm:pt>
    <dgm:pt modelId="{BE826C1D-C6E9-8C43-B8E4-6AB346039484}" type="sibTrans" cxnId="{96F45961-D199-0D4C-8246-F802ACF02742}">
      <dgm:prSet/>
      <dgm:spPr>
        <a:solidFill>
          <a:schemeClr val="accent1">
            <a:lumMod val="75000"/>
          </a:schemeClr>
        </a:solidFill>
      </dgm:spPr>
      <dgm:t>
        <a:bodyPr/>
        <a:lstStyle/>
        <a:p>
          <a:endParaRPr lang="en-GB"/>
        </a:p>
      </dgm:t>
    </dgm:pt>
    <dgm:pt modelId="{A026F563-2200-284D-8077-D117F0DFCB19}">
      <dgm:prSet/>
      <dgm:spPr/>
      <dgm:t>
        <a:bodyPr/>
        <a:lstStyle/>
        <a:p>
          <a:endParaRPr lang="en-GB" dirty="0"/>
        </a:p>
      </dgm:t>
    </dgm:pt>
    <dgm:pt modelId="{AF1BBD36-5F1E-C447-B8EC-6D311059AFB6}" type="parTrans" cxnId="{16943FDC-1406-EB42-8190-F130A99F7627}">
      <dgm:prSet/>
      <dgm:spPr/>
      <dgm:t>
        <a:bodyPr/>
        <a:lstStyle/>
        <a:p>
          <a:endParaRPr lang="en-GB"/>
        </a:p>
      </dgm:t>
    </dgm:pt>
    <dgm:pt modelId="{A7C9249B-6BB2-DB4B-8A2D-3786EF94B1C2}" type="sibTrans" cxnId="{16943FDC-1406-EB42-8190-F130A99F7627}">
      <dgm:prSet/>
      <dgm:spPr/>
      <dgm:t>
        <a:bodyPr/>
        <a:lstStyle/>
        <a:p>
          <a:endParaRPr lang="en-GB"/>
        </a:p>
      </dgm:t>
    </dgm:pt>
    <dgm:pt modelId="{D196CC5A-EC2D-E74C-9548-05F0D4C60EA4}">
      <dgm:prSet/>
      <dgm:spPr/>
      <dgm:t>
        <a:bodyPr/>
        <a:lstStyle/>
        <a:p>
          <a:endParaRPr lang="en-GB"/>
        </a:p>
      </dgm:t>
    </dgm:pt>
    <dgm:pt modelId="{8649A544-67AC-4B49-8FF7-27DD47972159}" type="parTrans" cxnId="{47D236F3-FFB6-7D4A-B1B4-A5B17351B2FE}">
      <dgm:prSet/>
      <dgm:spPr/>
      <dgm:t>
        <a:bodyPr/>
        <a:lstStyle/>
        <a:p>
          <a:endParaRPr lang="en-GB"/>
        </a:p>
      </dgm:t>
    </dgm:pt>
    <dgm:pt modelId="{1EBC4820-A37B-134D-9C5B-505BF45041FE}" type="sibTrans" cxnId="{47D236F3-FFB6-7D4A-B1B4-A5B17351B2FE}">
      <dgm:prSet/>
      <dgm:spPr>
        <a:solidFill>
          <a:schemeClr val="accent1">
            <a:lumMod val="75000"/>
          </a:schemeClr>
        </a:solidFill>
      </dgm:spPr>
      <dgm:t>
        <a:bodyPr/>
        <a:lstStyle/>
        <a:p>
          <a:endParaRPr lang="en-GB"/>
        </a:p>
      </dgm:t>
    </dgm:pt>
    <dgm:pt modelId="{6E385F51-F760-5246-9FF9-CB0DA6E22F0B}">
      <dgm:prSet/>
      <dgm:spPr/>
      <dgm:t>
        <a:bodyPr/>
        <a:lstStyle/>
        <a:p>
          <a:endParaRPr lang="en-GB"/>
        </a:p>
      </dgm:t>
    </dgm:pt>
    <dgm:pt modelId="{92131EE6-07F5-A04E-BDFC-53825E1F50AE}" type="parTrans" cxnId="{4E8287EB-4A53-7745-8319-613F2105EEAE}">
      <dgm:prSet/>
      <dgm:spPr/>
      <dgm:t>
        <a:bodyPr/>
        <a:lstStyle/>
        <a:p>
          <a:endParaRPr lang="en-GB"/>
        </a:p>
      </dgm:t>
    </dgm:pt>
    <dgm:pt modelId="{B3F4E895-2FF9-224E-B260-747F79641E12}" type="sibTrans" cxnId="{4E8287EB-4A53-7745-8319-613F2105EEAE}">
      <dgm:prSet/>
      <dgm:spPr>
        <a:solidFill>
          <a:schemeClr val="accent1">
            <a:lumMod val="75000"/>
          </a:schemeClr>
        </a:solidFill>
      </dgm:spPr>
      <dgm:t>
        <a:bodyPr/>
        <a:lstStyle/>
        <a:p>
          <a:endParaRPr lang="en-GB"/>
        </a:p>
      </dgm:t>
    </dgm:pt>
    <dgm:pt modelId="{58D5F496-F3ED-3F4B-9730-AF364EFF0C90}">
      <dgm:prSet/>
      <dgm:spPr/>
      <dgm:t>
        <a:bodyPr/>
        <a:lstStyle/>
        <a:p>
          <a:endParaRPr lang="en-GB"/>
        </a:p>
      </dgm:t>
    </dgm:pt>
    <dgm:pt modelId="{5183FEDF-CA44-024A-BEDE-9D1F322B6532}" type="parTrans" cxnId="{99CF24CB-F46D-744F-9E66-A6802B9D2FE5}">
      <dgm:prSet/>
      <dgm:spPr/>
      <dgm:t>
        <a:bodyPr/>
        <a:lstStyle/>
        <a:p>
          <a:endParaRPr lang="en-GB"/>
        </a:p>
      </dgm:t>
    </dgm:pt>
    <dgm:pt modelId="{4D02DAF3-478F-C744-B8FF-FB806AC40AB7}" type="sibTrans" cxnId="{99CF24CB-F46D-744F-9E66-A6802B9D2FE5}">
      <dgm:prSet/>
      <dgm:spPr>
        <a:solidFill>
          <a:schemeClr val="accent1">
            <a:lumMod val="75000"/>
          </a:schemeClr>
        </a:solidFill>
      </dgm:spPr>
      <dgm:t>
        <a:bodyPr/>
        <a:lstStyle/>
        <a:p>
          <a:endParaRPr lang="en-GB"/>
        </a:p>
      </dgm:t>
    </dgm:pt>
    <dgm:pt modelId="{E311D97B-0A3C-024E-840A-EEA502187E7D}">
      <dgm:prSet/>
      <dgm:spPr/>
      <dgm:t>
        <a:bodyPr/>
        <a:lstStyle/>
        <a:p>
          <a:endParaRPr lang="en-GB"/>
        </a:p>
      </dgm:t>
    </dgm:pt>
    <dgm:pt modelId="{A7089968-D1D8-4B4F-9C15-1F17EF627A16}" type="parTrans" cxnId="{79C0CDDA-CE09-6647-AB5F-1D0E5AF57124}">
      <dgm:prSet/>
      <dgm:spPr/>
      <dgm:t>
        <a:bodyPr/>
        <a:lstStyle/>
        <a:p>
          <a:endParaRPr lang="en-GB"/>
        </a:p>
      </dgm:t>
    </dgm:pt>
    <dgm:pt modelId="{4471F2CF-F3B6-DD42-A4C2-95765D02CC0B}" type="sibTrans" cxnId="{79C0CDDA-CE09-6647-AB5F-1D0E5AF57124}">
      <dgm:prSet/>
      <dgm:spPr>
        <a:solidFill>
          <a:schemeClr val="accent1">
            <a:lumMod val="75000"/>
          </a:schemeClr>
        </a:solidFill>
      </dgm:spPr>
      <dgm:t>
        <a:bodyPr/>
        <a:lstStyle/>
        <a:p>
          <a:endParaRPr lang="en-GB"/>
        </a:p>
      </dgm:t>
    </dgm:pt>
    <dgm:pt modelId="{00C47E76-5F8B-0A4E-BAF5-37C426A23285}">
      <dgm:prSet/>
      <dgm:spPr/>
      <dgm:t>
        <a:bodyPr/>
        <a:lstStyle/>
        <a:p>
          <a:endParaRPr lang="en-GB"/>
        </a:p>
      </dgm:t>
    </dgm:pt>
    <dgm:pt modelId="{84BA9954-BC78-8545-8093-9C630725E4E0}" type="parTrans" cxnId="{3358C3DF-E2B6-C945-9D13-80CF27C26882}">
      <dgm:prSet/>
      <dgm:spPr/>
      <dgm:t>
        <a:bodyPr/>
        <a:lstStyle/>
        <a:p>
          <a:endParaRPr lang="en-GB"/>
        </a:p>
      </dgm:t>
    </dgm:pt>
    <dgm:pt modelId="{AC655B65-1AC4-EF4F-AB32-034F83603FBF}" type="sibTrans" cxnId="{3358C3DF-E2B6-C945-9D13-80CF27C26882}">
      <dgm:prSet/>
      <dgm:spPr>
        <a:solidFill>
          <a:schemeClr val="accent1">
            <a:lumMod val="75000"/>
          </a:schemeClr>
        </a:solidFill>
      </dgm:spPr>
      <dgm:t>
        <a:bodyPr/>
        <a:lstStyle/>
        <a:p>
          <a:endParaRPr lang="en-GB"/>
        </a:p>
      </dgm:t>
    </dgm:pt>
    <dgm:pt modelId="{31DE21F6-8F68-8B46-BDA8-1E21655A43BF}" type="pres">
      <dgm:prSet presAssocID="{C1611CE2-1A82-5343-8922-1CD8E0D36260}" presName="diagram" presStyleCnt="0">
        <dgm:presLayoutVars>
          <dgm:dir/>
          <dgm:resizeHandles val="exact"/>
        </dgm:presLayoutVars>
      </dgm:prSet>
      <dgm:spPr/>
    </dgm:pt>
    <dgm:pt modelId="{C018ACA5-B4EB-6948-8D96-408E4E1D8835}" type="pres">
      <dgm:prSet presAssocID="{D196CC5A-EC2D-E74C-9548-05F0D4C60EA4}" presName="node" presStyleLbl="node1" presStyleIdx="0" presStyleCnt="11" custScaleX="250994" custScaleY="276269">
        <dgm:presLayoutVars>
          <dgm:bulletEnabled val="1"/>
        </dgm:presLayoutVars>
      </dgm:prSet>
      <dgm:spPr/>
    </dgm:pt>
    <dgm:pt modelId="{4AA3E475-306E-184B-ACC4-771781D0EE85}" type="pres">
      <dgm:prSet presAssocID="{1EBC4820-A37B-134D-9C5B-505BF45041FE}" presName="sibTrans" presStyleLbl="sibTrans2D1" presStyleIdx="0" presStyleCnt="10" custScaleX="156341" custScaleY="88285" custLinFactNeighborX="3901" custLinFactNeighborY="-23344"/>
      <dgm:spPr/>
    </dgm:pt>
    <dgm:pt modelId="{00DCA88F-47EB-2E42-AFE9-FB3E25605106}" type="pres">
      <dgm:prSet presAssocID="{1EBC4820-A37B-134D-9C5B-505BF45041FE}" presName="connectorText" presStyleLbl="sibTrans2D1" presStyleIdx="0" presStyleCnt="10"/>
      <dgm:spPr/>
    </dgm:pt>
    <dgm:pt modelId="{9C091D49-7A06-614D-84A6-481C49298AF0}" type="pres">
      <dgm:prSet presAssocID="{6E385F51-F760-5246-9FF9-CB0DA6E22F0B}" presName="node" presStyleLbl="node1" presStyleIdx="1" presStyleCnt="11" custScaleX="250994" custScaleY="276269">
        <dgm:presLayoutVars>
          <dgm:bulletEnabled val="1"/>
        </dgm:presLayoutVars>
      </dgm:prSet>
      <dgm:spPr/>
    </dgm:pt>
    <dgm:pt modelId="{44ADE356-AFDE-AD41-B4D4-34CA7062E9FA}" type="pres">
      <dgm:prSet presAssocID="{B3F4E895-2FF9-224E-B260-747F79641E12}" presName="sibTrans" presStyleLbl="sibTrans2D1" presStyleIdx="1" presStyleCnt="10" custScaleX="156341" custScaleY="88285" custLinFactNeighborX="3901" custLinFactNeighborY="-23344"/>
      <dgm:spPr/>
    </dgm:pt>
    <dgm:pt modelId="{3A28AB4A-694A-D140-A901-65E20EADCA1D}" type="pres">
      <dgm:prSet presAssocID="{B3F4E895-2FF9-224E-B260-747F79641E12}" presName="connectorText" presStyleLbl="sibTrans2D1" presStyleIdx="1" presStyleCnt="10"/>
      <dgm:spPr/>
    </dgm:pt>
    <dgm:pt modelId="{59C3986F-46EA-A742-94D9-5632D9902696}" type="pres">
      <dgm:prSet presAssocID="{58D5F496-F3ED-3F4B-9730-AF364EFF0C90}" presName="node" presStyleLbl="node1" presStyleIdx="2" presStyleCnt="11" custScaleX="250994" custScaleY="276269">
        <dgm:presLayoutVars>
          <dgm:bulletEnabled val="1"/>
        </dgm:presLayoutVars>
      </dgm:prSet>
      <dgm:spPr/>
    </dgm:pt>
    <dgm:pt modelId="{DD32A11B-C653-FF42-A128-3F57E5404852}" type="pres">
      <dgm:prSet presAssocID="{4D02DAF3-478F-C744-B8FF-FB806AC40AB7}" presName="sibTrans" presStyleLbl="sibTrans2D1" presStyleIdx="2" presStyleCnt="10" custScaleX="156341" custScaleY="88285" custLinFactNeighborX="3901" custLinFactNeighborY="-23344"/>
      <dgm:spPr/>
    </dgm:pt>
    <dgm:pt modelId="{6019FAE9-8ADF-3547-B70D-D7914135A1CE}" type="pres">
      <dgm:prSet presAssocID="{4D02DAF3-478F-C744-B8FF-FB806AC40AB7}" presName="connectorText" presStyleLbl="sibTrans2D1" presStyleIdx="2" presStyleCnt="10"/>
      <dgm:spPr/>
    </dgm:pt>
    <dgm:pt modelId="{F723A811-181A-EE4D-815C-D1518CC1E033}" type="pres">
      <dgm:prSet presAssocID="{E311D97B-0A3C-024E-840A-EEA502187E7D}" presName="node" presStyleLbl="node1" presStyleIdx="3" presStyleCnt="11" custScaleX="250994" custScaleY="276269">
        <dgm:presLayoutVars>
          <dgm:bulletEnabled val="1"/>
        </dgm:presLayoutVars>
      </dgm:prSet>
      <dgm:spPr/>
    </dgm:pt>
    <dgm:pt modelId="{2CE01C6E-F03F-C343-80B7-E65136839066}" type="pres">
      <dgm:prSet presAssocID="{4471F2CF-F3B6-DD42-A4C2-95765D02CC0B}" presName="sibTrans" presStyleLbl="sibTrans2D1" presStyleIdx="3" presStyleCnt="10" custScaleX="156341" custScaleY="88285" custLinFactNeighborX="3901" custLinFactNeighborY="3"/>
      <dgm:spPr/>
    </dgm:pt>
    <dgm:pt modelId="{4AA55617-7249-824B-977B-6BF7901CA27F}" type="pres">
      <dgm:prSet presAssocID="{4471F2CF-F3B6-DD42-A4C2-95765D02CC0B}" presName="connectorText" presStyleLbl="sibTrans2D1" presStyleIdx="3" presStyleCnt="10"/>
      <dgm:spPr/>
    </dgm:pt>
    <dgm:pt modelId="{57813576-B000-1749-BF63-EACCE59CC51B}" type="pres">
      <dgm:prSet presAssocID="{00C47E76-5F8B-0A4E-BAF5-37C426A23285}" presName="node" presStyleLbl="node1" presStyleIdx="4" presStyleCnt="11" custScaleX="250994" custScaleY="276269">
        <dgm:presLayoutVars>
          <dgm:bulletEnabled val="1"/>
        </dgm:presLayoutVars>
      </dgm:prSet>
      <dgm:spPr/>
    </dgm:pt>
    <dgm:pt modelId="{27FD959A-747B-C344-B487-23F177F44E0E}" type="pres">
      <dgm:prSet presAssocID="{AC655B65-1AC4-EF4F-AB32-034F83603FBF}" presName="sibTrans" presStyleLbl="sibTrans2D1" presStyleIdx="4" presStyleCnt="10" custScaleX="156341" custScaleY="88285" custLinFactNeighborX="-7804" custLinFactNeighborY="-16673"/>
      <dgm:spPr/>
    </dgm:pt>
    <dgm:pt modelId="{E4BEF0FB-EEC7-4C4C-B15E-102719A71EE5}" type="pres">
      <dgm:prSet presAssocID="{AC655B65-1AC4-EF4F-AB32-034F83603FBF}" presName="connectorText" presStyleLbl="sibTrans2D1" presStyleIdx="4" presStyleCnt="10"/>
      <dgm:spPr/>
    </dgm:pt>
    <dgm:pt modelId="{EB97ABCE-0129-A14A-9B95-026414698159}" type="pres">
      <dgm:prSet presAssocID="{5FDAF874-BA99-3949-B3A8-2936B62F03D1}" presName="node" presStyleLbl="node1" presStyleIdx="5" presStyleCnt="11" custScaleX="250994" custScaleY="276269">
        <dgm:presLayoutVars>
          <dgm:bulletEnabled val="1"/>
        </dgm:presLayoutVars>
      </dgm:prSet>
      <dgm:spPr/>
    </dgm:pt>
    <dgm:pt modelId="{B1707DA2-36FD-B34D-92CB-6D6D056ED4CD}" type="pres">
      <dgm:prSet presAssocID="{07FFF5BE-D779-D142-8760-AA332A9BD4DE}" presName="sibTrans" presStyleLbl="sibTrans2D1" presStyleIdx="5" presStyleCnt="10" custScaleX="156341" custScaleY="88285" custLinFactNeighborX="-7804" custLinFactNeighborY="-20009"/>
      <dgm:spPr/>
    </dgm:pt>
    <dgm:pt modelId="{AA71B136-34E9-C74F-A099-3A71AB23EFBF}" type="pres">
      <dgm:prSet presAssocID="{07FFF5BE-D779-D142-8760-AA332A9BD4DE}" presName="connectorText" presStyleLbl="sibTrans2D1" presStyleIdx="5" presStyleCnt="10"/>
      <dgm:spPr/>
    </dgm:pt>
    <dgm:pt modelId="{B23358B8-B392-484D-811A-3879160AA184}" type="pres">
      <dgm:prSet presAssocID="{92D5E992-5D02-6343-B386-8046AB5F03C0}" presName="node" presStyleLbl="node1" presStyleIdx="6" presStyleCnt="11" custScaleX="250994" custScaleY="276269">
        <dgm:presLayoutVars>
          <dgm:bulletEnabled val="1"/>
        </dgm:presLayoutVars>
      </dgm:prSet>
      <dgm:spPr/>
    </dgm:pt>
    <dgm:pt modelId="{DD349406-A2FB-1643-BBB7-1DE0EB2A84FF}" type="pres">
      <dgm:prSet presAssocID="{192BB825-D967-774B-B9EE-EE22189E947E}" presName="sibTrans" presStyleLbl="sibTrans2D1" presStyleIdx="6" presStyleCnt="10" custScaleX="156341" custScaleY="88285" custLinFactNeighborX="-11705" custLinFactNeighborY="-20009"/>
      <dgm:spPr/>
    </dgm:pt>
    <dgm:pt modelId="{34ABD309-CC84-8045-843C-4A479B2D28CB}" type="pres">
      <dgm:prSet presAssocID="{192BB825-D967-774B-B9EE-EE22189E947E}" presName="connectorText" presStyleLbl="sibTrans2D1" presStyleIdx="6" presStyleCnt="10"/>
      <dgm:spPr/>
    </dgm:pt>
    <dgm:pt modelId="{88838FD5-128B-994C-AF7E-1F0216335BE3}" type="pres">
      <dgm:prSet presAssocID="{67B1F35F-3E3A-B040-BE19-DA8D118D3009}" presName="node" presStyleLbl="node1" presStyleIdx="7" presStyleCnt="11" custScaleX="250994" custScaleY="276269">
        <dgm:presLayoutVars>
          <dgm:bulletEnabled val="1"/>
        </dgm:presLayoutVars>
      </dgm:prSet>
      <dgm:spPr/>
    </dgm:pt>
    <dgm:pt modelId="{CC9B1E4D-7DED-D447-877E-5B134109825C}" type="pres">
      <dgm:prSet presAssocID="{1A64A06C-F24B-ED45-984B-761253A0FF5F}" presName="sibTrans" presStyleLbl="sibTrans2D1" presStyleIdx="7" presStyleCnt="10" custScaleX="156341" custScaleY="88285" custLinFactNeighborX="3901" custLinFactNeighborY="3338"/>
      <dgm:spPr/>
    </dgm:pt>
    <dgm:pt modelId="{672C4AE9-FA1E-5A4D-9B53-AE6B9CB80B17}" type="pres">
      <dgm:prSet presAssocID="{1A64A06C-F24B-ED45-984B-761253A0FF5F}" presName="connectorText" presStyleLbl="sibTrans2D1" presStyleIdx="7" presStyleCnt="10"/>
      <dgm:spPr/>
    </dgm:pt>
    <dgm:pt modelId="{D259F724-3399-0546-BDFE-38CF01E65C6C}" type="pres">
      <dgm:prSet presAssocID="{AFE7A043-73EA-5E47-8ADA-5D3C3E54516A}" presName="node" presStyleLbl="node1" presStyleIdx="8" presStyleCnt="11" custScaleX="250994" custScaleY="276269">
        <dgm:presLayoutVars>
          <dgm:bulletEnabled val="1"/>
        </dgm:presLayoutVars>
      </dgm:prSet>
      <dgm:spPr/>
    </dgm:pt>
    <dgm:pt modelId="{877A5A0B-F3A7-DD4B-BDB4-2034BEC11825}" type="pres">
      <dgm:prSet presAssocID="{CC2E28BE-7E11-A048-88DB-C23FCE684D16}" presName="sibTrans" presStyleLbl="sibTrans2D1" presStyleIdx="8" presStyleCnt="10" custScaleX="156341" custScaleY="88285" custLinFactNeighborX="3901" custLinFactNeighborY="-23344"/>
      <dgm:spPr/>
    </dgm:pt>
    <dgm:pt modelId="{1056B86B-9F23-874B-8B97-93E304C85A93}" type="pres">
      <dgm:prSet presAssocID="{CC2E28BE-7E11-A048-88DB-C23FCE684D16}" presName="connectorText" presStyleLbl="sibTrans2D1" presStyleIdx="8" presStyleCnt="10"/>
      <dgm:spPr/>
    </dgm:pt>
    <dgm:pt modelId="{FAAA216C-5B78-9E4D-B92B-C06D27F946D8}" type="pres">
      <dgm:prSet presAssocID="{681F15C4-0218-B647-ABAF-44FCFEDD470F}" presName="node" presStyleLbl="node1" presStyleIdx="9" presStyleCnt="11" custScaleX="250994" custScaleY="276269">
        <dgm:presLayoutVars>
          <dgm:bulletEnabled val="1"/>
        </dgm:presLayoutVars>
      </dgm:prSet>
      <dgm:spPr/>
    </dgm:pt>
    <dgm:pt modelId="{4CE14FA9-F692-D547-BFC5-EE82B4145CEE}" type="pres">
      <dgm:prSet presAssocID="{BE826C1D-C6E9-8C43-B8E4-6AB346039484}" presName="sibTrans" presStyleLbl="sibTrans2D1" presStyleIdx="9" presStyleCnt="10" custScaleX="156341" custScaleY="88285" custLinFactNeighborX="3901" custLinFactNeighborY="-23344"/>
      <dgm:spPr/>
    </dgm:pt>
    <dgm:pt modelId="{E9D1DEDB-D56A-5C48-B1D9-1EDFE91B3330}" type="pres">
      <dgm:prSet presAssocID="{BE826C1D-C6E9-8C43-B8E4-6AB346039484}" presName="connectorText" presStyleLbl="sibTrans2D1" presStyleIdx="9" presStyleCnt="10"/>
      <dgm:spPr/>
    </dgm:pt>
    <dgm:pt modelId="{1CF22F19-98F5-3947-99A8-DBB5E3932177}" type="pres">
      <dgm:prSet presAssocID="{A026F563-2200-284D-8077-D117F0DFCB19}" presName="node" presStyleLbl="node1" presStyleIdx="10" presStyleCnt="11" custScaleX="250994" custScaleY="276269">
        <dgm:presLayoutVars>
          <dgm:bulletEnabled val="1"/>
        </dgm:presLayoutVars>
      </dgm:prSet>
      <dgm:spPr/>
    </dgm:pt>
  </dgm:ptLst>
  <dgm:cxnLst>
    <dgm:cxn modelId="{2B44EE02-3F12-F54E-B876-9BEB1B19BB3D}" srcId="{C1611CE2-1A82-5343-8922-1CD8E0D36260}" destId="{92D5E992-5D02-6343-B386-8046AB5F03C0}" srcOrd="6" destOrd="0" parTransId="{7AEF0701-F890-3C40-BB25-F5AB612F7CF9}" sibTransId="{192BB825-D967-774B-B9EE-EE22189E947E}"/>
    <dgm:cxn modelId="{A2F85F0A-54D7-6944-A1AF-73654376A72C}" type="presOf" srcId="{B3F4E895-2FF9-224E-B260-747F79641E12}" destId="{3A28AB4A-694A-D140-A901-65E20EADCA1D}" srcOrd="1" destOrd="0" presId="urn:microsoft.com/office/officeart/2005/8/layout/process5"/>
    <dgm:cxn modelId="{B0197F0D-BBD9-2943-ADBD-D651E5D7286B}" type="presOf" srcId="{BE826C1D-C6E9-8C43-B8E4-6AB346039484}" destId="{4CE14FA9-F692-D547-BFC5-EE82B4145CEE}" srcOrd="0" destOrd="0" presId="urn:microsoft.com/office/officeart/2005/8/layout/process5"/>
    <dgm:cxn modelId="{85D39A1B-DE11-6B49-A1C9-D8AA3BABB0F9}" type="presOf" srcId="{67B1F35F-3E3A-B040-BE19-DA8D118D3009}" destId="{88838FD5-128B-994C-AF7E-1F0216335BE3}" srcOrd="0" destOrd="0" presId="urn:microsoft.com/office/officeart/2005/8/layout/process5"/>
    <dgm:cxn modelId="{39CFD223-AC6E-4641-AF17-5EA0696ED4C9}" type="presOf" srcId="{6E385F51-F760-5246-9FF9-CB0DA6E22F0B}" destId="{9C091D49-7A06-614D-84A6-481C49298AF0}" srcOrd="0" destOrd="0" presId="urn:microsoft.com/office/officeart/2005/8/layout/process5"/>
    <dgm:cxn modelId="{39E5352B-273E-A14F-B447-93BADC3A6B18}" srcId="{C1611CE2-1A82-5343-8922-1CD8E0D36260}" destId="{5FDAF874-BA99-3949-B3A8-2936B62F03D1}" srcOrd="5" destOrd="0" parTransId="{AC5EC7FD-86DB-7A47-A7B5-230CE8AF9477}" sibTransId="{07FFF5BE-D779-D142-8760-AA332A9BD4DE}"/>
    <dgm:cxn modelId="{8AD8E133-82A5-6C48-B364-6B678529B2B2}" type="presOf" srcId="{07FFF5BE-D779-D142-8760-AA332A9BD4DE}" destId="{B1707DA2-36FD-B34D-92CB-6D6D056ED4CD}" srcOrd="0" destOrd="0" presId="urn:microsoft.com/office/officeart/2005/8/layout/process5"/>
    <dgm:cxn modelId="{50627735-38C8-6840-9DAA-DEC3B3BB67D3}" type="presOf" srcId="{4471F2CF-F3B6-DD42-A4C2-95765D02CC0B}" destId="{4AA55617-7249-824B-977B-6BF7901CA27F}" srcOrd="1" destOrd="0" presId="urn:microsoft.com/office/officeart/2005/8/layout/process5"/>
    <dgm:cxn modelId="{D3A9CB36-B5E1-8346-9FBA-FB3C0F1EE99A}" type="presOf" srcId="{BE826C1D-C6E9-8C43-B8E4-6AB346039484}" destId="{E9D1DEDB-D56A-5C48-B1D9-1EDFE91B3330}" srcOrd="1" destOrd="0" presId="urn:microsoft.com/office/officeart/2005/8/layout/process5"/>
    <dgm:cxn modelId="{E6C1583A-47AF-2C4D-9C2D-4AF45A62941D}" type="presOf" srcId="{1A64A06C-F24B-ED45-984B-761253A0FF5F}" destId="{CC9B1E4D-7DED-D447-877E-5B134109825C}" srcOrd="0" destOrd="0" presId="urn:microsoft.com/office/officeart/2005/8/layout/process5"/>
    <dgm:cxn modelId="{C45B0E4C-CC92-6141-BAF5-A6CB108BB545}" type="presOf" srcId="{1A64A06C-F24B-ED45-984B-761253A0FF5F}" destId="{672C4AE9-FA1E-5A4D-9B53-AE6B9CB80B17}" srcOrd="1" destOrd="0" presId="urn:microsoft.com/office/officeart/2005/8/layout/process5"/>
    <dgm:cxn modelId="{7D415653-77E4-024C-9DC3-E28B7973D05A}" type="presOf" srcId="{E311D97B-0A3C-024E-840A-EEA502187E7D}" destId="{F723A811-181A-EE4D-815C-D1518CC1E033}" srcOrd="0" destOrd="0" presId="urn:microsoft.com/office/officeart/2005/8/layout/process5"/>
    <dgm:cxn modelId="{8C911858-D475-DD4D-B232-E572F54AF99A}" type="presOf" srcId="{00C47E76-5F8B-0A4E-BAF5-37C426A23285}" destId="{57813576-B000-1749-BF63-EACCE59CC51B}" srcOrd="0" destOrd="0" presId="urn:microsoft.com/office/officeart/2005/8/layout/process5"/>
    <dgm:cxn modelId="{AFBD5B58-910F-0642-BC54-13E71FA503E3}" type="presOf" srcId="{4D02DAF3-478F-C744-B8FF-FB806AC40AB7}" destId="{DD32A11B-C653-FF42-A128-3F57E5404852}" srcOrd="0" destOrd="0" presId="urn:microsoft.com/office/officeart/2005/8/layout/process5"/>
    <dgm:cxn modelId="{F101C95E-FD6E-324D-947C-0A703FEA3A6A}" type="presOf" srcId="{AFE7A043-73EA-5E47-8ADA-5D3C3E54516A}" destId="{D259F724-3399-0546-BDFE-38CF01E65C6C}" srcOrd="0" destOrd="0" presId="urn:microsoft.com/office/officeart/2005/8/layout/process5"/>
    <dgm:cxn modelId="{580C3F5F-D7C3-FC47-828F-502D88D8309E}" type="presOf" srcId="{07FFF5BE-D779-D142-8760-AA332A9BD4DE}" destId="{AA71B136-34E9-C74F-A099-3A71AB23EFBF}" srcOrd="1" destOrd="0" presId="urn:microsoft.com/office/officeart/2005/8/layout/process5"/>
    <dgm:cxn modelId="{96F45961-D199-0D4C-8246-F802ACF02742}" srcId="{C1611CE2-1A82-5343-8922-1CD8E0D36260}" destId="{681F15C4-0218-B647-ABAF-44FCFEDD470F}" srcOrd="9" destOrd="0" parTransId="{9A7A7A25-EB4D-8247-938B-3155D690DAC6}" sibTransId="{BE826C1D-C6E9-8C43-B8E4-6AB346039484}"/>
    <dgm:cxn modelId="{06F33B62-017B-464E-B2FC-1B8E6DAA1665}" type="presOf" srcId="{192BB825-D967-774B-B9EE-EE22189E947E}" destId="{DD349406-A2FB-1643-BBB7-1DE0EB2A84FF}" srcOrd="0" destOrd="0" presId="urn:microsoft.com/office/officeart/2005/8/layout/process5"/>
    <dgm:cxn modelId="{4A4B9165-52D3-4344-847F-E91A8789B1FA}" type="presOf" srcId="{681F15C4-0218-B647-ABAF-44FCFEDD470F}" destId="{FAAA216C-5B78-9E4D-B92B-C06D27F946D8}" srcOrd="0" destOrd="0" presId="urn:microsoft.com/office/officeart/2005/8/layout/process5"/>
    <dgm:cxn modelId="{88B48E6A-14F8-4146-AA7B-A55AF3AB02BC}" type="presOf" srcId="{CC2E28BE-7E11-A048-88DB-C23FCE684D16}" destId="{877A5A0B-F3A7-DD4B-BDB4-2034BEC11825}" srcOrd="0" destOrd="0" presId="urn:microsoft.com/office/officeart/2005/8/layout/process5"/>
    <dgm:cxn modelId="{6548DD6C-5261-5147-97EE-F1FCB58E5A1F}" srcId="{C1611CE2-1A82-5343-8922-1CD8E0D36260}" destId="{AFE7A043-73EA-5E47-8ADA-5D3C3E54516A}" srcOrd="8" destOrd="0" parTransId="{8E2BD758-0546-104B-9271-DDD6C65D87AD}" sibTransId="{CC2E28BE-7E11-A048-88DB-C23FCE684D16}"/>
    <dgm:cxn modelId="{22A2FB70-66C4-0E4E-8599-5B9E73776EE5}" srcId="{C1611CE2-1A82-5343-8922-1CD8E0D36260}" destId="{67B1F35F-3E3A-B040-BE19-DA8D118D3009}" srcOrd="7" destOrd="0" parTransId="{AE769899-D412-1B4D-842B-B1A41BD92478}" sibTransId="{1A64A06C-F24B-ED45-984B-761253A0FF5F}"/>
    <dgm:cxn modelId="{8A7A6273-60D1-F94A-A3D3-D658DAC72241}" type="presOf" srcId="{4471F2CF-F3B6-DD42-A4C2-95765D02CC0B}" destId="{2CE01C6E-F03F-C343-80B7-E65136839066}" srcOrd="0" destOrd="0" presId="urn:microsoft.com/office/officeart/2005/8/layout/process5"/>
    <dgm:cxn modelId="{FD65D576-8C5E-E440-BD26-C238BD92989A}" type="presOf" srcId="{CC2E28BE-7E11-A048-88DB-C23FCE684D16}" destId="{1056B86B-9F23-874B-8B97-93E304C85A93}" srcOrd="1" destOrd="0" presId="urn:microsoft.com/office/officeart/2005/8/layout/process5"/>
    <dgm:cxn modelId="{89659C7B-2FFB-1A44-A34C-9F45ED4F6FBC}" type="presOf" srcId="{B3F4E895-2FF9-224E-B260-747F79641E12}" destId="{44ADE356-AFDE-AD41-B4D4-34CA7062E9FA}" srcOrd="0" destOrd="0" presId="urn:microsoft.com/office/officeart/2005/8/layout/process5"/>
    <dgm:cxn modelId="{E7EEA491-C156-BE42-B241-55EB136641C1}" type="presOf" srcId="{A026F563-2200-284D-8077-D117F0DFCB19}" destId="{1CF22F19-98F5-3947-99A8-DBB5E3932177}" srcOrd="0" destOrd="0" presId="urn:microsoft.com/office/officeart/2005/8/layout/process5"/>
    <dgm:cxn modelId="{4520AC91-1F1D-204C-B406-701FEEDC8B70}" type="presOf" srcId="{58D5F496-F3ED-3F4B-9730-AF364EFF0C90}" destId="{59C3986F-46EA-A742-94D9-5632D9902696}" srcOrd="0" destOrd="0" presId="urn:microsoft.com/office/officeart/2005/8/layout/process5"/>
    <dgm:cxn modelId="{D618AD98-FFB4-FA4B-9C9F-BEFBD02DB02B}" type="presOf" srcId="{C1611CE2-1A82-5343-8922-1CD8E0D36260}" destId="{31DE21F6-8F68-8B46-BDA8-1E21655A43BF}" srcOrd="0" destOrd="0" presId="urn:microsoft.com/office/officeart/2005/8/layout/process5"/>
    <dgm:cxn modelId="{A767759A-4615-5F47-AE11-EE27CD495683}" type="presOf" srcId="{4D02DAF3-478F-C744-B8FF-FB806AC40AB7}" destId="{6019FAE9-8ADF-3547-B70D-D7914135A1CE}" srcOrd="1" destOrd="0" presId="urn:microsoft.com/office/officeart/2005/8/layout/process5"/>
    <dgm:cxn modelId="{9D0992A3-8EBC-4747-875A-1B88699D4047}" type="presOf" srcId="{192BB825-D967-774B-B9EE-EE22189E947E}" destId="{34ABD309-CC84-8045-843C-4A479B2D28CB}" srcOrd="1" destOrd="0" presId="urn:microsoft.com/office/officeart/2005/8/layout/process5"/>
    <dgm:cxn modelId="{99CF24CB-F46D-744F-9E66-A6802B9D2FE5}" srcId="{C1611CE2-1A82-5343-8922-1CD8E0D36260}" destId="{58D5F496-F3ED-3F4B-9730-AF364EFF0C90}" srcOrd="2" destOrd="0" parTransId="{5183FEDF-CA44-024A-BEDE-9D1F322B6532}" sibTransId="{4D02DAF3-478F-C744-B8FF-FB806AC40AB7}"/>
    <dgm:cxn modelId="{53EBA3CB-D715-2B48-8C52-AF010947C8F2}" type="presOf" srcId="{92D5E992-5D02-6343-B386-8046AB5F03C0}" destId="{B23358B8-B392-484D-811A-3879160AA184}" srcOrd="0" destOrd="0" presId="urn:microsoft.com/office/officeart/2005/8/layout/process5"/>
    <dgm:cxn modelId="{262C6BCD-C37E-BF45-9A83-893768D84064}" type="presOf" srcId="{5FDAF874-BA99-3949-B3A8-2936B62F03D1}" destId="{EB97ABCE-0129-A14A-9B95-026414698159}" srcOrd="0" destOrd="0" presId="urn:microsoft.com/office/officeart/2005/8/layout/process5"/>
    <dgm:cxn modelId="{6219FACF-CF7D-5B49-B138-66EEB588B7B4}" type="presOf" srcId="{AC655B65-1AC4-EF4F-AB32-034F83603FBF}" destId="{27FD959A-747B-C344-B487-23F177F44E0E}" srcOrd="0" destOrd="0" presId="urn:microsoft.com/office/officeart/2005/8/layout/process5"/>
    <dgm:cxn modelId="{79C0CDDA-CE09-6647-AB5F-1D0E5AF57124}" srcId="{C1611CE2-1A82-5343-8922-1CD8E0D36260}" destId="{E311D97B-0A3C-024E-840A-EEA502187E7D}" srcOrd="3" destOrd="0" parTransId="{A7089968-D1D8-4B4F-9C15-1F17EF627A16}" sibTransId="{4471F2CF-F3B6-DD42-A4C2-95765D02CC0B}"/>
    <dgm:cxn modelId="{16943FDC-1406-EB42-8190-F130A99F7627}" srcId="{C1611CE2-1A82-5343-8922-1CD8E0D36260}" destId="{A026F563-2200-284D-8077-D117F0DFCB19}" srcOrd="10" destOrd="0" parTransId="{AF1BBD36-5F1E-C447-B8EC-6D311059AFB6}" sibTransId="{A7C9249B-6BB2-DB4B-8A2D-3786EF94B1C2}"/>
    <dgm:cxn modelId="{3358C3DF-E2B6-C945-9D13-80CF27C26882}" srcId="{C1611CE2-1A82-5343-8922-1CD8E0D36260}" destId="{00C47E76-5F8B-0A4E-BAF5-37C426A23285}" srcOrd="4" destOrd="0" parTransId="{84BA9954-BC78-8545-8093-9C630725E4E0}" sibTransId="{AC655B65-1AC4-EF4F-AB32-034F83603FBF}"/>
    <dgm:cxn modelId="{B3DA5DE5-F127-A241-A4C3-72D0C9BD5159}" type="presOf" srcId="{1EBC4820-A37B-134D-9C5B-505BF45041FE}" destId="{4AA3E475-306E-184B-ACC4-771781D0EE85}" srcOrd="0" destOrd="0" presId="urn:microsoft.com/office/officeart/2005/8/layout/process5"/>
    <dgm:cxn modelId="{479D82EA-7618-974E-8DD0-A68934142F69}" type="presOf" srcId="{1EBC4820-A37B-134D-9C5B-505BF45041FE}" destId="{00DCA88F-47EB-2E42-AFE9-FB3E25605106}" srcOrd="1" destOrd="0" presId="urn:microsoft.com/office/officeart/2005/8/layout/process5"/>
    <dgm:cxn modelId="{4E8287EB-4A53-7745-8319-613F2105EEAE}" srcId="{C1611CE2-1A82-5343-8922-1CD8E0D36260}" destId="{6E385F51-F760-5246-9FF9-CB0DA6E22F0B}" srcOrd="1" destOrd="0" parTransId="{92131EE6-07F5-A04E-BDFC-53825E1F50AE}" sibTransId="{B3F4E895-2FF9-224E-B260-747F79641E12}"/>
    <dgm:cxn modelId="{0CD46BF0-D15E-7849-9C99-703437986431}" type="presOf" srcId="{AC655B65-1AC4-EF4F-AB32-034F83603FBF}" destId="{E4BEF0FB-EEC7-4C4C-B15E-102719A71EE5}" srcOrd="1" destOrd="0" presId="urn:microsoft.com/office/officeart/2005/8/layout/process5"/>
    <dgm:cxn modelId="{47D236F3-FFB6-7D4A-B1B4-A5B17351B2FE}" srcId="{C1611CE2-1A82-5343-8922-1CD8E0D36260}" destId="{D196CC5A-EC2D-E74C-9548-05F0D4C60EA4}" srcOrd="0" destOrd="0" parTransId="{8649A544-67AC-4B49-8FF7-27DD47972159}" sibTransId="{1EBC4820-A37B-134D-9C5B-505BF45041FE}"/>
    <dgm:cxn modelId="{E1ABB1F7-3B43-8448-840E-4212FE121DF6}" type="presOf" srcId="{D196CC5A-EC2D-E74C-9548-05F0D4C60EA4}" destId="{C018ACA5-B4EB-6948-8D96-408E4E1D8835}" srcOrd="0" destOrd="0" presId="urn:microsoft.com/office/officeart/2005/8/layout/process5"/>
    <dgm:cxn modelId="{B3FFE1FF-0D43-3141-9A00-0372C02690DE}" type="presParOf" srcId="{31DE21F6-8F68-8B46-BDA8-1E21655A43BF}" destId="{C018ACA5-B4EB-6948-8D96-408E4E1D8835}" srcOrd="0" destOrd="0" presId="urn:microsoft.com/office/officeart/2005/8/layout/process5"/>
    <dgm:cxn modelId="{23EC432B-7781-AA46-9923-96BC200988B1}" type="presParOf" srcId="{31DE21F6-8F68-8B46-BDA8-1E21655A43BF}" destId="{4AA3E475-306E-184B-ACC4-771781D0EE85}" srcOrd="1" destOrd="0" presId="urn:microsoft.com/office/officeart/2005/8/layout/process5"/>
    <dgm:cxn modelId="{71B09EEC-0D68-DC46-A641-0576ECDB2B80}" type="presParOf" srcId="{4AA3E475-306E-184B-ACC4-771781D0EE85}" destId="{00DCA88F-47EB-2E42-AFE9-FB3E25605106}" srcOrd="0" destOrd="0" presId="urn:microsoft.com/office/officeart/2005/8/layout/process5"/>
    <dgm:cxn modelId="{5BBD9CDA-4060-4B45-B12F-361BF044B495}" type="presParOf" srcId="{31DE21F6-8F68-8B46-BDA8-1E21655A43BF}" destId="{9C091D49-7A06-614D-84A6-481C49298AF0}" srcOrd="2" destOrd="0" presId="urn:microsoft.com/office/officeart/2005/8/layout/process5"/>
    <dgm:cxn modelId="{8119CFA6-45A5-AA47-8878-FCCF46B52562}" type="presParOf" srcId="{31DE21F6-8F68-8B46-BDA8-1E21655A43BF}" destId="{44ADE356-AFDE-AD41-B4D4-34CA7062E9FA}" srcOrd="3" destOrd="0" presId="urn:microsoft.com/office/officeart/2005/8/layout/process5"/>
    <dgm:cxn modelId="{5FD78B62-4654-0A4E-B1FB-F271465391F0}" type="presParOf" srcId="{44ADE356-AFDE-AD41-B4D4-34CA7062E9FA}" destId="{3A28AB4A-694A-D140-A901-65E20EADCA1D}" srcOrd="0" destOrd="0" presId="urn:microsoft.com/office/officeart/2005/8/layout/process5"/>
    <dgm:cxn modelId="{DB00A33F-5236-0D44-BE8C-9F5F5926AB1C}" type="presParOf" srcId="{31DE21F6-8F68-8B46-BDA8-1E21655A43BF}" destId="{59C3986F-46EA-A742-94D9-5632D9902696}" srcOrd="4" destOrd="0" presId="urn:microsoft.com/office/officeart/2005/8/layout/process5"/>
    <dgm:cxn modelId="{C867183C-E40C-AD45-90F8-F4E5CC881B2E}" type="presParOf" srcId="{31DE21F6-8F68-8B46-BDA8-1E21655A43BF}" destId="{DD32A11B-C653-FF42-A128-3F57E5404852}" srcOrd="5" destOrd="0" presId="urn:microsoft.com/office/officeart/2005/8/layout/process5"/>
    <dgm:cxn modelId="{AFE32108-4628-574C-9761-E8FA735C9A7B}" type="presParOf" srcId="{DD32A11B-C653-FF42-A128-3F57E5404852}" destId="{6019FAE9-8ADF-3547-B70D-D7914135A1CE}" srcOrd="0" destOrd="0" presId="urn:microsoft.com/office/officeart/2005/8/layout/process5"/>
    <dgm:cxn modelId="{8952E25D-B381-354F-9567-8DD6C65BB98C}" type="presParOf" srcId="{31DE21F6-8F68-8B46-BDA8-1E21655A43BF}" destId="{F723A811-181A-EE4D-815C-D1518CC1E033}" srcOrd="6" destOrd="0" presId="urn:microsoft.com/office/officeart/2005/8/layout/process5"/>
    <dgm:cxn modelId="{DE984F26-82D0-AF41-AE8D-F9A3476352D1}" type="presParOf" srcId="{31DE21F6-8F68-8B46-BDA8-1E21655A43BF}" destId="{2CE01C6E-F03F-C343-80B7-E65136839066}" srcOrd="7" destOrd="0" presId="urn:microsoft.com/office/officeart/2005/8/layout/process5"/>
    <dgm:cxn modelId="{B10969C5-A7BC-0B4D-9733-B0B18C4F3FAE}" type="presParOf" srcId="{2CE01C6E-F03F-C343-80B7-E65136839066}" destId="{4AA55617-7249-824B-977B-6BF7901CA27F}" srcOrd="0" destOrd="0" presId="urn:microsoft.com/office/officeart/2005/8/layout/process5"/>
    <dgm:cxn modelId="{FAC1839C-05DB-8948-9BB7-E10E47F21755}" type="presParOf" srcId="{31DE21F6-8F68-8B46-BDA8-1E21655A43BF}" destId="{57813576-B000-1749-BF63-EACCE59CC51B}" srcOrd="8" destOrd="0" presId="urn:microsoft.com/office/officeart/2005/8/layout/process5"/>
    <dgm:cxn modelId="{F2154B81-1634-D64A-9904-A3D41FCB2A43}" type="presParOf" srcId="{31DE21F6-8F68-8B46-BDA8-1E21655A43BF}" destId="{27FD959A-747B-C344-B487-23F177F44E0E}" srcOrd="9" destOrd="0" presId="urn:microsoft.com/office/officeart/2005/8/layout/process5"/>
    <dgm:cxn modelId="{19235228-7AC9-5F41-A283-69E4660917B1}" type="presParOf" srcId="{27FD959A-747B-C344-B487-23F177F44E0E}" destId="{E4BEF0FB-EEC7-4C4C-B15E-102719A71EE5}" srcOrd="0" destOrd="0" presId="urn:microsoft.com/office/officeart/2005/8/layout/process5"/>
    <dgm:cxn modelId="{C2398236-61F5-5346-A01D-662DC85172DA}" type="presParOf" srcId="{31DE21F6-8F68-8B46-BDA8-1E21655A43BF}" destId="{EB97ABCE-0129-A14A-9B95-026414698159}" srcOrd="10" destOrd="0" presId="urn:microsoft.com/office/officeart/2005/8/layout/process5"/>
    <dgm:cxn modelId="{D3344FDF-285F-CE43-92FB-9BC477E0EAAA}" type="presParOf" srcId="{31DE21F6-8F68-8B46-BDA8-1E21655A43BF}" destId="{B1707DA2-36FD-B34D-92CB-6D6D056ED4CD}" srcOrd="11" destOrd="0" presId="urn:microsoft.com/office/officeart/2005/8/layout/process5"/>
    <dgm:cxn modelId="{66832423-65D5-DF4D-A657-267C8EF3B837}" type="presParOf" srcId="{B1707DA2-36FD-B34D-92CB-6D6D056ED4CD}" destId="{AA71B136-34E9-C74F-A099-3A71AB23EFBF}" srcOrd="0" destOrd="0" presId="urn:microsoft.com/office/officeart/2005/8/layout/process5"/>
    <dgm:cxn modelId="{51C91486-F838-124A-A687-38B8CF0C3DB5}" type="presParOf" srcId="{31DE21F6-8F68-8B46-BDA8-1E21655A43BF}" destId="{B23358B8-B392-484D-811A-3879160AA184}" srcOrd="12" destOrd="0" presId="urn:microsoft.com/office/officeart/2005/8/layout/process5"/>
    <dgm:cxn modelId="{2589B59D-B436-434E-9170-DFC1169DEC48}" type="presParOf" srcId="{31DE21F6-8F68-8B46-BDA8-1E21655A43BF}" destId="{DD349406-A2FB-1643-BBB7-1DE0EB2A84FF}" srcOrd="13" destOrd="0" presId="urn:microsoft.com/office/officeart/2005/8/layout/process5"/>
    <dgm:cxn modelId="{1C8923CF-168A-AE43-80C5-79CB50054E45}" type="presParOf" srcId="{DD349406-A2FB-1643-BBB7-1DE0EB2A84FF}" destId="{34ABD309-CC84-8045-843C-4A479B2D28CB}" srcOrd="0" destOrd="0" presId="urn:microsoft.com/office/officeart/2005/8/layout/process5"/>
    <dgm:cxn modelId="{11B6F380-6CD1-E843-8B3B-56B92937CEAF}" type="presParOf" srcId="{31DE21F6-8F68-8B46-BDA8-1E21655A43BF}" destId="{88838FD5-128B-994C-AF7E-1F0216335BE3}" srcOrd="14" destOrd="0" presId="urn:microsoft.com/office/officeart/2005/8/layout/process5"/>
    <dgm:cxn modelId="{759EFC22-4AF6-944F-95EA-4E904311F431}" type="presParOf" srcId="{31DE21F6-8F68-8B46-BDA8-1E21655A43BF}" destId="{CC9B1E4D-7DED-D447-877E-5B134109825C}" srcOrd="15" destOrd="0" presId="urn:microsoft.com/office/officeart/2005/8/layout/process5"/>
    <dgm:cxn modelId="{667D72C0-3953-DD49-B242-155274610387}" type="presParOf" srcId="{CC9B1E4D-7DED-D447-877E-5B134109825C}" destId="{672C4AE9-FA1E-5A4D-9B53-AE6B9CB80B17}" srcOrd="0" destOrd="0" presId="urn:microsoft.com/office/officeart/2005/8/layout/process5"/>
    <dgm:cxn modelId="{BF0C9D3D-F2ED-0546-BF6F-19686E8C07DF}" type="presParOf" srcId="{31DE21F6-8F68-8B46-BDA8-1E21655A43BF}" destId="{D259F724-3399-0546-BDFE-38CF01E65C6C}" srcOrd="16" destOrd="0" presId="urn:microsoft.com/office/officeart/2005/8/layout/process5"/>
    <dgm:cxn modelId="{FE68E64F-7C70-E141-8C56-91F42E0A23E4}" type="presParOf" srcId="{31DE21F6-8F68-8B46-BDA8-1E21655A43BF}" destId="{877A5A0B-F3A7-DD4B-BDB4-2034BEC11825}" srcOrd="17" destOrd="0" presId="urn:microsoft.com/office/officeart/2005/8/layout/process5"/>
    <dgm:cxn modelId="{BA6C4DD7-632F-A042-AA3F-04951D9B8ACC}" type="presParOf" srcId="{877A5A0B-F3A7-DD4B-BDB4-2034BEC11825}" destId="{1056B86B-9F23-874B-8B97-93E304C85A93}" srcOrd="0" destOrd="0" presId="urn:microsoft.com/office/officeart/2005/8/layout/process5"/>
    <dgm:cxn modelId="{A2B33CF3-864B-7744-952C-D6EBD1F12FA1}" type="presParOf" srcId="{31DE21F6-8F68-8B46-BDA8-1E21655A43BF}" destId="{FAAA216C-5B78-9E4D-B92B-C06D27F946D8}" srcOrd="18" destOrd="0" presId="urn:microsoft.com/office/officeart/2005/8/layout/process5"/>
    <dgm:cxn modelId="{E9B509E8-EC78-5042-9564-4BF2847E371C}" type="presParOf" srcId="{31DE21F6-8F68-8B46-BDA8-1E21655A43BF}" destId="{4CE14FA9-F692-D547-BFC5-EE82B4145CEE}" srcOrd="19" destOrd="0" presId="urn:microsoft.com/office/officeart/2005/8/layout/process5"/>
    <dgm:cxn modelId="{68616A57-D52C-5844-9B89-D11C2D79F687}" type="presParOf" srcId="{4CE14FA9-F692-D547-BFC5-EE82B4145CEE}" destId="{E9D1DEDB-D56A-5C48-B1D9-1EDFE91B3330}" srcOrd="0" destOrd="0" presId="urn:microsoft.com/office/officeart/2005/8/layout/process5"/>
    <dgm:cxn modelId="{41CB6975-BF91-5243-AEA9-2214A77B974C}" type="presParOf" srcId="{31DE21F6-8F68-8B46-BDA8-1E21655A43BF}" destId="{1CF22F19-98F5-3947-99A8-DBB5E3932177}" srcOrd="2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18ACA5-B4EB-6948-8D96-408E4E1D8835}">
      <dsp:nvSpPr>
        <dsp:cNvPr id="0" name=""/>
        <dsp:cNvSpPr/>
      </dsp:nvSpPr>
      <dsp:spPr>
        <a:xfrm>
          <a:off x="261745" y="272"/>
          <a:ext cx="2477454" cy="16361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endParaRPr lang="en-GB" sz="6400" kern="1200"/>
        </a:p>
      </dsp:txBody>
      <dsp:txXfrm>
        <a:off x="309666" y="48193"/>
        <a:ext cx="2381612" cy="1540318"/>
      </dsp:txXfrm>
    </dsp:sp>
    <dsp:sp modelId="{4AA3E475-306E-184B-ACC4-771781D0EE85}">
      <dsp:nvSpPr>
        <dsp:cNvPr id="0" name=""/>
        <dsp:cNvSpPr/>
      </dsp:nvSpPr>
      <dsp:spPr>
        <a:xfrm>
          <a:off x="2775275" y="653152"/>
          <a:ext cx="327153" cy="216113"/>
        </a:xfrm>
        <a:prstGeom prst="rightArrow">
          <a:avLst>
            <a:gd name="adj1" fmla="val 60000"/>
            <a:gd name="adj2" fmla="val 50000"/>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2775275" y="696375"/>
        <a:ext cx="262319" cy="129667"/>
      </dsp:txXfrm>
    </dsp:sp>
    <dsp:sp modelId="{9C091D49-7A06-614D-84A6-481C49298AF0}">
      <dsp:nvSpPr>
        <dsp:cNvPr id="0" name=""/>
        <dsp:cNvSpPr/>
      </dsp:nvSpPr>
      <dsp:spPr>
        <a:xfrm>
          <a:off x="3134023" y="272"/>
          <a:ext cx="2477454" cy="16361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endParaRPr lang="en-GB" sz="6400" kern="1200"/>
        </a:p>
      </dsp:txBody>
      <dsp:txXfrm>
        <a:off x="3181944" y="48193"/>
        <a:ext cx="2381612" cy="1540318"/>
      </dsp:txXfrm>
    </dsp:sp>
    <dsp:sp modelId="{44ADE356-AFDE-AD41-B4D4-34CA7062E9FA}">
      <dsp:nvSpPr>
        <dsp:cNvPr id="0" name=""/>
        <dsp:cNvSpPr/>
      </dsp:nvSpPr>
      <dsp:spPr>
        <a:xfrm>
          <a:off x="5647553" y="653152"/>
          <a:ext cx="327153" cy="216113"/>
        </a:xfrm>
        <a:prstGeom prst="rightArrow">
          <a:avLst>
            <a:gd name="adj1" fmla="val 60000"/>
            <a:gd name="adj2" fmla="val 50000"/>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5647553" y="696375"/>
        <a:ext cx="262319" cy="129667"/>
      </dsp:txXfrm>
    </dsp:sp>
    <dsp:sp modelId="{59C3986F-46EA-A742-94D9-5632D9902696}">
      <dsp:nvSpPr>
        <dsp:cNvPr id="0" name=""/>
        <dsp:cNvSpPr/>
      </dsp:nvSpPr>
      <dsp:spPr>
        <a:xfrm>
          <a:off x="6006300" y="272"/>
          <a:ext cx="2477454" cy="16361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endParaRPr lang="en-GB" sz="6400" kern="1200"/>
        </a:p>
      </dsp:txBody>
      <dsp:txXfrm>
        <a:off x="6054221" y="48193"/>
        <a:ext cx="2381612" cy="1540318"/>
      </dsp:txXfrm>
    </dsp:sp>
    <dsp:sp modelId="{DD32A11B-C653-FF42-A128-3F57E5404852}">
      <dsp:nvSpPr>
        <dsp:cNvPr id="0" name=""/>
        <dsp:cNvSpPr/>
      </dsp:nvSpPr>
      <dsp:spPr>
        <a:xfrm>
          <a:off x="8519831" y="653152"/>
          <a:ext cx="327153" cy="216113"/>
        </a:xfrm>
        <a:prstGeom prst="rightArrow">
          <a:avLst>
            <a:gd name="adj1" fmla="val 60000"/>
            <a:gd name="adj2" fmla="val 50000"/>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8519831" y="696375"/>
        <a:ext cx="262319" cy="129667"/>
      </dsp:txXfrm>
    </dsp:sp>
    <dsp:sp modelId="{F723A811-181A-EE4D-815C-D1518CC1E033}">
      <dsp:nvSpPr>
        <dsp:cNvPr id="0" name=""/>
        <dsp:cNvSpPr/>
      </dsp:nvSpPr>
      <dsp:spPr>
        <a:xfrm>
          <a:off x="8878578" y="272"/>
          <a:ext cx="2477454" cy="16361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endParaRPr lang="en-GB" sz="6400" kern="1200"/>
        </a:p>
      </dsp:txBody>
      <dsp:txXfrm>
        <a:off x="8926499" y="48193"/>
        <a:ext cx="2381612" cy="1540318"/>
      </dsp:txXfrm>
    </dsp:sp>
    <dsp:sp modelId="{2CE01C6E-F03F-C343-80B7-E65136839066}">
      <dsp:nvSpPr>
        <dsp:cNvPr id="0" name=""/>
        <dsp:cNvSpPr/>
      </dsp:nvSpPr>
      <dsp:spPr>
        <a:xfrm rot="5400000">
          <a:off x="9961892" y="1719872"/>
          <a:ext cx="327153" cy="216113"/>
        </a:xfrm>
        <a:prstGeom prst="rightArrow">
          <a:avLst>
            <a:gd name="adj1" fmla="val 60000"/>
            <a:gd name="adj2" fmla="val 50000"/>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a:p>
      </dsp:txBody>
      <dsp:txXfrm rot="-5400000">
        <a:off x="10060635" y="1664352"/>
        <a:ext cx="129667" cy="262319"/>
      </dsp:txXfrm>
    </dsp:sp>
    <dsp:sp modelId="{57813576-B000-1749-BF63-EACCE59CC51B}">
      <dsp:nvSpPr>
        <dsp:cNvPr id="0" name=""/>
        <dsp:cNvSpPr/>
      </dsp:nvSpPr>
      <dsp:spPr>
        <a:xfrm>
          <a:off x="8878578" y="2031255"/>
          <a:ext cx="2477454" cy="16361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endParaRPr lang="en-GB" sz="6400" kern="1200"/>
        </a:p>
      </dsp:txBody>
      <dsp:txXfrm>
        <a:off x="8926499" y="2079176"/>
        <a:ext cx="2381612" cy="1540318"/>
      </dsp:txXfrm>
    </dsp:sp>
    <dsp:sp modelId="{27FD959A-747B-C344-B487-23F177F44E0E}">
      <dsp:nvSpPr>
        <dsp:cNvPr id="0" name=""/>
        <dsp:cNvSpPr/>
      </dsp:nvSpPr>
      <dsp:spPr>
        <a:xfrm rot="10800000">
          <a:off x="8507182" y="2700465"/>
          <a:ext cx="327153" cy="216113"/>
        </a:xfrm>
        <a:prstGeom prst="rightArrow">
          <a:avLst>
            <a:gd name="adj1" fmla="val 60000"/>
            <a:gd name="adj2" fmla="val 50000"/>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rot="10800000">
        <a:off x="8572016" y="2743688"/>
        <a:ext cx="262319" cy="129667"/>
      </dsp:txXfrm>
    </dsp:sp>
    <dsp:sp modelId="{EB97ABCE-0129-A14A-9B95-026414698159}">
      <dsp:nvSpPr>
        <dsp:cNvPr id="0" name=""/>
        <dsp:cNvSpPr/>
      </dsp:nvSpPr>
      <dsp:spPr>
        <a:xfrm>
          <a:off x="6006300" y="2031255"/>
          <a:ext cx="2477454" cy="16361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endParaRPr lang="en-GB" sz="6400" kern="1200" dirty="0"/>
        </a:p>
      </dsp:txBody>
      <dsp:txXfrm>
        <a:off x="6054221" y="2079176"/>
        <a:ext cx="2381612" cy="1540318"/>
      </dsp:txXfrm>
    </dsp:sp>
    <dsp:sp modelId="{B1707DA2-36FD-B34D-92CB-6D6D056ED4CD}">
      <dsp:nvSpPr>
        <dsp:cNvPr id="0" name=""/>
        <dsp:cNvSpPr/>
      </dsp:nvSpPr>
      <dsp:spPr>
        <a:xfrm rot="10800000">
          <a:off x="5634904" y="2692298"/>
          <a:ext cx="327153" cy="216113"/>
        </a:xfrm>
        <a:prstGeom prst="rightArrow">
          <a:avLst>
            <a:gd name="adj1" fmla="val 60000"/>
            <a:gd name="adj2" fmla="val 50000"/>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rot="10800000">
        <a:off x="5699738" y="2735521"/>
        <a:ext cx="262319" cy="129667"/>
      </dsp:txXfrm>
    </dsp:sp>
    <dsp:sp modelId="{B23358B8-B392-484D-811A-3879160AA184}">
      <dsp:nvSpPr>
        <dsp:cNvPr id="0" name=""/>
        <dsp:cNvSpPr/>
      </dsp:nvSpPr>
      <dsp:spPr>
        <a:xfrm>
          <a:off x="3134023" y="2031255"/>
          <a:ext cx="2477454" cy="16361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endParaRPr lang="en-GB" sz="6400" kern="1200"/>
        </a:p>
      </dsp:txBody>
      <dsp:txXfrm>
        <a:off x="3181944" y="2079176"/>
        <a:ext cx="2381612" cy="1540318"/>
      </dsp:txXfrm>
    </dsp:sp>
    <dsp:sp modelId="{DD349406-A2FB-1643-BBB7-1DE0EB2A84FF}">
      <dsp:nvSpPr>
        <dsp:cNvPr id="0" name=""/>
        <dsp:cNvSpPr/>
      </dsp:nvSpPr>
      <dsp:spPr>
        <a:xfrm rot="10800000">
          <a:off x="2754464" y="2692298"/>
          <a:ext cx="327153" cy="216113"/>
        </a:xfrm>
        <a:prstGeom prst="rightArrow">
          <a:avLst>
            <a:gd name="adj1" fmla="val 60000"/>
            <a:gd name="adj2" fmla="val 50000"/>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rot="10800000">
        <a:off x="2819298" y="2735521"/>
        <a:ext cx="262319" cy="129667"/>
      </dsp:txXfrm>
    </dsp:sp>
    <dsp:sp modelId="{88838FD5-128B-994C-AF7E-1F0216335BE3}">
      <dsp:nvSpPr>
        <dsp:cNvPr id="0" name=""/>
        <dsp:cNvSpPr/>
      </dsp:nvSpPr>
      <dsp:spPr>
        <a:xfrm>
          <a:off x="261745" y="2031255"/>
          <a:ext cx="2477454" cy="16361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endParaRPr lang="en-GB" sz="6400" kern="1200"/>
        </a:p>
      </dsp:txBody>
      <dsp:txXfrm>
        <a:off x="309666" y="2079176"/>
        <a:ext cx="2381612" cy="1540318"/>
      </dsp:txXfrm>
    </dsp:sp>
    <dsp:sp modelId="{CC9B1E4D-7DED-D447-877E-5B134109825C}">
      <dsp:nvSpPr>
        <dsp:cNvPr id="0" name=""/>
        <dsp:cNvSpPr/>
      </dsp:nvSpPr>
      <dsp:spPr>
        <a:xfrm rot="5400000">
          <a:off x="1345059" y="3759019"/>
          <a:ext cx="327153" cy="216113"/>
        </a:xfrm>
        <a:prstGeom prst="rightArrow">
          <a:avLst>
            <a:gd name="adj1" fmla="val 60000"/>
            <a:gd name="adj2" fmla="val 50000"/>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a:p>
      </dsp:txBody>
      <dsp:txXfrm rot="-5400000">
        <a:off x="1443802" y="3703499"/>
        <a:ext cx="129667" cy="262319"/>
      </dsp:txXfrm>
    </dsp:sp>
    <dsp:sp modelId="{D259F724-3399-0546-BDFE-38CF01E65C6C}">
      <dsp:nvSpPr>
        <dsp:cNvPr id="0" name=""/>
        <dsp:cNvSpPr/>
      </dsp:nvSpPr>
      <dsp:spPr>
        <a:xfrm>
          <a:off x="261745" y="4062238"/>
          <a:ext cx="2477454" cy="16361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endParaRPr lang="en-GB" sz="6400" kern="1200"/>
        </a:p>
      </dsp:txBody>
      <dsp:txXfrm>
        <a:off x="309666" y="4110159"/>
        <a:ext cx="2381612" cy="1540318"/>
      </dsp:txXfrm>
    </dsp:sp>
    <dsp:sp modelId="{877A5A0B-F3A7-DD4B-BDB4-2034BEC11825}">
      <dsp:nvSpPr>
        <dsp:cNvPr id="0" name=""/>
        <dsp:cNvSpPr/>
      </dsp:nvSpPr>
      <dsp:spPr>
        <a:xfrm>
          <a:off x="2775275" y="4715118"/>
          <a:ext cx="327153" cy="216113"/>
        </a:xfrm>
        <a:prstGeom prst="rightArrow">
          <a:avLst>
            <a:gd name="adj1" fmla="val 60000"/>
            <a:gd name="adj2" fmla="val 50000"/>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2775275" y="4758341"/>
        <a:ext cx="262319" cy="129667"/>
      </dsp:txXfrm>
    </dsp:sp>
    <dsp:sp modelId="{FAAA216C-5B78-9E4D-B92B-C06D27F946D8}">
      <dsp:nvSpPr>
        <dsp:cNvPr id="0" name=""/>
        <dsp:cNvSpPr/>
      </dsp:nvSpPr>
      <dsp:spPr>
        <a:xfrm>
          <a:off x="3134023" y="4062238"/>
          <a:ext cx="2477454" cy="16361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endParaRPr lang="en-GB" sz="6400" kern="1200"/>
        </a:p>
      </dsp:txBody>
      <dsp:txXfrm>
        <a:off x="3181944" y="4110159"/>
        <a:ext cx="2381612" cy="1540318"/>
      </dsp:txXfrm>
    </dsp:sp>
    <dsp:sp modelId="{4CE14FA9-F692-D547-BFC5-EE82B4145CEE}">
      <dsp:nvSpPr>
        <dsp:cNvPr id="0" name=""/>
        <dsp:cNvSpPr/>
      </dsp:nvSpPr>
      <dsp:spPr>
        <a:xfrm>
          <a:off x="5647553" y="4715118"/>
          <a:ext cx="327153" cy="216113"/>
        </a:xfrm>
        <a:prstGeom prst="rightArrow">
          <a:avLst>
            <a:gd name="adj1" fmla="val 60000"/>
            <a:gd name="adj2" fmla="val 50000"/>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5647553" y="4758341"/>
        <a:ext cx="262319" cy="129667"/>
      </dsp:txXfrm>
    </dsp:sp>
    <dsp:sp modelId="{1CF22F19-98F5-3947-99A8-DBB5E3932177}">
      <dsp:nvSpPr>
        <dsp:cNvPr id="0" name=""/>
        <dsp:cNvSpPr/>
      </dsp:nvSpPr>
      <dsp:spPr>
        <a:xfrm>
          <a:off x="6006300" y="4062238"/>
          <a:ext cx="2477454" cy="16361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endParaRPr lang="en-GB" sz="6400" kern="1200" dirty="0"/>
        </a:p>
      </dsp:txBody>
      <dsp:txXfrm>
        <a:off x="6054221" y="4110159"/>
        <a:ext cx="2381612" cy="1540318"/>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27/04/21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27/04/21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27/04/21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27/04/21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27/04/21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27/04/21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27/04/21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27/04/21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27/04/21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27/04/21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27/04/21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27/04/21</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List_of_countries_and_territories_where_English_is_an_official_languag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INVESTMENT ASSIGNMENT</a:t>
            </a:r>
            <a:br>
              <a:rPr lang="en-IN" sz="2800" dirty="0"/>
            </a:b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a:t>Name: </a:t>
            </a:r>
            <a:r>
              <a:rPr lang="en-IN" sz="1800" dirty="0" err="1"/>
              <a:t>Preeti</a:t>
            </a:r>
            <a:r>
              <a:rPr lang="en-IN" sz="1800" dirty="0"/>
              <a:t> </a:t>
            </a:r>
            <a:r>
              <a:rPr lang="en-IN" sz="1800" dirty="0" err="1"/>
              <a:t>Kharb</a:t>
            </a:r>
            <a:endParaRPr lang="en-IN" sz="1800" dirty="0"/>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5899" y="1062991"/>
            <a:ext cx="11168742" cy="1582238"/>
          </a:xfrm>
        </p:spPr>
        <p:txBody>
          <a:bodyPr>
            <a:normAutofit/>
          </a:bodyPr>
          <a:lstStyle/>
          <a:p>
            <a:pPr marL="0" indent="0">
              <a:buNone/>
            </a:pPr>
            <a:r>
              <a:rPr lang="en-IN" sz="1400" dirty="0"/>
              <a:t>Based on the investment strategy of Spark funds below are the findings:</a:t>
            </a:r>
          </a:p>
          <a:p>
            <a:pPr marL="342900" indent="-342900">
              <a:buAutoNum type="arabicPeriod"/>
            </a:pPr>
            <a:r>
              <a:rPr lang="en-IN" sz="1400" dirty="0"/>
              <a:t>Considering that Spark Funds wants to invest between 5 to 15 million USD per investment round, Venture funding type would be the best option as the number of investment and amount of investment has been the highest for this funding type.</a:t>
            </a:r>
          </a:p>
          <a:p>
            <a:pPr marL="342900" indent="-342900">
              <a:buAutoNum type="arabicPeriod"/>
            </a:pPr>
            <a:r>
              <a:rPr lang="en-IN" sz="1400" dirty="0"/>
              <a:t>For funding type venture, the top three English speaking countries with highest investment made in the past are USA, GBR and CAN.</a:t>
            </a:r>
          </a:p>
          <a:p>
            <a:pPr marL="342900" indent="-342900">
              <a:buAutoNum type="arabicPeriod"/>
            </a:pPr>
            <a:r>
              <a:rPr lang="en-IN" sz="1400" dirty="0"/>
              <a:t>The top sectors to invest across these 3 countries are below:</a:t>
            </a:r>
          </a:p>
          <a:p>
            <a:pPr marL="342900" indent="-342900">
              <a:buAutoNum type="arabicPeriod"/>
            </a:pPr>
            <a:endParaRPr lang="en-IN" sz="1400" dirty="0"/>
          </a:p>
        </p:txBody>
      </p:sp>
      <p:graphicFrame>
        <p:nvGraphicFramePr>
          <p:cNvPr id="6" name="Table 6">
            <a:extLst>
              <a:ext uri="{FF2B5EF4-FFF2-40B4-BE49-F238E27FC236}">
                <a16:creationId xmlns:a16="http://schemas.microsoft.com/office/drawing/2014/main" id="{949E69B2-6DBC-1A46-A430-1D01E2456AFD}"/>
              </a:ext>
            </a:extLst>
          </p:cNvPr>
          <p:cNvGraphicFramePr>
            <a:graphicFrameLocks noGrp="1"/>
          </p:cNvGraphicFramePr>
          <p:nvPr>
            <p:extLst>
              <p:ext uri="{D42A27DB-BD31-4B8C-83A1-F6EECF244321}">
                <p14:modId xmlns:p14="http://schemas.microsoft.com/office/powerpoint/2010/main" val="1236305022"/>
              </p:ext>
            </p:extLst>
          </p:nvPr>
        </p:nvGraphicFramePr>
        <p:xfrm>
          <a:off x="818606" y="2475573"/>
          <a:ext cx="7337514" cy="1179267"/>
        </p:xfrm>
        <a:graphic>
          <a:graphicData uri="http://schemas.openxmlformats.org/drawingml/2006/table">
            <a:tbl>
              <a:tblPr firstRow="1" bandRow="1">
                <a:tableStyleId>{5C22544A-7EE6-4342-B048-85BDC9FD1C3A}</a:tableStyleId>
              </a:tblPr>
              <a:tblGrid>
                <a:gridCol w="2445838">
                  <a:extLst>
                    <a:ext uri="{9D8B030D-6E8A-4147-A177-3AD203B41FA5}">
                      <a16:colId xmlns:a16="http://schemas.microsoft.com/office/drawing/2014/main" val="1991888406"/>
                    </a:ext>
                  </a:extLst>
                </a:gridCol>
                <a:gridCol w="2445838">
                  <a:extLst>
                    <a:ext uri="{9D8B030D-6E8A-4147-A177-3AD203B41FA5}">
                      <a16:colId xmlns:a16="http://schemas.microsoft.com/office/drawing/2014/main" val="547772523"/>
                    </a:ext>
                  </a:extLst>
                </a:gridCol>
                <a:gridCol w="2445838">
                  <a:extLst>
                    <a:ext uri="{9D8B030D-6E8A-4147-A177-3AD203B41FA5}">
                      <a16:colId xmlns:a16="http://schemas.microsoft.com/office/drawing/2014/main" val="1056065381"/>
                    </a:ext>
                  </a:extLst>
                </a:gridCol>
              </a:tblGrid>
              <a:tr h="289054">
                <a:tc>
                  <a:txBody>
                    <a:bodyPr/>
                    <a:lstStyle/>
                    <a:p>
                      <a:pPr algn="ctr"/>
                      <a:r>
                        <a:rPr lang="en-US" sz="1600" dirty="0"/>
                        <a:t>USA</a:t>
                      </a:r>
                    </a:p>
                  </a:txBody>
                  <a:tcPr/>
                </a:tc>
                <a:tc>
                  <a:txBody>
                    <a:bodyPr/>
                    <a:lstStyle/>
                    <a:p>
                      <a:pPr algn="ctr"/>
                      <a:r>
                        <a:rPr lang="en-US" sz="1600" dirty="0"/>
                        <a:t>GBR</a:t>
                      </a:r>
                    </a:p>
                  </a:txBody>
                  <a:tcPr/>
                </a:tc>
                <a:tc>
                  <a:txBody>
                    <a:bodyPr/>
                    <a:lstStyle/>
                    <a:p>
                      <a:pPr algn="ctr"/>
                      <a:r>
                        <a:rPr lang="en-US" sz="1600" dirty="0"/>
                        <a:t>CAN</a:t>
                      </a:r>
                    </a:p>
                  </a:txBody>
                  <a:tcPr/>
                </a:tc>
                <a:extLst>
                  <a:ext uri="{0D108BD9-81ED-4DB2-BD59-A6C34878D82A}">
                    <a16:rowId xmlns:a16="http://schemas.microsoft.com/office/drawing/2014/main" val="1553106988"/>
                  </a:ext>
                </a:extLst>
              </a:tr>
              <a:tr h="281329">
                <a:tc>
                  <a:txBody>
                    <a:bodyPr/>
                    <a:lstStyle/>
                    <a:p>
                      <a:pPr algn="l" fontAlgn="b"/>
                      <a:r>
                        <a:rPr lang="en-GB" sz="1200" b="0" i="0" u="none" strike="noStrike" dirty="0">
                          <a:solidFill>
                            <a:srgbClr val="000000"/>
                          </a:solidFill>
                          <a:effectLst/>
                          <a:latin typeface="Calibri" panose="020F0502020204030204" pitchFamily="34" charset="0"/>
                        </a:rPr>
                        <a:t>Others</a:t>
                      </a:r>
                    </a:p>
                  </a:txBody>
                  <a:tcPr marL="9525" marR="9525" marT="9525" marB="0" anchor="ctr"/>
                </a:tc>
                <a:tc>
                  <a:txBody>
                    <a:bodyPr/>
                    <a:lstStyle/>
                    <a:p>
                      <a:pPr algn="l" fontAlgn="b"/>
                      <a:r>
                        <a:rPr lang="en-GB" sz="1200" b="0" i="0" u="none" strike="noStrike" dirty="0">
                          <a:solidFill>
                            <a:srgbClr val="000000"/>
                          </a:solidFill>
                          <a:effectLst/>
                          <a:latin typeface="Calibri" panose="020F0502020204030204" pitchFamily="34" charset="0"/>
                        </a:rPr>
                        <a:t>Others </a:t>
                      </a:r>
                    </a:p>
                  </a:txBody>
                  <a:tcPr marL="9525" marR="9525" marT="9525" marB="0" anchor="ctr"/>
                </a:tc>
                <a:tc>
                  <a:txBody>
                    <a:bodyPr/>
                    <a:lstStyle/>
                    <a:p>
                      <a:pPr algn="l" fontAlgn="b"/>
                      <a:r>
                        <a:rPr lang="en-GB" sz="1200" b="0" i="0" u="none" strike="noStrike" dirty="0">
                          <a:solidFill>
                            <a:srgbClr val="000000"/>
                          </a:solidFill>
                          <a:effectLst/>
                          <a:latin typeface="Calibri" panose="020F0502020204030204" pitchFamily="34" charset="0"/>
                        </a:rPr>
                        <a:t>Cleantech / Semiconductors </a:t>
                      </a:r>
                    </a:p>
                  </a:txBody>
                  <a:tcPr marL="9525" marR="9525" marT="9525" marB="0" anchor="ctr"/>
                </a:tc>
                <a:extLst>
                  <a:ext uri="{0D108BD9-81ED-4DB2-BD59-A6C34878D82A}">
                    <a16:rowId xmlns:a16="http://schemas.microsoft.com/office/drawing/2014/main" val="279504144"/>
                  </a:ext>
                </a:extLst>
              </a:tr>
              <a:tr h="281329">
                <a:tc>
                  <a:txBody>
                    <a:bodyPr/>
                    <a:lstStyle/>
                    <a:p>
                      <a:pPr algn="l" fontAlgn="b"/>
                      <a:r>
                        <a:rPr lang="en-GB" sz="1200" b="0" i="0" u="none" strike="noStrike" dirty="0">
                          <a:solidFill>
                            <a:srgbClr val="000000"/>
                          </a:solidFill>
                          <a:effectLst/>
                          <a:latin typeface="Calibri" panose="020F0502020204030204" pitchFamily="34" charset="0"/>
                        </a:rPr>
                        <a:t>Social, Finance, Analytics, Advertising </a:t>
                      </a:r>
                    </a:p>
                  </a:txBody>
                  <a:tcPr marL="9525" marR="9525" marT="9525" marB="0" anchor="ctr"/>
                </a:tc>
                <a:tc>
                  <a:txBody>
                    <a:bodyPr/>
                    <a:lstStyle/>
                    <a:p>
                      <a:pPr algn="l" fontAlgn="b"/>
                      <a:r>
                        <a:rPr lang="en-GB" sz="1200" b="0" i="0" u="none" strike="noStrike" dirty="0">
                          <a:solidFill>
                            <a:srgbClr val="000000"/>
                          </a:solidFill>
                          <a:effectLst/>
                          <a:latin typeface="Calibri" panose="020F0502020204030204" pitchFamily="34" charset="0"/>
                        </a:rPr>
                        <a:t>Cleantech / Semiconductors </a:t>
                      </a:r>
                    </a:p>
                  </a:txBody>
                  <a:tcPr marL="9525" marR="9525" marT="9525" marB="0" anchor="ctr"/>
                </a:tc>
                <a:tc>
                  <a:txBody>
                    <a:bodyPr/>
                    <a:lstStyle/>
                    <a:p>
                      <a:pPr algn="l" fontAlgn="b"/>
                      <a:r>
                        <a:rPr lang="en-GB" sz="1200" b="0" i="0" u="none" strike="noStrike">
                          <a:solidFill>
                            <a:srgbClr val="000000"/>
                          </a:solidFill>
                          <a:effectLst/>
                          <a:latin typeface="Calibri" panose="020F0502020204030204" pitchFamily="34" charset="0"/>
                        </a:rPr>
                        <a:t>Others </a:t>
                      </a:r>
                    </a:p>
                  </a:txBody>
                  <a:tcPr marL="9525" marR="9525" marT="9525" marB="0" anchor="ctr"/>
                </a:tc>
                <a:extLst>
                  <a:ext uri="{0D108BD9-81ED-4DB2-BD59-A6C34878D82A}">
                    <a16:rowId xmlns:a16="http://schemas.microsoft.com/office/drawing/2014/main" val="113781290"/>
                  </a:ext>
                </a:extLst>
              </a:tr>
              <a:tr h="281329">
                <a:tc>
                  <a:txBody>
                    <a:bodyPr/>
                    <a:lstStyle/>
                    <a:p>
                      <a:pPr algn="l" fontAlgn="b"/>
                      <a:r>
                        <a:rPr lang="en-GB" sz="1200" b="0" i="0" u="none" strike="noStrike" dirty="0">
                          <a:solidFill>
                            <a:srgbClr val="000000"/>
                          </a:solidFill>
                          <a:effectLst/>
                          <a:latin typeface="Calibri" panose="020F0502020204030204" pitchFamily="34" charset="0"/>
                        </a:rPr>
                        <a:t>Cleantech / Semiconductors </a:t>
                      </a:r>
                    </a:p>
                  </a:txBody>
                  <a:tcPr marL="9525" marR="9525" marT="9525" marB="0" anchor="ctr"/>
                </a:tc>
                <a:tc>
                  <a:txBody>
                    <a:bodyPr/>
                    <a:lstStyle/>
                    <a:p>
                      <a:pPr algn="l" fontAlgn="b"/>
                      <a:r>
                        <a:rPr lang="en-GB" sz="1200" b="0" i="0" u="none" strike="noStrike" dirty="0">
                          <a:solidFill>
                            <a:srgbClr val="000000"/>
                          </a:solidFill>
                          <a:effectLst/>
                          <a:latin typeface="Calibri" panose="020F0502020204030204" pitchFamily="34" charset="0"/>
                        </a:rPr>
                        <a:t>Social, Finance, Analytics, Advertising </a:t>
                      </a:r>
                    </a:p>
                  </a:txBody>
                  <a:tcPr marL="9525" marR="9525" marT="9525" marB="0" anchor="ctr"/>
                </a:tc>
                <a:tc>
                  <a:txBody>
                    <a:bodyPr/>
                    <a:lstStyle/>
                    <a:p>
                      <a:pPr algn="l" fontAlgn="b"/>
                      <a:r>
                        <a:rPr lang="en-GB" sz="1200" b="0" i="0" u="none" strike="noStrike" dirty="0">
                          <a:solidFill>
                            <a:srgbClr val="000000"/>
                          </a:solidFill>
                          <a:effectLst/>
                          <a:latin typeface="Calibri" panose="020F0502020204030204" pitchFamily="34" charset="0"/>
                        </a:rPr>
                        <a:t>Social, Finance, Analytics, Advertising</a:t>
                      </a:r>
                    </a:p>
                  </a:txBody>
                  <a:tcPr marL="9525" marR="9525" marT="9525" marB="0" anchor="ctr"/>
                </a:tc>
                <a:extLst>
                  <a:ext uri="{0D108BD9-81ED-4DB2-BD59-A6C34878D82A}">
                    <a16:rowId xmlns:a16="http://schemas.microsoft.com/office/drawing/2014/main" val="28194835"/>
                  </a:ext>
                </a:extLst>
              </a:tr>
            </a:tbl>
          </a:graphicData>
        </a:graphic>
      </p:graphicFrame>
      <p:sp>
        <p:nvSpPr>
          <p:cNvPr id="8" name="Title 1">
            <a:extLst>
              <a:ext uri="{FF2B5EF4-FFF2-40B4-BE49-F238E27FC236}">
                <a16:creationId xmlns:a16="http://schemas.microsoft.com/office/drawing/2014/main" id="{63060E86-854B-9B48-956D-8F2DABFD44CC}"/>
              </a:ext>
            </a:extLst>
          </p:cNvPr>
          <p:cNvSpPr txBox="1">
            <a:spLocks/>
          </p:cNvSpPr>
          <p:nvPr/>
        </p:nvSpPr>
        <p:spPr>
          <a:xfrm>
            <a:off x="4047127" y="0"/>
            <a:ext cx="3492500" cy="41637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IN" sz="2800" dirty="0"/>
              <a:t>Conclusions</a:t>
            </a:r>
          </a:p>
        </p:txBody>
      </p:sp>
    </p:spTree>
    <p:extLst>
      <p:ext uri="{BB962C8B-B14F-4D97-AF65-F5344CB8AC3E}">
        <p14:creationId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628" y="949212"/>
            <a:ext cx="11168742" cy="3263560"/>
          </a:xfrm>
        </p:spPr>
        <p:txBody>
          <a:bodyPr>
            <a:normAutofit lnSpcReduction="10000"/>
          </a:bodyPr>
          <a:lstStyle/>
          <a:p>
            <a:pPr marL="0" indent="0">
              <a:buNone/>
            </a:pPr>
            <a:r>
              <a:rPr lang="en-IN" sz="1400" b="1" dirty="0"/>
              <a:t>Project Brief: </a:t>
            </a:r>
            <a:r>
              <a:rPr lang="en-IN" sz="1400" dirty="0"/>
              <a:t>Spark Funds, an asset management company. Spark Funds wants to make investments in a few companies. The CEO of Spark Funds wants to understand the global trends in investments so that she can take the investment decisions effectively.</a:t>
            </a:r>
          </a:p>
          <a:p>
            <a:pPr marL="0" indent="0">
              <a:buNone/>
            </a:pPr>
            <a:r>
              <a:rPr lang="en-IN" sz="1400" b="1" dirty="0"/>
              <a:t>Business and Data Understanding</a:t>
            </a:r>
            <a:endParaRPr lang="en-IN" sz="1400" dirty="0"/>
          </a:p>
          <a:p>
            <a:pPr>
              <a:lnSpc>
                <a:spcPct val="100000"/>
              </a:lnSpc>
              <a:spcBef>
                <a:spcPts val="0"/>
              </a:spcBef>
            </a:pPr>
            <a:r>
              <a:rPr lang="en-IN" sz="1400" dirty="0"/>
              <a:t>Spark Funds wants to invest between 5 to 15 million USD per round of investment</a:t>
            </a:r>
          </a:p>
          <a:p>
            <a:pPr>
              <a:lnSpc>
                <a:spcPct val="100000"/>
              </a:lnSpc>
              <a:spcBef>
                <a:spcPts val="0"/>
              </a:spcBef>
            </a:pPr>
            <a:r>
              <a:rPr lang="en-IN" sz="1400" dirty="0"/>
              <a:t>Spark Funds wants to invest only in English-speaking countries because of the ease of communication.</a:t>
            </a:r>
          </a:p>
          <a:p>
            <a:pPr marL="0" indent="0">
              <a:buNone/>
            </a:pPr>
            <a:endParaRPr lang="en-IN" sz="1400" dirty="0"/>
          </a:p>
          <a:p>
            <a:pPr marL="0" indent="0">
              <a:buNone/>
            </a:pPr>
            <a:r>
              <a:rPr lang="en-IN" sz="1400" b="1" dirty="0"/>
              <a:t>Business strategy:</a:t>
            </a:r>
            <a:r>
              <a:rPr lang="en-IN" sz="1400" dirty="0"/>
              <a:t> The overall strategy is to invest where other companies are investing, implying that the 'best' sectors and countries are the ones 'where most investors are investing'.</a:t>
            </a:r>
            <a:endParaRPr lang="en-IN" sz="1400" b="1" dirty="0"/>
          </a:p>
          <a:p>
            <a:pPr marL="0" indent="0">
              <a:buNone/>
            </a:pPr>
            <a:r>
              <a:rPr lang="en-IN" sz="1400" b="1" dirty="0"/>
              <a:t>Business Objective: </a:t>
            </a:r>
            <a:r>
              <a:rPr lang="en-IN" sz="1400" dirty="0"/>
              <a:t>The objective is to identify the best sectors, countries, and a suitable investment type for making investments. </a:t>
            </a:r>
          </a:p>
          <a:p>
            <a:pPr marL="0" indent="0">
              <a:buNone/>
            </a:pPr>
            <a:r>
              <a:rPr lang="en-IN" sz="1400" b="1" dirty="0"/>
              <a:t>Goals of data analysis: </a:t>
            </a:r>
          </a:p>
          <a:p>
            <a:pPr marL="342900" indent="-342900">
              <a:spcBef>
                <a:spcPts val="0"/>
              </a:spcBef>
              <a:buFont typeface="+mj-lt"/>
              <a:buAutoNum type="arabicPeriod"/>
            </a:pPr>
            <a:r>
              <a:rPr lang="en-IN" sz="1400" b="1" dirty="0"/>
              <a:t>Investment type analysis: </a:t>
            </a:r>
            <a:r>
              <a:rPr lang="en-IN" sz="1400" dirty="0"/>
              <a:t>To compare the different funding types to identify the FT suited for Spark Funds strategy.</a:t>
            </a:r>
          </a:p>
          <a:p>
            <a:pPr marL="342900" indent="-342900">
              <a:spcBef>
                <a:spcPts val="0"/>
              </a:spcBef>
              <a:buFont typeface="+mj-lt"/>
              <a:buAutoNum type="arabicPeriod"/>
            </a:pPr>
            <a:r>
              <a:rPr lang="en-IN" sz="1400" b="1" dirty="0"/>
              <a:t>Country analysis: </a:t>
            </a:r>
            <a:r>
              <a:rPr lang="en-IN" sz="1400" dirty="0"/>
              <a:t>To identify the countries which have been the most heavily invested in the past. </a:t>
            </a:r>
          </a:p>
          <a:p>
            <a:pPr marL="342900" indent="-342900">
              <a:spcBef>
                <a:spcPts val="0"/>
              </a:spcBef>
              <a:buFont typeface="+mj-lt"/>
              <a:buAutoNum type="arabicPeriod"/>
            </a:pPr>
            <a:r>
              <a:rPr lang="en-IN" sz="1400" b="1" dirty="0"/>
              <a:t>Sector analysis: </a:t>
            </a:r>
            <a:r>
              <a:rPr lang="en-IN" sz="1400" dirty="0"/>
              <a:t>To understand the distribution of investments across the eight main sectors.</a:t>
            </a:r>
          </a:p>
          <a:p>
            <a:pPr marL="342900" indent="-342900">
              <a:spcBef>
                <a:spcPts val="0"/>
              </a:spcBef>
              <a:buFont typeface="+mj-lt"/>
              <a:buAutoNum type="arabicPeriod"/>
            </a:pPr>
            <a:endParaRPr lang="en-IN" sz="1400" dirty="0"/>
          </a:p>
        </p:txBody>
      </p:sp>
      <p:sp>
        <p:nvSpPr>
          <p:cNvPr id="5" name="Title 1"/>
          <p:cNvSpPr>
            <a:spLocks noGrp="1"/>
          </p:cNvSpPr>
          <p:nvPr>
            <p:ph type="title"/>
          </p:nvPr>
        </p:nvSpPr>
        <p:spPr>
          <a:xfrm>
            <a:off x="4539750" y="0"/>
            <a:ext cx="3112498" cy="751114"/>
          </a:xfrm>
        </p:spPr>
        <p:txBody>
          <a:bodyPr>
            <a:normAutofit/>
          </a:bodyPr>
          <a:lstStyle/>
          <a:p>
            <a:r>
              <a:rPr lang="en-IN" sz="3200" b="1" dirty="0"/>
              <a:t>Project overview</a:t>
            </a:r>
            <a:endParaRPr lang="en-IN" sz="3200" dirty="0"/>
          </a:p>
        </p:txBody>
      </p:sp>
      <p:sp>
        <p:nvSpPr>
          <p:cNvPr id="4" name="TextBox 3">
            <a:extLst>
              <a:ext uri="{FF2B5EF4-FFF2-40B4-BE49-F238E27FC236}">
                <a16:creationId xmlns:a16="http://schemas.microsoft.com/office/drawing/2014/main" id="{00AD6752-7392-AF4E-A302-5C954222DA5B}"/>
              </a:ext>
            </a:extLst>
          </p:cNvPr>
          <p:cNvSpPr txBox="1"/>
          <p:nvPr/>
        </p:nvSpPr>
        <p:spPr>
          <a:xfrm>
            <a:off x="571500" y="4212772"/>
            <a:ext cx="3288302" cy="1231106"/>
          </a:xfrm>
          <a:prstGeom prst="rect">
            <a:avLst/>
          </a:prstGeom>
          <a:noFill/>
        </p:spPr>
        <p:txBody>
          <a:bodyPr wrap="square" rtlCol="0">
            <a:spAutoFit/>
          </a:bodyPr>
          <a:lstStyle/>
          <a:p>
            <a:r>
              <a:rPr lang="en-IN" sz="1400" b="1" dirty="0">
                <a:latin typeface="Times New Roman" panose="02020603050405020304" pitchFamily="18" charset="0"/>
                <a:cs typeface="Times New Roman" panose="02020603050405020304" pitchFamily="18" charset="0"/>
              </a:rPr>
              <a:t>Base files used: </a:t>
            </a:r>
          </a:p>
          <a:p>
            <a:pPr marL="285750" indent="-285750">
              <a:buFont typeface="Arial" panose="020B0604020202020204" pitchFamily="34" charset="0"/>
              <a:buChar char="•"/>
            </a:pPr>
            <a:r>
              <a:rPr lang="en-IN" sz="1400" dirty="0" err="1">
                <a:latin typeface="Times New Roman" panose="02020603050405020304" pitchFamily="18" charset="0"/>
                <a:cs typeface="Times New Roman" panose="02020603050405020304" pitchFamily="18" charset="0"/>
              </a:rPr>
              <a:t>Companies.csv</a:t>
            </a:r>
            <a:endParaRPr lang="en-I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Rounds2.csv</a:t>
            </a:r>
          </a:p>
          <a:p>
            <a:pPr marL="285750" indent="-285750">
              <a:buFont typeface="Arial" panose="020B0604020202020204" pitchFamily="34" charset="0"/>
              <a:buChar char="•"/>
            </a:pPr>
            <a:r>
              <a:rPr lang="en-IN" sz="1400" dirty="0" err="1">
                <a:latin typeface="Times New Roman" panose="02020603050405020304" pitchFamily="18" charset="0"/>
                <a:cs typeface="Times New Roman" panose="02020603050405020304" pitchFamily="18" charset="0"/>
              </a:rPr>
              <a:t>Mapping.csv</a:t>
            </a:r>
            <a:endParaRPr lang="en-IN" sz="1400" dirty="0">
              <a:latin typeface="Times New Roman" panose="02020603050405020304" pitchFamily="18" charset="0"/>
              <a:cs typeface="Times New Roman" panose="02020603050405020304" pitchFamily="18" charset="0"/>
            </a:endParaRPr>
          </a:p>
          <a:p>
            <a:endParaRPr lang="en-US" dirty="0"/>
          </a:p>
        </p:txBody>
      </p:sp>
      <p:sp>
        <p:nvSpPr>
          <p:cNvPr id="6" name="TextBox 5">
            <a:extLst>
              <a:ext uri="{FF2B5EF4-FFF2-40B4-BE49-F238E27FC236}">
                <a16:creationId xmlns:a16="http://schemas.microsoft.com/office/drawing/2014/main" id="{0A7D5FFA-7114-6742-A1E2-DB6727F6FD80}"/>
              </a:ext>
            </a:extLst>
          </p:cNvPr>
          <p:cNvSpPr txBox="1"/>
          <p:nvPr/>
        </p:nvSpPr>
        <p:spPr>
          <a:xfrm>
            <a:off x="6125935" y="4212772"/>
            <a:ext cx="3288302" cy="1231106"/>
          </a:xfrm>
          <a:prstGeom prst="rect">
            <a:avLst/>
          </a:prstGeom>
          <a:noFill/>
        </p:spPr>
        <p:txBody>
          <a:bodyPr wrap="square" rtlCol="0">
            <a:spAutoFit/>
          </a:bodyPr>
          <a:lstStyle/>
          <a:p>
            <a:r>
              <a:rPr lang="en-IN" sz="1400" b="1" dirty="0">
                <a:latin typeface="Times New Roman" panose="02020603050405020304" pitchFamily="18" charset="0"/>
                <a:cs typeface="Times New Roman" panose="02020603050405020304" pitchFamily="18" charset="0"/>
              </a:rPr>
              <a:t>Links used: </a:t>
            </a:r>
          </a:p>
          <a:p>
            <a:r>
              <a:rPr lang="en-IN" sz="1400" dirty="0">
                <a:latin typeface="Times New Roman" panose="02020603050405020304" pitchFamily="18" charset="0"/>
                <a:cs typeface="Times New Roman" panose="02020603050405020304" pitchFamily="18" charset="0"/>
                <a:hlinkClick r:id="rId2"/>
              </a:rPr>
              <a:t>https://en.wikipedia.org/wiki/List_of_countries_and_territories_where_English_is_an_official_language</a:t>
            </a:r>
            <a:endParaRPr lang="en-IN" sz="1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716564" y="0"/>
            <a:ext cx="4758871" cy="628650"/>
          </a:xfrm>
        </p:spPr>
        <p:txBody>
          <a:bodyPr>
            <a:normAutofit/>
          </a:bodyPr>
          <a:lstStyle/>
          <a:p>
            <a:r>
              <a:rPr lang="en-IN" sz="2800" dirty="0"/>
              <a:t>Problem solving methodology</a:t>
            </a:r>
          </a:p>
        </p:txBody>
      </p:sp>
      <p:graphicFrame>
        <p:nvGraphicFramePr>
          <p:cNvPr id="10" name="Diagram 9">
            <a:extLst>
              <a:ext uri="{FF2B5EF4-FFF2-40B4-BE49-F238E27FC236}">
                <a16:creationId xmlns:a16="http://schemas.microsoft.com/office/drawing/2014/main" id="{AD681478-BA64-404D-9AE9-CFAA600974CC}"/>
              </a:ext>
            </a:extLst>
          </p:cNvPr>
          <p:cNvGraphicFramePr/>
          <p:nvPr>
            <p:extLst>
              <p:ext uri="{D42A27DB-BD31-4B8C-83A1-F6EECF244321}">
                <p14:modId xmlns:p14="http://schemas.microsoft.com/office/powerpoint/2010/main" val="3508340278"/>
              </p:ext>
            </p:extLst>
          </p:nvPr>
        </p:nvGraphicFramePr>
        <p:xfrm>
          <a:off x="236763" y="963385"/>
          <a:ext cx="11617779" cy="5698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a:extLst>
              <a:ext uri="{FF2B5EF4-FFF2-40B4-BE49-F238E27FC236}">
                <a16:creationId xmlns:a16="http://schemas.microsoft.com/office/drawing/2014/main" id="{796DDAD3-0FA0-F548-8483-2F5FC6AFEF79}"/>
              </a:ext>
            </a:extLst>
          </p:cNvPr>
          <p:cNvSpPr txBox="1"/>
          <p:nvPr/>
        </p:nvSpPr>
        <p:spPr>
          <a:xfrm>
            <a:off x="761545" y="1185675"/>
            <a:ext cx="2016577" cy="1223412"/>
          </a:xfrm>
          <a:prstGeom prst="rect">
            <a:avLst/>
          </a:prstGeom>
          <a:noFill/>
        </p:spPr>
        <p:txBody>
          <a:bodyPr wrap="square" rtlCol="0">
            <a:spAutoFit/>
          </a:bodyPr>
          <a:lstStyle/>
          <a:p>
            <a:pPr lvl="0"/>
            <a:r>
              <a:rPr lang="en-GB" sz="1050" b="1" dirty="0">
                <a:solidFill>
                  <a:schemeClr val="bg1"/>
                </a:solidFill>
              </a:rPr>
              <a:t>Data Import</a:t>
            </a:r>
          </a:p>
          <a:p>
            <a:pPr marL="228600" lvl="0" indent="-228600">
              <a:buFont typeface="+mj-lt"/>
              <a:buAutoNum type="arabicPeriod"/>
            </a:pPr>
            <a:r>
              <a:rPr lang="en-GB" sz="1050" dirty="0">
                <a:solidFill>
                  <a:schemeClr val="bg1"/>
                </a:solidFill>
              </a:rPr>
              <a:t>Import data csv files. </a:t>
            </a:r>
          </a:p>
          <a:p>
            <a:pPr marL="228600" lvl="0" indent="-228600">
              <a:buFont typeface="+mj-lt"/>
              <a:buAutoNum type="arabicPeriod"/>
            </a:pPr>
            <a:r>
              <a:rPr lang="en-GB" sz="1050" dirty="0">
                <a:solidFill>
                  <a:schemeClr val="bg1"/>
                </a:solidFill>
              </a:rPr>
              <a:t>Resolve encoding issues.</a:t>
            </a:r>
            <a:endParaRPr lang="en-US" sz="1400" dirty="0">
              <a:solidFill>
                <a:schemeClr val="bg1"/>
              </a:solidFill>
            </a:endParaRPr>
          </a:p>
          <a:p>
            <a:pPr marL="228600" lvl="0" indent="-228600">
              <a:buFont typeface="+mj-lt"/>
              <a:buAutoNum type="arabicPeriod"/>
            </a:pPr>
            <a:r>
              <a:rPr lang="en-US" sz="1050" dirty="0">
                <a:solidFill>
                  <a:schemeClr val="bg1"/>
                </a:solidFill>
              </a:rPr>
              <a:t>Create a list of English-speaking countries required to filter the unnecessary data.</a:t>
            </a:r>
            <a:endParaRPr lang="en-GB" sz="1050" dirty="0">
              <a:solidFill>
                <a:schemeClr val="bg1"/>
              </a:solidFill>
            </a:endParaRPr>
          </a:p>
        </p:txBody>
      </p:sp>
      <p:sp>
        <p:nvSpPr>
          <p:cNvPr id="12" name="TextBox 11">
            <a:extLst>
              <a:ext uri="{FF2B5EF4-FFF2-40B4-BE49-F238E27FC236}">
                <a16:creationId xmlns:a16="http://schemas.microsoft.com/office/drawing/2014/main" id="{102456F5-D1C0-E443-A212-C451B51C7C3A}"/>
              </a:ext>
            </a:extLst>
          </p:cNvPr>
          <p:cNvSpPr txBox="1"/>
          <p:nvPr/>
        </p:nvSpPr>
        <p:spPr>
          <a:xfrm>
            <a:off x="3538762" y="1066799"/>
            <a:ext cx="2073729" cy="1643527"/>
          </a:xfrm>
          <a:prstGeom prst="rect">
            <a:avLst/>
          </a:prstGeom>
          <a:noFill/>
        </p:spPr>
        <p:txBody>
          <a:bodyPr wrap="square" rtlCol="0">
            <a:spAutoFit/>
          </a:bodyPr>
          <a:lstStyle/>
          <a:p>
            <a:pPr lvl="0" defTabSz="400050">
              <a:lnSpc>
                <a:spcPct val="90000"/>
              </a:lnSpc>
              <a:spcBef>
                <a:spcPct val="0"/>
              </a:spcBef>
              <a:spcAft>
                <a:spcPct val="35000"/>
              </a:spcAft>
            </a:pPr>
            <a:r>
              <a:rPr lang="en-GB" sz="1050" b="1" dirty="0">
                <a:solidFill>
                  <a:schemeClr val="bg1"/>
                </a:solidFill>
              </a:rPr>
              <a:t>Analyse Data</a:t>
            </a:r>
          </a:p>
          <a:p>
            <a:pPr marL="228600" lvl="0" indent="-228600" defTabSz="400050">
              <a:lnSpc>
                <a:spcPct val="90000"/>
              </a:lnSpc>
              <a:spcBef>
                <a:spcPct val="0"/>
              </a:spcBef>
              <a:spcAft>
                <a:spcPct val="35000"/>
              </a:spcAft>
              <a:buFont typeface="+mj-lt"/>
              <a:buAutoNum type="arabicPeriod"/>
            </a:pPr>
            <a:r>
              <a:rPr lang="en-GB" sz="1050" dirty="0">
                <a:solidFill>
                  <a:schemeClr val="bg1"/>
                </a:solidFill>
              </a:rPr>
              <a:t>Unique companies in rounds2 and companies dataframe.</a:t>
            </a:r>
          </a:p>
          <a:p>
            <a:pPr marL="228600" lvl="0" indent="-228600" defTabSz="400050">
              <a:lnSpc>
                <a:spcPct val="90000"/>
              </a:lnSpc>
              <a:spcBef>
                <a:spcPct val="0"/>
              </a:spcBef>
              <a:spcAft>
                <a:spcPct val="35000"/>
              </a:spcAft>
              <a:buFont typeface="+mj-lt"/>
              <a:buAutoNum type="arabicPeriod"/>
            </a:pPr>
            <a:r>
              <a:rPr lang="en-GB" sz="1050" dirty="0">
                <a:solidFill>
                  <a:schemeClr val="bg1"/>
                </a:solidFill>
              </a:rPr>
              <a:t>Name of column which has unique keys.</a:t>
            </a:r>
          </a:p>
          <a:p>
            <a:pPr marL="228600" lvl="0" indent="-228600" defTabSz="400050">
              <a:lnSpc>
                <a:spcPct val="90000"/>
              </a:lnSpc>
              <a:spcBef>
                <a:spcPct val="0"/>
              </a:spcBef>
              <a:spcAft>
                <a:spcPct val="35000"/>
              </a:spcAft>
              <a:buFont typeface="+mj-lt"/>
              <a:buAutoNum type="arabicPeriod"/>
            </a:pPr>
            <a:r>
              <a:rPr lang="en-GB" sz="1050" dirty="0">
                <a:solidFill>
                  <a:schemeClr val="bg1"/>
                </a:solidFill>
              </a:rPr>
              <a:t>Change the casing for permalink and company_permalink columns</a:t>
            </a:r>
            <a:r>
              <a:rPr lang="en-GB" sz="1050" dirty="0"/>
              <a:t>.</a:t>
            </a:r>
          </a:p>
          <a:p>
            <a:endParaRPr lang="en-US" sz="1050" dirty="0"/>
          </a:p>
        </p:txBody>
      </p:sp>
      <p:sp>
        <p:nvSpPr>
          <p:cNvPr id="13" name="TextBox 12">
            <a:extLst>
              <a:ext uri="{FF2B5EF4-FFF2-40B4-BE49-F238E27FC236}">
                <a16:creationId xmlns:a16="http://schemas.microsoft.com/office/drawing/2014/main" id="{B1CD6B5B-081E-694E-8E62-FB39AE819216}"/>
              </a:ext>
            </a:extLst>
          </p:cNvPr>
          <p:cNvSpPr txBox="1"/>
          <p:nvPr/>
        </p:nvSpPr>
        <p:spPr>
          <a:xfrm>
            <a:off x="6401706" y="1432090"/>
            <a:ext cx="2073729" cy="730585"/>
          </a:xfrm>
          <a:prstGeom prst="rect">
            <a:avLst/>
          </a:prstGeom>
          <a:noFill/>
        </p:spPr>
        <p:txBody>
          <a:bodyPr wrap="square" rtlCol="0">
            <a:spAutoFit/>
          </a:bodyPr>
          <a:lstStyle/>
          <a:p>
            <a:pPr lvl="0" defTabSz="400050">
              <a:lnSpc>
                <a:spcPct val="90000"/>
              </a:lnSpc>
              <a:spcBef>
                <a:spcPct val="0"/>
              </a:spcBef>
              <a:spcAft>
                <a:spcPct val="35000"/>
              </a:spcAft>
            </a:pPr>
            <a:r>
              <a:rPr lang="en-GB" sz="1050" b="1" dirty="0">
                <a:solidFill>
                  <a:schemeClr val="bg1"/>
                </a:solidFill>
              </a:rPr>
              <a:t>Merge Data Frames</a:t>
            </a:r>
          </a:p>
          <a:p>
            <a:pPr marL="228600" lvl="0" indent="-228600" defTabSz="400050">
              <a:lnSpc>
                <a:spcPct val="90000"/>
              </a:lnSpc>
              <a:spcBef>
                <a:spcPct val="0"/>
              </a:spcBef>
              <a:spcAft>
                <a:spcPct val="35000"/>
              </a:spcAft>
              <a:buFont typeface="+mj-lt"/>
              <a:buAutoNum type="arabicPeriod"/>
            </a:pPr>
            <a:r>
              <a:rPr lang="en-GB" sz="1050" dirty="0">
                <a:solidFill>
                  <a:schemeClr val="bg1"/>
                </a:solidFill>
              </a:rPr>
              <a:t>Create a merged data frame using rounds2 and companies data</a:t>
            </a:r>
          </a:p>
        </p:txBody>
      </p:sp>
      <p:sp>
        <p:nvSpPr>
          <p:cNvPr id="14" name="TextBox 13">
            <a:extLst>
              <a:ext uri="{FF2B5EF4-FFF2-40B4-BE49-F238E27FC236}">
                <a16:creationId xmlns:a16="http://schemas.microsoft.com/office/drawing/2014/main" id="{5700ABAE-C452-8A47-9A67-1603BE69C46B}"/>
              </a:ext>
            </a:extLst>
          </p:cNvPr>
          <p:cNvSpPr txBox="1"/>
          <p:nvPr/>
        </p:nvSpPr>
        <p:spPr>
          <a:xfrm>
            <a:off x="9156245" y="1274546"/>
            <a:ext cx="2345419" cy="1045671"/>
          </a:xfrm>
          <a:prstGeom prst="rect">
            <a:avLst/>
          </a:prstGeom>
          <a:noFill/>
        </p:spPr>
        <p:txBody>
          <a:bodyPr wrap="square" rtlCol="0">
            <a:spAutoFit/>
          </a:bodyPr>
          <a:lstStyle/>
          <a:p>
            <a:pPr lvl="0" defTabSz="400050">
              <a:lnSpc>
                <a:spcPct val="90000"/>
              </a:lnSpc>
              <a:spcBef>
                <a:spcPct val="0"/>
              </a:spcBef>
              <a:spcAft>
                <a:spcPct val="35000"/>
              </a:spcAft>
            </a:pPr>
            <a:r>
              <a:rPr lang="en-GB" sz="1050" b="1" dirty="0">
                <a:solidFill>
                  <a:schemeClr val="bg1"/>
                </a:solidFill>
              </a:rPr>
              <a:t>Clean data</a:t>
            </a:r>
          </a:p>
          <a:p>
            <a:pPr marL="228600" lvl="0" indent="-228600" defTabSz="400050">
              <a:lnSpc>
                <a:spcPct val="90000"/>
              </a:lnSpc>
              <a:spcBef>
                <a:spcPct val="0"/>
              </a:spcBef>
              <a:spcAft>
                <a:spcPct val="35000"/>
              </a:spcAft>
              <a:buFont typeface="+mj-lt"/>
              <a:buAutoNum type="arabicPeriod"/>
            </a:pPr>
            <a:r>
              <a:rPr lang="en-GB" sz="1050" dirty="0">
                <a:solidFill>
                  <a:schemeClr val="bg1"/>
                </a:solidFill>
              </a:rPr>
              <a:t>Identify missing data</a:t>
            </a:r>
          </a:p>
          <a:p>
            <a:pPr marL="228600" lvl="0" indent="-228600" defTabSz="400050">
              <a:lnSpc>
                <a:spcPct val="90000"/>
              </a:lnSpc>
              <a:spcBef>
                <a:spcPct val="0"/>
              </a:spcBef>
              <a:spcAft>
                <a:spcPct val="35000"/>
              </a:spcAft>
              <a:buFont typeface="+mj-lt"/>
              <a:buAutoNum type="arabicPeriod"/>
            </a:pPr>
            <a:r>
              <a:rPr lang="en-GB" sz="1050" dirty="0">
                <a:solidFill>
                  <a:schemeClr val="bg1"/>
                </a:solidFill>
              </a:rPr>
              <a:t>Treat the missing data(Deleted)</a:t>
            </a:r>
          </a:p>
          <a:p>
            <a:pPr marL="228600" lvl="0" indent="-228600" defTabSz="400050">
              <a:lnSpc>
                <a:spcPct val="90000"/>
              </a:lnSpc>
              <a:spcBef>
                <a:spcPct val="0"/>
              </a:spcBef>
              <a:spcAft>
                <a:spcPct val="35000"/>
              </a:spcAft>
              <a:buFont typeface="+mj-lt"/>
              <a:buAutoNum type="arabicPeriod"/>
            </a:pPr>
            <a:r>
              <a:rPr lang="en-GB" sz="1050" dirty="0">
                <a:solidFill>
                  <a:schemeClr val="bg1"/>
                </a:solidFill>
              </a:rPr>
              <a:t>Drop unnecessary columns</a:t>
            </a:r>
          </a:p>
          <a:p>
            <a:pPr lvl="0" defTabSz="400050">
              <a:lnSpc>
                <a:spcPct val="90000"/>
              </a:lnSpc>
              <a:spcBef>
                <a:spcPct val="0"/>
              </a:spcBef>
              <a:spcAft>
                <a:spcPct val="35000"/>
              </a:spcAft>
            </a:pPr>
            <a:endParaRPr lang="en-GB" sz="1050" b="1" dirty="0">
              <a:solidFill>
                <a:schemeClr val="bg1"/>
              </a:solidFill>
            </a:endParaRPr>
          </a:p>
        </p:txBody>
      </p:sp>
      <p:sp>
        <p:nvSpPr>
          <p:cNvPr id="15" name="TextBox 14">
            <a:extLst>
              <a:ext uri="{FF2B5EF4-FFF2-40B4-BE49-F238E27FC236}">
                <a16:creationId xmlns:a16="http://schemas.microsoft.com/office/drawing/2014/main" id="{8236E26A-489B-F04F-8974-AF8A12865C07}"/>
              </a:ext>
            </a:extLst>
          </p:cNvPr>
          <p:cNvSpPr txBox="1"/>
          <p:nvPr/>
        </p:nvSpPr>
        <p:spPr>
          <a:xfrm>
            <a:off x="622754" y="3201014"/>
            <a:ext cx="2183945" cy="1223412"/>
          </a:xfrm>
          <a:prstGeom prst="rect">
            <a:avLst/>
          </a:prstGeom>
          <a:noFill/>
        </p:spPr>
        <p:txBody>
          <a:bodyPr wrap="square" rtlCol="0">
            <a:spAutoFit/>
          </a:bodyPr>
          <a:lstStyle/>
          <a:p>
            <a:pPr lvl="0" defTabSz="400050">
              <a:lnSpc>
                <a:spcPct val="90000"/>
              </a:lnSpc>
              <a:spcBef>
                <a:spcPct val="0"/>
              </a:spcBef>
              <a:spcAft>
                <a:spcPct val="35000"/>
              </a:spcAft>
            </a:pPr>
            <a:r>
              <a:rPr lang="en-GB" sz="1050" b="1" dirty="0">
                <a:solidFill>
                  <a:schemeClr val="bg1"/>
                </a:solidFill>
              </a:rPr>
              <a:t>Perform Sector Analysis 1</a:t>
            </a:r>
          </a:p>
          <a:p>
            <a:pPr marL="228600" lvl="0" indent="-228600" defTabSz="400050">
              <a:lnSpc>
                <a:spcPct val="90000"/>
              </a:lnSpc>
              <a:spcBef>
                <a:spcPct val="0"/>
              </a:spcBef>
              <a:spcAft>
                <a:spcPct val="35000"/>
              </a:spcAft>
              <a:buFont typeface="+mj-lt"/>
              <a:buAutoNum type="arabicPeriod"/>
            </a:pPr>
            <a:r>
              <a:rPr lang="en-GB" sz="1050" dirty="0">
                <a:solidFill>
                  <a:schemeClr val="bg1"/>
                </a:solidFill>
              </a:rPr>
              <a:t>Get the primary sector from the category list columns from the filtered data with selected investment type and countries.</a:t>
            </a:r>
          </a:p>
          <a:p>
            <a:pPr marL="228600" lvl="0" indent="-228600" defTabSz="400050">
              <a:lnSpc>
                <a:spcPct val="90000"/>
              </a:lnSpc>
              <a:spcBef>
                <a:spcPct val="0"/>
              </a:spcBef>
              <a:spcAft>
                <a:spcPct val="35000"/>
              </a:spcAft>
              <a:buFont typeface="+mj-lt"/>
              <a:buAutoNum type="arabicPeriod"/>
            </a:pPr>
            <a:r>
              <a:rPr lang="en-GB" sz="1050" dirty="0">
                <a:solidFill>
                  <a:schemeClr val="bg1"/>
                </a:solidFill>
              </a:rPr>
              <a:t>Map the primary sector to the main sector using </a:t>
            </a:r>
            <a:r>
              <a:rPr lang="en-GB" sz="1050" dirty="0" err="1">
                <a:solidFill>
                  <a:schemeClr val="bg1"/>
                </a:solidFill>
              </a:rPr>
              <a:t>mapping.csv</a:t>
            </a:r>
            <a:r>
              <a:rPr lang="en-GB" sz="1050" dirty="0">
                <a:solidFill>
                  <a:schemeClr val="bg1"/>
                </a:solidFill>
              </a:rPr>
              <a:t> </a:t>
            </a:r>
          </a:p>
        </p:txBody>
      </p:sp>
      <p:sp>
        <p:nvSpPr>
          <p:cNvPr id="16" name="TextBox 15">
            <a:extLst>
              <a:ext uri="{FF2B5EF4-FFF2-40B4-BE49-F238E27FC236}">
                <a16:creationId xmlns:a16="http://schemas.microsoft.com/office/drawing/2014/main" id="{E2783570-BD78-B849-B896-1C0156B1A333}"/>
              </a:ext>
            </a:extLst>
          </p:cNvPr>
          <p:cNvSpPr txBox="1"/>
          <p:nvPr/>
        </p:nvSpPr>
        <p:spPr>
          <a:xfrm>
            <a:off x="3494315" y="3128302"/>
            <a:ext cx="2183945" cy="1368836"/>
          </a:xfrm>
          <a:prstGeom prst="rect">
            <a:avLst/>
          </a:prstGeom>
          <a:noFill/>
        </p:spPr>
        <p:txBody>
          <a:bodyPr wrap="square" rtlCol="0">
            <a:spAutoFit/>
          </a:bodyPr>
          <a:lstStyle/>
          <a:p>
            <a:pPr lvl="0" defTabSz="400050">
              <a:lnSpc>
                <a:spcPct val="90000"/>
              </a:lnSpc>
              <a:spcBef>
                <a:spcPct val="0"/>
              </a:spcBef>
              <a:spcAft>
                <a:spcPct val="35000"/>
              </a:spcAft>
            </a:pPr>
            <a:r>
              <a:rPr lang="en-GB" sz="1050" b="1" dirty="0">
                <a:solidFill>
                  <a:schemeClr val="bg1"/>
                </a:solidFill>
              </a:rPr>
              <a:t>Perform Country Analysis</a:t>
            </a:r>
          </a:p>
          <a:p>
            <a:pPr marL="228600" lvl="0" indent="-228600" defTabSz="400050">
              <a:lnSpc>
                <a:spcPct val="90000"/>
              </a:lnSpc>
              <a:spcBef>
                <a:spcPct val="0"/>
              </a:spcBef>
              <a:spcAft>
                <a:spcPct val="35000"/>
              </a:spcAft>
              <a:buFont typeface="+mj-lt"/>
              <a:buAutoNum type="arabicPeriod"/>
            </a:pPr>
            <a:r>
              <a:rPr lang="en-GB" sz="1050" dirty="0">
                <a:solidFill>
                  <a:schemeClr val="bg1"/>
                </a:solidFill>
              </a:rPr>
              <a:t>After selecting the investment type, filter the data further using the type chosen and the top 9 countries as per the total raised amount</a:t>
            </a:r>
          </a:p>
          <a:p>
            <a:pPr marL="228600" lvl="0" indent="-228600" defTabSz="400050">
              <a:lnSpc>
                <a:spcPct val="90000"/>
              </a:lnSpc>
              <a:spcBef>
                <a:spcPct val="0"/>
              </a:spcBef>
              <a:spcAft>
                <a:spcPct val="35000"/>
              </a:spcAft>
              <a:buFont typeface="+mj-lt"/>
              <a:buAutoNum type="arabicPeriod"/>
            </a:pPr>
            <a:r>
              <a:rPr lang="en-GB" sz="1050" dirty="0">
                <a:solidFill>
                  <a:schemeClr val="bg1"/>
                </a:solidFill>
              </a:rPr>
              <a:t>Identify top 3 English speaking countries using the wiki link.</a:t>
            </a:r>
          </a:p>
        </p:txBody>
      </p:sp>
      <p:sp>
        <p:nvSpPr>
          <p:cNvPr id="17" name="TextBox 16">
            <a:extLst>
              <a:ext uri="{FF2B5EF4-FFF2-40B4-BE49-F238E27FC236}">
                <a16:creationId xmlns:a16="http://schemas.microsoft.com/office/drawing/2014/main" id="{366ACB89-B944-BA4A-8823-1B3570722E63}"/>
              </a:ext>
            </a:extLst>
          </p:cNvPr>
          <p:cNvSpPr txBox="1"/>
          <p:nvPr/>
        </p:nvSpPr>
        <p:spPr>
          <a:xfrm>
            <a:off x="6513742" y="3128302"/>
            <a:ext cx="2073729" cy="1368836"/>
          </a:xfrm>
          <a:prstGeom prst="rect">
            <a:avLst/>
          </a:prstGeom>
          <a:noFill/>
        </p:spPr>
        <p:txBody>
          <a:bodyPr wrap="square" rtlCol="0">
            <a:spAutoFit/>
          </a:bodyPr>
          <a:lstStyle/>
          <a:p>
            <a:pPr lvl="0" defTabSz="400050">
              <a:lnSpc>
                <a:spcPct val="90000"/>
              </a:lnSpc>
              <a:spcBef>
                <a:spcPct val="0"/>
              </a:spcBef>
              <a:spcAft>
                <a:spcPct val="35000"/>
              </a:spcAft>
            </a:pPr>
            <a:r>
              <a:rPr lang="en-GB" sz="1050" b="1" dirty="0">
                <a:solidFill>
                  <a:schemeClr val="bg1"/>
                </a:solidFill>
              </a:rPr>
              <a:t>Perform Investment Type Analysis</a:t>
            </a:r>
          </a:p>
          <a:p>
            <a:pPr marL="228600" lvl="0" indent="-228600" defTabSz="400050">
              <a:lnSpc>
                <a:spcPct val="90000"/>
              </a:lnSpc>
              <a:spcBef>
                <a:spcPct val="0"/>
              </a:spcBef>
              <a:spcAft>
                <a:spcPct val="35000"/>
              </a:spcAft>
              <a:buFont typeface="+mj-lt"/>
              <a:buAutoNum type="arabicPeriod"/>
            </a:pPr>
            <a:r>
              <a:rPr lang="en-GB" sz="1050" dirty="0">
                <a:solidFill>
                  <a:schemeClr val="bg1"/>
                </a:solidFill>
              </a:rPr>
              <a:t>Compute average investment, Number of investments, raised amount by each funding type</a:t>
            </a:r>
          </a:p>
          <a:p>
            <a:pPr marL="228600" lvl="0" indent="-228600" defTabSz="400050">
              <a:lnSpc>
                <a:spcPct val="90000"/>
              </a:lnSpc>
              <a:spcBef>
                <a:spcPct val="0"/>
              </a:spcBef>
              <a:spcAft>
                <a:spcPct val="35000"/>
              </a:spcAft>
              <a:buFont typeface="+mj-lt"/>
              <a:buAutoNum type="arabicPeriod"/>
            </a:pPr>
            <a:r>
              <a:rPr lang="en-GB" sz="1050" dirty="0">
                <a:solidFill>
                  <a:schemeClr val="bg1"/>
                </a:solidFill>
              </a:rPr>
              <a:t>Select the suitable funding based on the above analysis</a:t>
            </a:r>
          </a:p>
        </p:txBody>
      </p:sp>
      <p:sp>
        <p:nvSpPr>
          <p:cNvPr id="18" name="TextBox 17">
            <a:extLst>
              <a:ext uri="{FF2B5EF4-FFF2-40B4-BE49-F238E27FC236}">
                <a16:creationId xmlns:a16="http://schemas.microsoft.com/office/drawing/2014/main" id="{17F34C0A-6D77-2347-8389-D718C5B00166}"/>
              </a:ext>
            </a:extLst>
          </p:cNvPr>
          <p:cNvSpPr txBox="1"/>
          <p:nvPr/>
        </p:nvSpPr>
        <p:spPr>
          <a:xfrm>
            <a:off x="9198881" y="3094895"/>
            <a:ext cx="2260149" cy="1716239"/>
          </a:xfrm>
          <a:prstGeom prst="rect">
            <a:avLst/>
          </a:prstGeom>
          <a:noFill/>
        </p:spPr>
        <p:txBody>
          <a:bodyPr wrap="square" rtlCol="0">
            <a:spAutoFit/>
          </a:bodyPr>
          <a:lstStyle/>
          <a:p>
            <a:pPr lvl="0" defTabSz="400050">
              <a:lnSpc>
                <a:spcPct val="90000"/>
              </a:lnSpc>
              <a:spcBef>
                <a:spcPct val="0"/>
              </a:spcBef>
              <a:spcAft>
                <a:spcPct val="35000"/>
              </a:spcAft>
            </a:pPr>
            <a:r>
              <a:rPr lang="en-GB" sz="1050" b="1" dirty="0">
                <a:solidFill>
                  <a:schemeClr val="bg1"/>
                </a:solidFill>
              </a:rPr>
              <a:t>Filter Data</a:t>
            </a:r>
          </a:p>
          <a:p>
            <a:pPr marL="228600" lvl="0" indent="-228600" defTabSz="400050">
              <a:lnSpc>
                <a:spcPct val="90000"/>
              </a:lnSpc>
              <a:spcBef>
                <a:spcPct val="0"/>
              </a:spcBef>
              <a:spcAft>
                <a:spcPct val="35000"/>
              </a:spcAft>
              <a:buFont typeface="+mj-lt"/>
              <a:buAutoNum type="arabicPeriod"/>
            </a:pPr>
            <a:r>
              <a:rPr lang="en-GB" sz="1050" dirty="0">
                <a:solidFill>
                  <a:schemeClr val="bg1"/>
                </a:solidFill>
              </a:rPr>
              <a:t>As spark funds only wants to invest between 5-15million per investment round, so data outside this range needs to be filtered out.</a:t>
            </a:r>
          </a:p>
          <a:p>
            <a:pPr marL="228600" lvl="0" indent="-228600" defTabSz="400050">
              <a:lnSpc>
                <a:spcPct val="90000"/>
              </a:lnSpc>
              <a:spcBef>
                <a:spcPct val="0"/>
              </a:spcBef>
              <a:spcAft>
                <a:spcPct val="35000"/>
              </a:spcAft>
              <a:buFont typeface="+mj-lt"/>
              <a:buAutoNum type="arabicPeriod"/>
            </a:pPr>
            <a:r>
              <a:rPr lang="en-GB" sz="1050" dirty="0">
                <a:solidFill>
                  <a:schemeClr val="bg1"/>
                </a:solidFill>
              </a:rPr>
              <a:t>Filter the data where the countries have English as primary or official language</a:t>
            </a:r>
          </a:p>
          <a:p>
            <a:pPr marL="228600" lvl="0" indent="-228600" defTabSz="400050">
              <a:lnSpc>
                <a:spcPct val="90000"/>
              </a:lnSpc>
              <a:spcBef>
                <a:spcPct val="0"/>
              </a:spcBef>
              <a:spcAft>
                <a:spcPct val="35000"/>
              </a:spcAft>
              <a:buFont typeface="+mj-lt"/>
              <a:buAutoNum type="arabicPeriod"/>
            </a:pPr>
            <a:endParaRPr lang="en-GB" sz="1050" dirty="0">
              <a:solidFill>
                <a:schemeClr val="bg1"/>
              </a:solidFill>
            </a:endParaRPr>
          </a:p>
        </p:txBody>
      </p:sp>
      <p:sp>
        <p:nvSpPr>
          <p:cNvPr id="19" name="TextBox 18">
            <a:extLst>
              <a:ext uri="{FF2B5EF4-FFF2-40B4-BE49-F238E27FC236}">
                <a16:creationId xmlns:a16="http://schemas.microsoft.com/office/drawing/2014/main" id="{54F9DD9A-DF39-FE47-A34D-E5AE47D44AFC}"/>
              </a:ext>
            </a:extLst>
          </p:cNvPr>
          <p:cNvSpPr txBox="1"/>
          <p:nvPr/>
        </p:nvSpPr>
        <p:spPr>
          <a:xfrm>
            <a:off x="732970" y="5442854"/>
            <a:ext cx="2073729" cy="730585"/>
          </a:xfrm>
          <a:prstGeom prst="rect">
            <a:avLst/>
          </a:prstGeom>
          <a:noFill/>
        </p:spPr>
        <p:txBody>
          <a:bodyPr wrap="square" rtlCol="0">
            <a:spAutoFit/>
          </a:bodyPr>
          <a:lstStyle/>
          <a:p>
            <a:pPr lvl="0" defTabSz="400050">
              <a:lnSpc>
                <a:spcPct val="90000"/>
              </a:lnSpc>
              <a:spcBef>
                <a:spcPct val="0"/>
              </a:spcBef>
              <a:spcAft>
                <a:spcPct val="35000"/>
              </a:spcAft>
            </a:pPr>
            <a:r>
              <a:rPr lang="en-GB" sz="1050" b="1" dirty="0">
                <a:solidFill>
                  <a:schemeClr val="bg1"/>
                </a:solidFill>
              </a:rPr>
              <a:t>Perform Sector Analysis 2</a:t>
            </a:r>
          </a:p>
          <a:p>
            <a:pPr marL="228600" lvl="0" indent="-228600" defTabSz="400050">
              <a:lnSpc>
                <a:spcPct val="90000"/>
              </a:lnSpc>
              <a:spcBef>
                <a:spcPct val="0"/>
              </a:spcBef>
              <a:spcAft>
                <a:spcPct val="35000"/>
              </a:spcAft>
              <a:buFont typeface="+mj-lt"/>
              <a:buAutoNum type="arabicPeriod"/>
            </a:pPr>
            <a:r>
              <a:rPr lang="en-GB" sz="1050" dirty="0">
                <a:solidFill>
                  <a:schemeClr val="bg1"/>
                </a:solidFill>
              </a:rPr>
              <a:t>Create three data frames D1, D2 and D3 based on the top three countries</a:t>
            </a:r>
          </a:p>
        </p:txBody>
      </p:sp>
      <p:sp>
        <p:nvSpPr>
          <p:cNvPr id="20" name="TextBox 19">
            <a:extLst>
              <a:ext uri="{FF2B5EF4-FFF2-40B4-BE49-F238E27FC236}">
                <a16:creationId xmlns:a16="http://schemas.microsoft.com/office/drawing/2014/main" id="{8F15A064-BD34-3844-A857-F8D030DA05C5}"/>
              </a:ext>
            </a:extLst>
          </p:cNvPr>
          <p:cNvSpPr txBox="1"/>
          <p:nvPr/>
        </p:nvSpPr>
        <p:spPr>
          <a:xfrm>
            <a:off x="3716564" y="5498621"/>
            <a:ext cx="2073729" cy="585160"/>
          </a:xfrm>
          <a:prstGeom prst="rect">
            <a:avLst/>
          </a:prstGeom>
          <a:noFill/>
        </p:spPr>
        <p:txBody>
          <a:bodyPr wrap="square" rtlCol="0">
            <a:spAutoFit/>
          </a:bodyPr>
          <a:lstStyle/>
          <a:p>
            <a:pPr lvl="0" defTabSz="400050">
              <a:lnSpc>
                <a:spcPct val="90000"/>
              </a:lnSpc>
              <a:spcBef>
                <a:spcPct val="0"/>
              </a:spcBef>
              <a:spcAft>
                <a:spcPct val="35000"/>
              </a:spcAft>
            </a:pPr>
            <a:r>
              <a:rPr lang="en-GB" sz="1050" b="1" dirty="0">
                <a:solidFill>
                  <a:schemeClr val="bg1"/>
                </a:solidFill>
              </a:rPr>
              <a:t>Data Visualization</a:t>
            </a:r>
          </a:p>
          <a:p>
            <a:pPr marL="228600" lvl="0" indent="-228600" defTabSz="400050">
              <a:lnSpc>
                <a:spcPct val="90000"/>
              </a:lnSpc>
              <a:spcBef>
                <a:spcPct val="0"/>
              </a:spcBef>
              <a:spcAft>
                <a:spcPct val="35000"/>
              </a:spcAft>
              <a:buFont typeface="+mj-lt"/>
              <a:buAutoNum type="arabicPeriod"/>
            </a:pPr>
            <a:r>
              <a:rPr lang="en-GB" sz="1050" dirty="0">
                <a:solidFill>
                  <a:schemeClr val="bg1"/>
                </a:solidFill>
              </a:rPr>
              <a:t>Create Plots using </a:t>
            </a:r>
            <a:r>
              <a:rPr lang="en-GB" sz="1050" dirty="0" err="1">
                <a:solidFill>
                  <a:schemeClr val="bg1"/>
                </a:solidFill>
              </a:rPr>
              <a:t>Plotly.Express</a:t>
            </a:r>
            <a:endParaRPr lang="en-GB" sz="1050" dirty="0">
              <a:solidFill>
                <a:schemeClr val="bg1"/>
              </a:solidFill>
            </a:endParaRPr>
          </a:p>
        </p:txBody>
      </p:sp>
      <p:sp>
        <p:nvSpPr>
          <p:cNvPr id="21" name="TextBox 20">
            <a:extLst>
              <a:ext uri="{FF2B5EF4-FFF2-40B4-BE49-F238E27FC236}">
                <a16:creationId xmlns:a16="http://schemas.microsoft.com/office/drawing/2014/main" id="{A06DD0CC-421D-8041-81C7-67C3F223C68C}"/>
              </a:ext>
            </a:extLst>
          </p:cNvPr>
          <p:cNvSpPr txBox="1"/>
          <p:nvPr/>
        </p:nvSpPr>
        <p:spPr>
          <a:xfrm>
            <a:off x="6969576" y="5672322"/>
            <a:ext cx="937987" cy="237757"/>
          </a:xfrm>
          <a:prstGeom prst="rect">
            <a:avLst/>
          </a:prstGeom>
          <a:noFill/>
        </p:spPr>
        <p:txBody>
          <a:bodyPr wrap="square" rtlCol="0">
            <a:spAutoFit/>
          </a:bodyPr>
          <a:lstStyle/>
          <a:p>
            <a:pPr lvl="0" defTabSz="400050">
              <a:lnSpc>
                <a:spcPct val="90000"/>
              </a:lnSpc>
              <a:spcBef>
                <a:spcPct val="0"/>
              </a:spcBef>
              <a:spcAft>
                <a:spcPct val="35000"/>
              </a:spcAft>
            </a:pPr>
            <a:r>
              <a:rPr lang="en-GB" sz="1050" dirty="0">
                <a:solidFill>
                  <a:schemeClr val="bg1"/>
                </a:solidFill>
              </a:rPr>
              <a:t>Presentation</a:t>
            </a:r>
          </a:p>
        </p:txBody>
      </p:sp>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629" y="937099"/>
            <a:ext cx="11168742" cy="1196501"/>
          </a:xfrm>
        </p:spPr>
        <p:txBody>
          <a:bodyPr>
            <a:normAutofit/>
          </a:bodyPr>
          <a:lstStyle/>
          <a:p>
            <a:pPr marL="0" indent="0">
              <a:buNone/>
            </a:pPr>
            <a:r>
              <a:rPr lang="en-IN" sz="1400" dirty="0"/>
              <a:t>Considering the range constraint  of 5-15 Million per round, data was filtered to include only those investments which fall within this range. Any investment amount which doesn’t satisfy this criteria has not been considered.</a:t>
            </a:r>
          </a:p>
          <a:p>
            <a:pPr marL="0" indent="0">
              <a:buNone/>
            </a:pPr>
            <a:r>
              <a:rPr lang="en-IN" sz="1400" dirty="0"/>
              <a:t>Sparks Fund only wants to invest only in English-speaking countries because of the ease of communication with the companies it would invest in hence we have filtered out the data on that basis.</a:t>
            </a:r>
          </a:p>
        </p:txBody>
      </p:sp>
      <p:sp>
        <p:nvSpPr>
          <p:cNvPr id="8" name="Title 1">
            <a:extLst>
              <a:ext uri="{FF2B5EF4-FFF2-40B4-BE49-F238E27FC236}">
                <a16:creationId xmlns:a16="http://schemas.microsoft.com/office/drawing/2014/main" id="{F523D87C-0255-424A-B8C1-266E297B6CE3}"/>
              </a:ext>
            </a:extLst>
          </p:cNvPr>
          <p:cNvSpPr txBox="1">
            <a:spLocks/>
          </p:cNvSpPr>
          <p:nvPr/>
        </p:nvSpPr>
        <p:spPr>
          <a:xfrm>
            <a:off x="4047127" y="30163"/>
            <a:ext cx="3492500" cy="44336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IN" sz="2800" dirty="0"/>
              <a:t>Funding Type Analysis</a:t>
            </a:r>
          </a:p>
        </p:txBody>
      </p:sp>
      <p:sp>
        <p:nvSpPr>
          <p:cNvPr id="12" name="Content Placeholder 2">
            <a:extLst>
              <a:ext uri="{FF2B5EF4-FFF2-40B4-BE49-F238E27FC236}">
                <a16:creationId xmlns:a16="http://schemas.microsoft.com/office/drawing/2014/main" id="{1A803F7B-A4E6-8445-B0C6-9979AD64B357}"/>
              </a:ext>
            </a:extLst>
          </p:cNvPr>
          <p:cNvSpPr txBox="1">
            <a:spLocks/>
          </p:cNvSpPr>
          <p:nvPr/>
        </p:nvSpPr>
        <p:spPr>
          <a:xfrm>
            <a:off x="511629" y="4428090"/>
            <a:ext cx="11168742" cy="22330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400" b="1" dirty="0"/>
              <a:t>Findings:</a:t>
            </a:r>
          </a:p>
          <a:p>
            <a:pPr marL="342900" indent="-342900">
              <a:buFont typeface="Arial" panose="020B0604020202020204" pitchFamily="34" charset="0"/>
              <a:buAutoNum type="arabicPeriod"/>
            </a:pPr>
            <a:r>
              <a:rPr lang="en-IN" sz="1400" dirty="0"/>
              <a:t>Mean and median for Private equity and venture is in closed proximity (+/- 1 Million).</a:t>
            </a:r>
          </a:p>
          <a:p>
            <a:pPr marL="342900" indent="-342900">
              <a:buFont typeface="Arial" panose="020B0604020202020204" pitchFamily="34" charset="0"/>
              <a:buAutoNum type="arabicPeriod"/>
            </a:pPr>
            <a:r>
              <a:rPr lang="en-IN" sz="1400" dirty="0"/>
              <a:t>Funding type Venture has maximum number of investments made within this range 5-15 Million for English-speaking countries.</a:t>
            </a:r>
          </a:p>
          <a:p>
            <a:pPr marL="342900" indent="-342900">
              <a:buFont typeface="Arial" panose="020B0604020202020204" pitchFamily="34" charset="0"/>
              <a:buAutoNum type="arabicPeriod"/>
            </a:pPr>
            <a:r>
              <a:rPr lang="en-IN" sz="1400" dirty="0"/>
              <a:t>Funding type Venture has raised maximum amount of funding within the given range.  </a:t>
            </a:r>
          </a:p>
          <a:p>
            <a:pPr marL="342900" indent="-342900">
              <a:buFont typeface="Arial" panose="020B0604020202020204" pitchFamily="34" charset="0"/>
              <a:buAutoNum type="arabicPeriod"/>
            </a:pPr>
            <a:endParaRPr lang="en-IN" sz="1400" dirty="0"/>
          </a:p>
          <a:p>
            <a:pPr marL="0" indent="0">
              <a:buNone/>
            </a:pPr>
            <a:r>
              <a:rPr lang="en-IN" sz="1400" dirty="0"/>
              <a:t>Due to the above findings, </a:t>
            </a:r>
            <a:r>
              <a:rPr lang="en-IN" sz="1400" b="1" dirty="0"/>
              <a:t>Venture </a:t>
            </a:r>
            <a:r>
              <a:rPr lang="en-IN" sz="1400" dirty="0"/>
              <a:t>would be most suitable for Spark Funds.</a:t>
            </a:r>
          </a:p>
        </p:txBody>
      </p:sp>
      <p:grpSp>
        <p:nvGrpSpPr>
          <p:cNvPr id="10" name="Group 9">
            <a:extLst>
              <a:ext uri="{FF2B5EF4-FFF2-40B4-BE49-F238E27FC236}">
                <a16:creationId xmlns:a16="http://schemas.microsoft.com/office/drawing/2014/main" id="{FF76E4E8-D67D-524B-8612-A354D593315C}"/>
              </a:ext>
            </a:extLst>
          </p:cNvPr>
          <p:cNvGrpSpPr/>
          <p:nvPr/>
        </p:nvGrpSpPr>
        <p:grpSpPr>
          <a:xfrm>
            <a:off x="668616" y="2234838"/>
            <a:ext cx="10730367" cy="1898250"/>
            <a:chOff x="70338" y="1949380"/>
            <a:chExt cx="11883093" cy="2009671"/>
          </a:xfrm>
        </p:grpSpPr>
        <p:pic>
          <p:nvPicPr>
            <p:cNvPr id="4" name="Picture 3" descr="Table&#10;&#10;Description automatically generated">
              <a:extLst>
                <a:ext uri="{FF2B5EF4-FFF2-40B4-BE49-F238E27FC236}">
                  <a16:creationId xmlns:a16="http://schemas.microsoft.com/office/drawing/2014/main" id="{AE082C26-5E0E-CE45-98C8-7F24B92C71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8" y="1949381"/>
              <a:ext cx="8812698" cy="2009670"/>
            </a:xfrm>
            <a:prstGeom prst="rect">
              <a:avLst/>
            </a:prstGeom>
            <a:ln w="19050">
              <a:solidFill>
                <a:schemeClr val="bg2">
                  <a:lumMod val="50000"/>
                </a:schemeClr>
              </a:solidFill>
            </a:ln>
          </p:spPr>
        </p:pic>
        <p:pic>
          <p:nvPicPr>
            <p:cNvPr id="9" name="Picture 8" descr="Table&#10;&#10;Description automatically generated">
              <a:extLst>
                <a:ext uri="{FF2B5EF4-FFF2-40B4-BE49-F238E27FC236}">
                  <a16:creationId xmlns:a16="http://schemas.microsoft.com/office/drawing/2014/main" id="{A4557DED-2ABA-034D-824E-6779660D41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3957" y="1949380"/>
              <a:ext cx="2999474" cy="2009670"/>
            </a:xfrm>
            <a:prstGeom prst="rect">
              <a:avLst/>
            </a:prstGeom>
            <a:ln w="19050">
              <a:solidFill>
                <a:schemeClr val="bg2">
                  <a:lumMod val="50000"/>
                </a:schemeClr>
              </a:solidFill>
            </a:ln>
          </p:spPr>
        </p:pic>
      </p:grpSp>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629" y="942157"/>
            <a:ext cx="11168742" cy="830401"/>
          </a:xfrm>
        </p:spPr>
        <p:txBody>
          <a:bodyPr>
            <a:normAutofit/>
          </a:bodyPr>
          <a:lstStyle/>
          <a:p>
            <a:pPr marL="0" indent="0" algn="just">
              <a:buNone/>
            </a:pPr>
            <a:r>
              <a:rPr lang="en-IN" sz="1400" dirty="0"/>
              <a:t>As per their Strategy, Spark Funds wants to invest in countries which have been the most heavily invested in the past for the chosen investment type. Spark Fund wants to see the top 9 countries which have received the highest total funding across chosen FT i.e. Venture.</a:t>
            </a:r>
          </a:p>
          <a:p>
            <a:pPr marL="0" indent="0" algn="just">
              <a:buNone/>
            </a:pPr>
            <a:r>
              <a:rPr lang="en-IN" sz="1400" dirty="0"/>
              <a:t>Based on the total amount raised, below are the top 9 countries:</a:t>
            </a:r>
          </a:p>
          <a:p>
            <a:pPr marL="0" indent="0" algn="just">
              <a:buNone/>
            </a:pPr>
            <a:endParaRPr lang="en-GB" sz="2000" dirty="0"/>
          </a:p>
          <a:p>
            <a:pPr marL="0" indent="0" algn="just">
              <a:buNone/>
            </a:pPr>
            <a:endParaRPr lang="en-GB" sz="2000" dirty="0"/>
          </a:p>
          <a:p>
            <a:pPr marL="0" indent="0" algn="just">
              <a:buNone/>
            </a:pPr>
            <a:endParaRPr lang="en-GB" sz="2000" dirty="0"/>
          </a:p>
          <a:p>
            <a:pPr marL="0" indent="0" algn="just">
              <a:buNone/>
            </a:pPr>
            <a:endParaRPr lang="en-GB" sz="2000" dirty="0"/>
          </a:p>
          <a:p>
            <a:pPr marL="0" indent="0" algn="just">
              <a:buNone/>
            </a:pPr>
            <a:endParaRPr lang="en-GB" sz="2000" dirty="0"/>
          </a:p>
          <a:p>
            <a:pPr marL="0" indent="0" algn="just">
              <a:buNone/>
            </a:pPr>
            <a:endParaRPr lang="en-IN" sz="1400" dirty="0"/>
          </a:p>
        </p:txBody>
      </p:sp>
      <p:sp>
        <p:nvSpPr>
          <p:cNvPr id="6" name="Title 1">
            <a:extLst>
              <a:ext uri="{FF2B5EF4-FFF2-40B4-BE49-F238E27FC236}">
                <a16:creationId xmlns:a16="http://schemas.microsoft.com/office/drawing/2014/main" id="{7C08BF08-5C41-294C-9B7F-55D94011F6D5}"/>
              </a:ext>
            </a:extLst>
          </p:cNvPr>
          <p:cNvSpPr txBox="1">
            <a:spLocks/>
          </p:cNvSpPr>
          <p:nvPr/>
        </p:nvSpPr>
        <p:spPr>
          <a:xfrm>
            <a:off x="4047127" y="0"/>
            <a:ext cx="3492500" cy="6286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IN" sz="2800" dirty="0"/>
              <a:t>Country Analysis</a:t>
            </a:r>
          </a:p>
        </p:txBody>
      </p:sp>
      <p:sp>
        <p:nvSpPr>
          <p:cNvPr id="9" name="TextBox 8">
            <a:extLst>
              <a:ext uri="{FF2B5EF4-FFF2-40B4-BE49-F238E27FC236}">
                <a16:creationId xmlns:a16="http://schemas.microsoft.com/office/drawing/2014/main" id="{5E7B1377-DB2D-9844-8D32-6765548D969D}"/>
              </a:ext>
            </a:extLst>
          </p:cNvPr>
          <p:cNvSpPr txBox="1"/>
          <p:nvPr/>
        </p:nvSpPr>
        <p:spPr>
          <a:xfrm>
            <a:off x="511629" y="5915842"/>
            <a:ext cx="10717203" cy="286232"/>
          </a:xfrm>
          <a:prstGeom prst="rect">
            <a:avLst/>
          </a:prstGeom>
          <a:noFill/>
        </p:spPr>
        <p:txBody>
          <a:bodyPr wrap="square" rtlCol="0">
            <a:spAutoFit/>
          </a:bodyPr>
          <a:lstStyle/>
          <a:p>
            <a:pPr algn="just" defTabSz="914400">
              <a:lnSpc>
                <a:spcPct val="90000"/>
              </a:lnSpc>
              <a:spcBef>
                <a:spcPts val="1000"/>
              </a:spcBef>
            </a:pPr>
            <a:r>
              <a:rPr lang="en-IN" sz="1400" dirty="0">
                <a:latin typeface="Times New Roman" panose="02020603050405020304" pitchFamily="18" charset="0"/>
                <a:cs typeface="Times New Roman" panose="02020603050405020304" pitchFamily="18" charset="0"/>
              </a:rPr>
              <a:t>The top three countries for funding type Venture are USA, GBR and CAN. Now the dataset will be filtered for these 3 countries.</a:t>
            </a:r>
          </a:p>
        </p:txBody>
      </p:sp>
      <p:pic>
        <p:nvPicPr>
          <p:cNvPr id="4" name="Picture 3" descr="Table&#10;&#10;Description automatically generated">
            <a:extLst>
              <a:ext uri="{FF2B5EF4-FFF2-40B4-BE49-F238E27FC236}">
                <a16:creationId xmlns:a16="http://schemas.microsoft.com/office/drawing/2014/main" id="{A19CCDF0-3B07-A44B-A284-0A27267026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826" y="1967388"/>
            <a:ext cx="3608941" cy="3753623"/>
          </a:xfrm>
          <a:prstGeom prst="rect">
            <a:avLst/>
          </a:prstGeom>
          <a:ln w="12700">
            <a:solidFill>
              <a:schemeClr val="tx1"/>
            </a:solidFill>
          </a:ln>
        </p:spPr>
      </p:pic>
      <p:pic>
        <p:nvPicPr>
          <p:cNvPr id="11" name="Picture 10" descr="Chart, pie chart&#10;&#10;Description automatically generated">
            <a:extLst>
              <a:ext uri="{FF2B5EF4-FFF2-40B4-BE49-F238E27FC236}">
                <a16:creationId xmlns:a16="http://schemas.microsoft.com/office/drawing/2014/main" id="{CD90BDC7-4D24-F14B-941F-BC963FDCAF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1743" y="2026727"/>
            <a:ext cx="4975352" cy="3634946"/>
          </a:xfrm>
          <a:prstGeom prst="rect">
            <a:avLst/>
          </a:prstGeom>
          <a:ln w="12700">
            <a:solidFill>
              <a:schemeClr val="tx1"/>
            </a:solidFill>
          </a:ln>
        </p:spPr>
      </p:pic>
    </p:spTree>
    <p:extLst>
      <p:ext uri="{BB962C8B-B14F-4D97-AF65-F5344CB8AC3E}">
        <p14:creationId xmlns:p14="http://schemas.microsoft.com/office/powerpoint/2010/main" val="130298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B0693D8-EBD1-BD42-A148-D8D5DF7707EC}"/>
              </a:ext>
            </a:extLst>
          </p:cNvPr>
          <p:cNvSpPr txBox="1">
            <a:spLocks/>
          </p:cNvSpPr>
          <p:nvPr/>
        </p:nvSpPr>
        <p:spPr>
          <a:xfrm>
            <a:off x="4047127" y="0"/>
            <a:ext cx="3492500" cy="6286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IN" sz="2800" dirty="0"/>
              <a:t>Sector Analysis</a:t>
            </a:r>
          </a:p>
        </p:txBody>
      </p:sp>
      <p:sp>
        <p:nvSpPr>
          <p:cNvPr id="10" name="Content Placeholder 2">
            <a:extLst>
              <a:ext uri="{FF2B5EF4-FFF2-40B4-BE49-F238E27FC236}">
                <a16:creationId xmlns:a16="http://schemas.microsoft.com/office/drawing/2014/main" id="{97B3917C-F4BA-DA4F-9F2F-CF16435EB3F0}"/>
              </a:ext>
            </a:extLst>
          </p:cNvPr>
          <p:cNvSpPr txBox="1">
            <a:spLocks/>
          </p:cNvSpPr>
          <p:nvPr/>
        </p:nvSpPr>
        <p:spPr>
          <a:xfrm>
            <a:off x="511629" y="939420"/>
            <a:ext cx="11168742" cy="6908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IN" sz="1400" dirty="0"/>
              <a:t>Spark Funds further wants to identify main sectors within the top 3 countries where they can invest. This is as per their strategy to invest in sectors where most investments are occurring. Based on the analysis, below sectors are suitable for investment in these 3 countries.</a:t>
            </a:r>
            <a:endParaRPr lang="en-GB" sz="2000" dirty="0"/>
          </a:p>
          <a:p>
            <a:pPr marL="0" indent="0" algn="just">
              <a:buFont typeface="Arial" panose="020B0604020202020204" pitchFamily="34" charset="0"/>
              <a:buNone/>
            </a:pPr>
            <a:endParaRPr lang="en-GB" sz="2000" b="1" dirty="0"/>
          </a:p>
          <a:p>
            <a:pPr marL="0" indent="0" algn="just">
              <a:buFont typeface="Arial" panose="020B0604020202020204" pitchFamily="34" charset="0"/>
              <a:buNone/>
            </a:pPr>
            <a:endParaRPr lang="en-GB" sz="2000" dirty="0"/>
          </a:p>
          <a:p>
            <a:pPr marL="0" indent="0" algn="just">
              <a:buFont typeface="Arial" panose="020B0604020202020204" pitchFamily="34" charset="0"/>
              <a:buNone/>
            </a:pPr>
            <a:endParaRPr lang="en-GB" sz="2000" dirty="0"/>
          </a:p>
          <a:p>
            <a:pPr marL="0" indent="0" algn="just">
              <a:buFont typeface="Arial" panose="020B0604020202020204" pitchFamily="34" charset="0"/>
              <a:buNone/>
            </a:pPr>
            <a:endParaRPr lang="en-GB" sz="2000" dirty="0"/>
          </a:p>
          <a:p>
            <a:pPr marL="0" indent="0" algn="just">
              <a:buFont typeface="Arial" panose="020B0604020202020204" pitchFamily="34" charset="0"/>
              <a:buNone/>
            </a:pPr>
            <a:endParaRPr lang="en-IN" sz="1400" dirty="0"/>
          </a:p>
        </p:txBody>
      </p:sp>
      <p:pic>
        <p:nvPicPr>
          <p:cNvPr id="3" name="Picture 2" descr="Table&#10;&#10;Description automatically generated">
            <a:extLst>
              <a:ext uri="{FF2B5EF4-FFF2-40B4-BE49-F238E27FC236}">
                <a16:creationId xmlns:a16="http://schemas.microsoft.com/office/drawing/2014/main" id="{C5CB62F6-EABC-2642-B526-9A15457526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629" y="2063002"/>
            <a:ext cx="4293343" cy="3744652"/>
          </a:xfrm>
          <a:prstGeom prst="rect">
            <a:avLst/>
          </a:prstGeom>
          <a:ln w="12700">
            <a:solidFill>
              <a:schemeClr val="tx1"/>
            </a:solidFill>
          </a:ln>
        </p:spPr>
      </p:pic>
      <p:pic>
        <p:nvPicPr>
          <p:cNvPr id="15" name="Picture 14" descr="Chart&#10;&#10;Description automatically generated with medium confidence">
            <a:extLst>
              <a:ext uri="{FF2B5EF4-FFF2-40B4-BE49-F238E27FC236}">
                <a16:creationId xmlns:a16="http://schemas.microsoft.com/office/drawing/2014/main" id="{3F4AFB1F-68A9-354F-BC11-335E7B1D78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7421" y="2063002"/>
            <a:ext cx="6235027" cy="3744652"/>
          </a:xfrm>
          <a:prstGeom prst="rect">
            <a:avLst/>
          </a:prstGeom>
          <a:ln w="12700">
            <a:solidFill>
              <a:schemeClr val="tx1"/>
            </a:solidFill>
          </a:ln>
        </p:spPr>
      </p:pic>
    </p:spTree>
    <p:extLst>
      <p:ext uri="{BB962C8B-B14F-4D97-AF65-F5344CB8AC3E}">
        <p14:creationId xmlns:p14="http://schemas.microsoft.com/office/powerpoint/2010/main" val="1688227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8" y="1049858"/>
            <a:ext cx="11168742" cy="341267"/>
          </a:xfrm>
        </p:spPr>
        <p:txBody>
          <a:bodyPr>
            <a:normAutofit/>
          </a:bodyPr>
          <a:lstStyle/>
          <a:p>
            <a:pPr marL="0" indent="0">
              <a:buNone/>
            </a:pPr>
            <a:r>
              <a:rPr lang="en-IN" sz="1800" dirty="0"/>
              <a:t>Plot 1: The representative amount of investment in each funding type</a:t>
            </a:r>
          </a:p>
        </p:txBody>
      </p:sp>
      <p:sp>
        <p:nvSpPr>
          <p:cNvPr id="5" name="Title 1">
            <a:extLst>
              <a:ext uri="{FF2B5EF4-FFF2-40B4-BE49-F238E27FC236}">
                <a16:creationId xmlns:a16="http://schemas.microsoft.com/office/drawing/2014/main" id="{CA9B946B-7D6A-F74D-8BC7-384F5EE8F538}"/>
              </a:ext>
            </a:extLst>
          </p:cNvPr>
          <p:cNvSpPr txBox="1">
            <a:spLocks/>
          </p:cNvSpPr>
          <p:nvPr/>
        </p:nvSpPr>
        <p:spPr>
          <a:xfrm>
            <a:off x="1768384" y="30162"/>
            <a:ext cx="8441871" cy="628650"/>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GB" sz="2800" dirty="0"/>
              <a:t>Plot showing </a:t>
            </a:r>
            <a:r>
              <a:rPr lang="en-GB" sz="2800" b="1" dirty="0"/>
              <a:t>the representative amount of investment </a:t>
            </a:r>
            <a:r>
              <a:rPr lang="en-GB" sz="2800" dirty="0"/>
              <a:t>in each funding type</a:t>
            </a:r>
            <a:endParaRPr lang="en-IN" sz="2800" dirty="0"/>
          </a:p>
        </p:txBody>
      </p:sp>
      <p:pic>
        <p:nvPicPr>
          <p:cNvPr id="11" name="Picture 10" descr="Text&#10;&#10;Description automatically generated">
            <a:extLst>
              <a:ext uri="{FF2B5EF4-FFF2-40B4-BE49-F238E27FC236}">
                <a16:creationId xmlns:a16="http://schemas.microsoft.com/office/drawing/2014/main" id="{DF49C215-5D89-1C4E-B7EC-E5006CB51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20" y="4062356"/>
            <a:ext cx="3458411" cy="990600"/>
          </a:xfrm>
          <a:prstGeom prst="rect">
            <a:avLst/>
          </a:prstGeom>
          <a:ln w="12700">
            <a:solidFill>
              <a:schemeClr val="tx1"/>
            </a:solidFill>
          </a:ln>
        </p:spPr>
      </p:pic>
      <p:sp>
        <p:nvSpPr>
          <p:cNvPr id="13" name="Content Placeholder 2">
            <a:extLst>
              <a:ext uri="{FF2B5EF4-FFF2-40B4-BE49-F238E27FC236}">
                <a16:creationId xmlns:a16="http://schemas.microsoft.com/office/drawing/2014/main" id="{854DC5F9-5858-A148-9D93-2A6F5EEE4189}"/>
              </a:ext>
            </a:extLst>
          </p:cNvPr>
          <p:cNvSpPr txBox="1">
            <a:spLocks/>
          </p:cNvSpPr>
          <p:nvPr/>
        </p:nvSpPr>
        <p:spPr>
          <a:xfrm>
            <a:off x="471020" y="5462696"/>
            <a:ext cx="11168742" cy="6908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GB" sz="1400" dirty="0"/>
              <a:t>As representative amount didn’t provide complete insight, we used other aggregation functions like total investments (sum) and number of investments (count) to determine Venture as the suitable funding type for Spark Funds.</a:t>
            </a:r>
            <a:endParaRPr lang="en-GB" sz="2000" dirty="0"/>
          </a:p>
          <a:p>
            <a:pPr marL="0" indent="0" algn="just">
              <a:buFont typeface="Arial" panose="020B0604020202020204" pitchFamily="34" charset="0"/>
              <a:buNone/>
            </a:pPr>
            <a:endParaRPr lang="en-GB" sz="2000" b="1" dirty="0"/>
          </a:p>
          <a:p>
            <a:pPr marL="0" indent="0" algn="just">
              <a:buFont typeface="Arial" panose="020B0604020202020204" pitchFamily="34" charset="0"/>
              <a:buNone/>
            </a:pPr>
            <a:endParaRPr lang="en-GB" sz="2000" dirty="0"/>
          </a:p>
          <a:p>
            <a:pPr marL="0" indent="0" algn="just">
              <a:buFont typeface="Arial" panose="020B0604020202020204" pitchFamily="34" charset="0"/>
              <a:buNone/>
            </a:pPr>
            <a:endParaRPr lang="en-GB" sz="2000" dirty="0"/>
          </a:p>
          <a:p>
            <a:pPr marL="0" indent="0" algn="just">
              <a:buFont typeface="Arial" panose="020B0604020202020204" pitchFamily="34" charset="0"/>
              <a:buNone/>
            </a:pPr>
            <a:endParaRPr lang="en-GB" sz="2000" dirty="0"/>
          </a:p>
          <a:p>
            <a:pPr marL="0" indent="0" algn="just">
              <a:buFont typeface="Arial" panose="020B0604020202020204" pitchFamily="34" charset="0"/>
              <a:buNone/>
            </a:pPr>
            <a:endParaRPr lang="en-IN" sz="1400" dirty="0"/>
          </a:p>
        </p:txBody>
      </p:sp>
      <p:pic>
        <p:nvPicPr>
          <p:cNvPr id="4" name="Picture 3" descr="Chart&#10;&#10;Description automatically generated">
            <a:extLst>
              <a:ext uri="{FF2B5EF4-FFF2-40B4-BE49-F238E27FC236}">
                <a16:creationId xmlns:a16="http://schemas.microsoft.com/office/drawing/2014/main" id="{6C49AC3C-082B-C347-9723-14581EB185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020" y="1510829"/>
            <a:ext cx="11102670" cy="2431823"/>
          </a:xfrm>
          <a:prstGeom prst="rect">
            <a:avLst/>
          </a:prstGeom>
          <a:ln w="12700">
            <a:solidFill>
              <a:schemeClr val="tx1"/>
            </a:solidFill>
          </a:ln>
        </p:spPr>
      </p:pic>
    </p:spTree>
    <p:extLst>
      <p:ext uri="{BB962C8B-B14F-4D97-AF65-F5344CB8AC3E}">
        <p14:creationId xmlns:p14="http://schemas.microsoft.com/office/powerpoint/2010/main" val="173985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DDEF2AF-ACC9-184B-B90E-DD348930B14B}"/>
              </a:ext>
            </a:extLst>
          </p:cNvPr>
          <p:cNvSpPr txBox="1">
            <a:spLocks/>
          </p:cNvSpPr>
          <p:nvPr/>
        </p:nvSpPr>
        <p:spPr>
          <a:xfrm>
            <a:off x="1768384" y="30162"/>
            <a:ext cx="8441871" cy="628650"/>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GB" sz="2800" dirty="0"/>
              <a:t>Plot showing the top 9 countries against the total amount of investments </a:t>
            </a:r>
            <a:endParaRPr lang="en-IN" sz="2800" dirty="0"/>
          </a:p>
        </p:txBody>
      </p:sp>
      <p:sp>
        <p:nvSpPr>
          <p:cNvPr id="7" name="Content Placeholder 2">
            <a:extLst>
              <a:ext uri="{FF2B5EF4-FFF2-40B4-BE49-F238E27FC236}">
                <a16:creationId xmlns:a16="http://schemas.microsoft.com/office/drawing/2014/main" id="{BDD80087-09DE-D149-84D9-C42D4A0E0F22}"/>
              </a:ext>
            </a:extLst>
          </p:cNvPr>
          <p:cNvSpPr>
            <a:spLocks noGrp="1"/>
          </p:cNvSpPr>
          <p:nvPr>
            <p:ph idx="1"/>
          </p:nvPr>
        </p:nvSpPr>
        <p:spPr>
          <a:xfrm>
            <a:off x="404948" y="1049858"/>
            <a:ext cx="11168742" cy="341267"/>
          </a:xfrm>
        </p:spPr>
        <p:txBody>
          <a:bodyPr>
            <a:normAutofit/>
          </a:bodyPr>
          <a:lstStyle/>
          <a:p>
            <a:pPr marL="0" indent="0">
              <a:buNone/>
            </a:pPr>
            <a:r>
              <a:rPr lang="en-IN" sz="1800" dirty="0"/>
              <a:t>Plot 2: To show total amount of investments made for funding type Venture across top 9 countries.</a:t>
            </a:r>
          </a:p>
        </p:txBody>
      </p:sp>
      <p:pic>
        <p:nvPicPr>
          <p:cNvPr id="8" name="Picture 7" descr="A picture containing table&#10;&#10;Description automatically generated">
            <a:extLst>
              <a:ext uri="{FF2B5EF4-FFF2-40B4-BE49-F238E27FC236}">
                <a16:creationId xmlns:a16="http://schemas.microsoft.com/office/drawing/2014/main" id="{2FB43CAB-4DA3-D040-905C-192B2F3D99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181" y="1536954"/>
            <a:ext cx="9355074" cy="4997958"/>
          </a:xfrm>
          <a:prstGeom prst="rect">
            <a:avLst/>
          </a:prstGeom>
          <a:ln>
            <a:solidFill>
              <a:schemeClr val="tx1"/>
            </a:solidFill>
          </a:ln>
        </p:spPr>
      </p:pic>
    </p:spTree>
    <p:extLst>
      <p:ext uri="{BB962C8B-B14F-4D97-AF65-F5344CB8AC3E}">
        <p14:creationId xmlns:p14="http://schemas.microsoft.com/office/powerpoint/2010/main" val="3733554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669B53F-2103-584C-88F2-7B6B6120BF74}"/>
              </a:ext>
            </a:extLst>
          </p:cNvPr>
          <p:cNvSpPr txBox="1">
            <a:spLocks/>
          </p:cNvSpPr>
          <p:nvPr/>
        </p:nvSpPr>
        <p:spPr>
          <a:xfrm>
            <a:off x="1768384" y="30162"/>
            <a:ext cx="8441871" cy="628650"/>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GB" sz="2800" dirty="0"/>
              <a:t>Plot showing the number of investments in the </a:t>
            </a:r>
            <a:r>
              <a:rPr lang="en-GB" sz="2800" b="1" dirty="0"/>
              <a:t>top 3 sectors</a:t>
            </a:r>
            <a:r>
              <a:rPr lang="en-GB" sz="2800" dirty="0"/>
              <a:t> of the </a:t>
            </a:r>
            <a:r>
              <a:rPr lang="en-GB" sz="2800" b="1" dirty="0"/>
              <a:t>top 3 countries </a:t>
            </a:r>
            <a:endParaRPr lang="en-IN" sz="2800" dirty="0"/>
          </a:p>
        </p:txBody>
      </p:sp>
      <p:sp>
        <p:nvSpPr>
          <p:cNvPr id="8" name="Content Placeholder 2">
            <a:extLst>
              <a:ext uri="{FF2B5EF4-FFF2-40B4-BE49-F238E27FC236}">
                <a16:creationId xmlns:a16="http://schemas.microsoft.com/office/drawing/2014/main" id="{8A613792-47B2-6143-9CF2-A532E9E1FA26}"/>
              </a:ext>
            </a:extLst>
          </p:cNvPr>
          <p:cNvSpPr>
            <a:spLocks noGrp="1"/>
          </p:cNvSpPr>
          <p:nvPr>
            <p:ph idx="1"/>
          </p:nvPr>
        </p:nvSpPr>
        <p:spPr>
          <a:xfrm>
            <a:off x="404948" y="1049858"/>
            <a:ext cx="11168742" cy="341267"/>
          </a:xfrm>
        </p:spPr>
        <p:txBody>
          <a:bodyPr>
            <a:normAutofit/>
          </a:bodyPr>
          <a:lstStyle/>
          <a:p>
            <a:pPr marL="0" indent="0">
              <a:buNone/>
            </a:pPr>
            <a:r>
              <a:rPr lang="en-IN" sz="1800" dirty="0"/>
              <a:t>Plot 3: To show the number of investments in the top 3 sectors of the top 3 countries for funding type venture.</a:t>
            </a:r>
          </a:p>
        </p:txBody>
      </p:sp>
      <p:pic>
        <p:nvPicPr>
          <p:cNvPr id="4" name="Picture 3" descr="Chart, bar chart&#10;&#10;Description automatically generated">
            <a:extLst>
              <a:ext uri="{FF2B5EF4-FFF2-40B4-BE49-F238E27FC236}">
                <a16:creationId xmlns:a16="http://schemas.microsoft.com/office/drawing/2014/main" id="{BC6B449E-7AD9-9041-B1BA-EF42335B20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1" y="1549620"/>
            <a:ext cx="9417774" cy="4875563"/>
          </a:xfrm>
          <a:prstGeom prst="rect">
            <a:avLst/>
          </a:prstGeom>
          <a:ln>
            <a:solidFill>
              <a:schemeClr val="tx1"/>
            </a:solidFill>
          </a:ln>
        </p:spPr>
      </p:pic>
    </p:spTree>
    <p:extLst>
      <p:ext uri="{BB962C8B-B14F-4D97-AF65-F5344CB8AC3E}">
        <p14:creationId xmlns:p14="http://schemas.microsoft.com/office/powerpoint/2010/main" val="10578185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1872</TotalTime>
  <Words>1052</Words>
  <Application>Microsoft Macintosh PowerPoint</Application>
  <PresentationFormat>Widescreen</PresentationFormat>
  <Paragraphs>101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INVESTMENT ASSIGNMENT  SUBMISSION </vt:lpstr>
      <vt:lpstr>Project overview</vt:lpstr>
      <vt:lpstr>Problem solving 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Preeti Kharb</cp:lastModifiedBy>
  <cp:revision>59</cp:revision>
  <dcterms:created xsi:type="dcterms:W3CDTF">2016-06-09T08:16:28Z</dcterms:created>
  <dcterms:modified xsi:type="dcterms:W3CDTF">2021-04-27T16:15:33Z</dcterms:modified>
</cp:coreProperties>
</file>