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70" r:id="rId3"/>
    <p:sldId id="258" r:id="rId4"/>
    <p:sldId id="259" r:id="rId5"/>
    <p:sldId id="267" r:id="rId6"/>
    <p:sldId id="268"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061EC-3453-4D79-4B47-9BDBE8BB6C90}" v="34" dt="2022-03-15T03:46:05.217"/>
    <p1510:client id="{887BFB91-221E-44FE-9006-E5CECF919076}" v="20" dt="2022-03-14T11:35:59.363"/>
    <p1510:client id="{90097C42-79B9-9088-7806-AD98DD7D5803}" v="15" dt="2022-03-15T03:48:34.532"/>
    <p1510:client id="{9406537A-E8C0-641E-878C-428B1DDCCF72}" v="839" dt="2022-03-15T11:09:07.290"/>
    <p1510:client id="{9A2F56D3-8FC7-6289-A6C0-D0129D6022F8}" v="555" dt="2022-03-14T12:35:13.864"/>
    <p1510:client id="{C09100D0-32DE-547D-CE9D-B3DF6207BDFD}" v="206" dt="2022-03-16T10:35:05.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4427D-29AB-4740-8FCD-7176F6811BBC}" type="doc">
      <dgm:prSet loTypeId="urn:microsoft.com/office/officeart/2005/8/layout/bProcess2" loCatId="process" qsTypeId="urn:microsoft.com/office/officeart/2005/8/quickstyle/simple2" qsCatId="simple" csTypeId="urn:microsoft.com/office/officeart/2005/8/colors/accent5_2" csCatId="accent5"/>
      <dgm:spPr/>
      <dgm:t>
        <a:bodyPr/>
        <a:lstStyle/>
        <a:p>
          <a:endParaRPr lang="en-US"/>
        </a:p>
      </dgm:t>
    </dgm:pt>
    <dgm:pt modelId="{51D55C96-910C-43B3-B070-DECAD964F758}">
      <dgm:prSet/>
      <dgm:spPr/>
      <dgm:t>
        <a:bodyPr/>
        <a:lstStyle/>
        <a:p>
          <a:r>
            <a:rPr lang="en-US" dirty="0"/>
            <a:t>JWT</a:t>
          </a:r>
        </a:p>
      </dgm:t>
    </dgm:pt>
    <dgm:pt modelId="{A86B5E67-FE8E-4A36-91A2-DEE0D2173A8D}" type="parTrans" cxnId="{C9D669EC-1508-4695-8A7C-E9AA77922E05}">
      <dgm:prSet/>
      <dgm:spPr/>
      <dgm:t>
        <a:bodyPr/>
        <a:lstStyle/>
        <a:p>
          <a:endParaRPr lang="en-US"/>
        </a:p>
      </dgm:t>
    </dgm:pt>
    <dgm:pt modelId="{32625D18-13E6-413B-86D0-972A75635136}" type="sibTrans" cxnId="{C9D669EC-1508-4695-8A7C-E9AA77922E05}">
      <dgm:prSet/>
      <dgm:spPr/>
      <dgm:t>
        <a:bodyPr/>
        <a:lstStyle/>
        <a:p>
          <a:endParaRPr lang="en-US"/>
        </a:p>
      </dgm:t>
    </dgm:pt>
    <dgm:pt modelId="{6DD25536-3320-4D60-8C8B-7C53F47B7414}">
      <dgm:prSet/>
      <dgm:spPr/>
      <dgm:t>
        <a:bodyPr/>
        <a:lstStyle/>
        <a:p>
          <a:r>
            <a:rPr lang="en-US" dirty="0"/>
            <a:t>JSON Web Token</a:t>
          </a:r>
        </a:p>
      </dgm:t>
    </dgm:pt>
    <dgm:pt modelId="{E042F8BC-35CF-4B61-A11E-B3EFAC9D7002}" type="parTrans" cxnId="{A0439526-1048-4C91-8169-DB69E5ECC99F}">
      <dgm:prSet/>
      <dgm:spPr/>
      <dgm:t>
        <a:bodyPr/>
        <a:lstStyle/>
        <a:p>
          <a:endParaRPr lang="en-US"/>
        </a:p>
      </dgm:t>
    </dgm:pt>
    <dgm:pt modelId="{4AF7F8F3-71C6-41EE-8510-44472995E37C}" type="sibTrans" cxnId="{A0439526-1048-4C91-8169-DB69E5ECC99F}">
      <dgm:prSet/>
      <dgm:spPr/>
      <dgm:t>
        <a:bodyPr/>
        <a:lstStyle/>
        <a:p>
          <a:endParaRPr lang="en-US"/>
        </a:p>
      </dgm:t>
    </dgm:pt>
    <dgm:pt modelId="{33318DE8-A5E2-46A9-A56F-0F3E80089DC9}" type="pres">
      <dgm:prSet presAssocID="{EEA4427D-29AB-4740-8FCD-7176F6811BBC}" presName="diagram" presStyleCnt="0">
        <dgm:presLayoutVars>
          <dgm:dir/>
          <dgm:resizeHandles/>
        </dgm:presLayoutVars>
      </dgm:prSet>
      <dgm:spPr/>
    </dgm:pt>
    <dgm:pt modelId="{1A3DE374-F2D8-46F4-95C8-8A0294F86819}" type="pres">
      <dgm:prSet presAssocID="{51D55C96-910C-43B3-B070-DECAD964F758}" presName="firstNode" presStyleLbl="node1" presStyleIdx="0" presStyleCnt="2">
        <dgm:presLayoutVars>
          <dgm:bulletEnabled val="1"/>
        </dgm:presLayoutVars>
      </dgm:prSet>
      <dgm:spPr/>
    </dgm:pt>
    <dgm:pt modelId="{9CD9624B-3478-4B1E-ABDC-170067F2A136}" type="pres">
      <dgm:prSet presAssocID="{32625D18-13E6-413B-86D0-972A75635136}" presName="sibTrans" presStyleLbl="sibTrans2D1" presStyleIdx="0" presStyleCnt="1"/>
      <dgm:spPr/>
    </dgm:pt>
    <dgm:pt modelId="{1773779F-4E7B-4B26-8577-0D826D9E05EC}" type="pres">
      <dgm:prSet presAssocID="{6DD25536-3320-4D60-8C8B-7C53F47B7414}" presName="lastNode" presStyleLbl="node1" presStyleIdx="1" presStyleCnt="2">
        <dgm:presLayoutVars>
          <dgm:bulletEnabled val="1"/>
        </dgm:presLayoutVars>
      </dgm:prSet>
      <dgm:spPr/>
    </dgm:pt>
  </dgm:ptLst>
  <dgm:cxnLst>
    <dgm:cxn modelId="{A0439526-1048-4C91-8169-DB69E5ECC99F}" srcId="{EEA4427D-29AB-4740-8FCD-7176F6811BBC}" destId="{6DD25536-3320-4D60-8C8B-7C53F47B7414}" srcOrd="1" destOrd="0" parTransId="{E042F8BC-35CF-4B61-A11E-B3EFAC9D7002}" sibTransId="{4AF7F8F3-71C6-41EE-8510-44472995E37C}"/>
    <dgm:cxn modelId="{27460874-6C91-4B06-AB73-2915841CCBBF}" type="presOf" srcId="{32625D18-13E6-413B-86D0-972A75635136}" destId="{9CD9624B-3478-4B1E-ABDC-170067F2A136}" srcOrd="0" destOrd="0" presId="urn:microsoft.com/office/officeart/2005/8/layout/bProcess2"/>
    <dgm:cxn modelId="{67CBC476-30CF-415F-9CD1-CB98A85F1C86}" type="presOf" srcId="{51D55C96-910C-43B3-B070-DECAD964F758}" destId="{1A3DE374-F2D8-46F4-95C8-8A0294F86819}" srcOrd="0" destOrd="0" presId="urn:microsoft.com/office/officeart/2005/8/layout/bProcess2"/>
    <dgm:cxn modelId="{7C85487B-D11E-494A-85B1-48CEC80C1E51}" type="presOf" srcId="{EEA4427D-29AB-4740-8FCD-7176F6811BBC}" destId="{33318DE8-A5E2-46A9-A56F-0F3E80089DC9}" srcOrd="0" destOrd="0" presId="urn:microsoft.com/office/officeart/2005/8/layout/bProcess2"/>
    <dgm:cxn modelId="{07D3998F-868C-4386-B3A9-E733CEC4528F}" type="presOf" srcId="{6DD25536-3320-4D60-8C8B-7C53F47B7414}" destId="{1773779F-4E7B-4B26-8577-0D826D9E05EC}" srcOrd="0" destOrd="0" presId="urn:microsoft.com/office/officeart/2005/8/layout/bProcess2"/>
    <dgm:cxn modelId="{C9D669EC-1508-4695-8A7C-E9AA77922E05}" srcId="{EEA4427D-29AB-4740-8FCD-7176F6811BBC}" destId="{51D55C96-910C-43B3-B070-DECAD964F758}" srcOrd="0" destOrd="0" parTransId="{A86B5E67-FE8E-4A36-91A2-DEE0D2173A8D}" sibTransId="{32625D18-13E6-413B-86D0-972A75635136}"/>
    <dgm:cxn modelId="{7895F373-6524-4F83-AEE5-89ED7BB02381}" type="presParOf" srcId="{33318DE8-A5E2-46A9-A56F-0F3E80089DC9}" destId="{1A3DE374-F2D8-46F4-95C8-8A0294F86819}" srcOrd="0" destOrd="0" presId="urn:microsoft.com/office/officeart/2005/8/layout/bProcess2"/>
    <dgm:cxn modelId="{41CFBF39-66B2-44C1-969F-768D64F37E6C}" type="presParOf" srcId="{33318DE8-A5E2-46A9-A56F-0F3E80089DC9}" destId="{9CD9624B-3478-4B1E-ABDC-170067F2A136}" srcOrd="1" destOrd="0" presId="urn:microsoft.com/office/officeart/2005/8/layout/bProcess2"/>
    <dgm:cxn modelId="{28B0C34B-5A3F-4154-8496-AB7F34A665E0}" type="presParOf" srcId="{33318DE8-A5E2-46A9-A56F-0F3E80089DC9}" destId="{1773779F-4E7B-4B26-8577-0D826D9E05EC}" srcOrd="2" destOrd="0" presId="urn:microsoft.com/office/officeart/2005/8/layout/b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DE374-F2D8-46F4-95C8-8A0294F86819}">
      <dsp:nvSpPr>
        <dsp:cNvPr id="0" name=""/>
        <dsp:cNvSpPr/>
      </dsp:nvSpPr>
      <dsp:spPr>
        <a:xfrm>
          <a:off x="1092" y="308869"/>
          <a:ext cx="3577742" cy="3577742"/>
        </a:xfrm>
        <a:prstGeom prst="ellipse">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2578100">
            <a:lnSpc>
              <a:spcPct val="90000"/>
            </a:lnSpc>
            <a:spcBef>
              <a:spcPct val="0"/>
            </a:spcBef>
            <a:spcAft>
              <a:spcPct val="35000"/>
            </a:spcAft>
            <a:buNone/>
          </a:pPr>
          <a:r>
            <a:rPr lang="en-US" sz="5800" kern="1200" dirty="0"/>
            <a:t>JWT</a:t>
          </a:r>
        </a:p>
      </dsp:txBody>
      <dsp:txXfrm>
        <a:off x="525040" y="832817"/>
        <a:ext cx="2529846" cy="2529846"/>
      </dsp:txXfrm>
    </dsp:sp>
    <dsp:sp modelId="{9CD9624B-3478-4B1E-ABDC-170067F2A136}">
      <dsp:nvSpPr>
        <dsp:cNvPr id="0" name=""/>
        <dsp:cNvSpPr/>
      </dsp:nvSpPr>
      <dsp:spPr>
        <a:xfrm rot="5400000">
          <a:off x="3873998" y="1623689"/>
          <a:ext cx="1252209" cy="948101"/>
        </a:xfrm>
        <a:prstGeom prst="triangle">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773779F-4E7B-4B26-8577-0D826D9E05EC}">
      <dsp:nvSpPr>
        <dsp:cNvPr id="0" name=""/>
        <dsp:cNvSpPr/>
      </dsp:nvSpPr>
      <dsp:spPr>
        <a:xfrm>
          <a:off x="5367706" y="308869"/>
          <a:ext cx="3577742" cy="3577742"/>
        </a:xfrm>
        <a:prstGeom prst="ellipse">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3660" tIns="73660" rIns="73660" bIns="73660" numCol="1" spcCol="1270" anchor="ctr" anchorCtr="0">
          <a:noAutofit/>
        </a:bodyPr>
        <a:lstStyle/>
        <a:p>
          <a:pPr marL="0" lvl="0" indent="0" algn="ctr" defTabSz="2578100">
            <a:lnSpc>
              <a:spcPct val="90000"/>
            </a:lnSpc>
            <a:spcBef>
              <a:spcPct val="0"/>
            </a:spcBef>
            <a:spcAft>
              <a:spcPct val="35000"/>
            </a:spcAft>
            <a:buNone/>
          </a:pPr>
          <a:r>
            <a:rPr lang="en-US" sz="5800" kern="1200" dirty="0"/>
            <a:t>JSON Web Token</a:t>
          </a:r>
        </a:p>
      </dsp:txBody>
      <dsp:txXfrm>
        <a:off x="5891654" y="832817"/>
        <a:ext cx="2529846" cy="252984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384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9510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53143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04384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0103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06966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65605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978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473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0602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2089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01250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02561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9533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539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3/16/2022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078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4081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079634175"/>
      </p:ext>
    </p:extLst>
  </p:cSld>
  <p:clrMap bg1="dk1" tx1="lt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loginradius.com/customer-experience-solution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0" name="Picture 3">
            <a:extLst>
              <a:ext uri="{FF2B5EF4-FFF2-40B4-BE49-F238E27FC236}">
                <a16:creationId xmlns:a16="http://schemas.microsoft.com/office/drawing/2014/main" id="{52A06182-DBA0-AC65-3783-D0EA86D22577}"/>
              </a:ext>
            </a:extLst>
          </p:cNvPr>
          <p:cNvPicPr>
            <a:picLocks noChangeAspect="1"/>
          </p:cNvPicPr>
          <p:nvPr/>
        </p:nvPicPr>
        <p:blipFill rotWithShape="1">
          <a:blip r:embed="rId2">
            <a:duotone>
              <a:schemeClr val="bg2">
                <a:shade val="45000"/>
                <a:satMod val="135000"/>
              </a:schemeClr>
              <a:prstClr val="white"/>
            </a:duotone>
            <a:alphaModFix amt="15000"/>
          </a:blip>
          <a:srcRect t="9469" b="6261"/>
          <a:stretch/>
        </p:blipFill>
        <p:spPr>
          <a:xfrm>
            <a:off x="20" y="10"/>
            <a:ext cx="12191980" cy="6857990"/>
          </a:xfrm>
          <a:prstGeom prst="rect">
            <a:avLst/>
          </a:prstGeom>
        </p:spPr>
      </p:pic>
      <p:sp>
        <p:nvSpPr>
          <p:cNvPr id="2" name="Title 1"/>
          <p:cNvSpPr>
            <a:spLocks noGrp="1"/>
          </p:cNvSpPr>
          <p:nvPr>
            <p:ph type="ctrTitle"/>
          </p:nvPr>
        </p:nvSpPr>
        <p:spPr/>
        <p:txBody>
          <a:bodyPr>
            <a:normAutofit/>
          </a:bodyPr>
          <a:lstStyle/>
          <a:p>
            <a:r>
              <a:rPr lang="en-US">
                <a:ln w="15875">
                  <a:solidFill>
                    <a:srgbClr val="FFFFFF"/>
                  </a:solidFill>
                </a:ln>
                <a:ea typeface="Calibri Light"/>
                <a:cs typeface="Calibri Light"/>
              </a:rPr>
              <a:t>Preeti Rani</a:t>
            </a:r>
            <a:endParaRPr lang="en-US">
              <a:ln w="15875">
                <a:solidFill>
                  <a:srgbClr val="FFFFFF"/>
                </a:solidFill>
              </a:ln>
            </a:endParaRPr>
          </a:p>
        </p:txBody>
      </p:sp>
      <p:sp>
        <p:nvSpPr>
          <p:cNvPr id="3" name="Subtitle 2"/>
          <p:cNvSpPr>
            <a:spLocks noGrp="1"/>
          </p:cNvSpPr>
          <p:nvPr>
            <p:ph type="subTitle" idx="1"/>
          </p:nvPr>
        </p:nvSpPr>
        <p:spPr/>
        <p:txBody>
          <a:bodyPr vert="horz" lIns="91440" tIns="45720" rIns="91440" bIns="45720" rtlCol="0">
            <a:normAutofit/>
          </a:bodyPr>
          <a:lstStyle/>
          <a:p>
            <a:r>
              <a:rPr lang="en-US">
                <a:ea typeface="Calibri"/>
                <a:cs typeface="Calibri"/>
              </a:rPr>
              <a:t>Zensar Technology</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D411DAF-2A02-4937-A2E3-2C372C96B81C}"/>
              </a:ext>
            </a:extLst>
          </p:cNvPr>
          <p:cNvSpPr txBox="1"/>
          <p:nvPr/>
        </p:nvSpPr>
        <p:spPr>
          <a:xfrm>
            <a:off x="7602454" y="1325880"/>
            <a:ext cx="4301279" cy="30665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5400" b="0" i="0" kern="1200">
                <a:solidFill>
                  <a:srgbClr val="EBEBEB"/>
                </a:solidFill>
                <a:latin typeface="+mj-lt"/>
                <a:ea typeface="+mj-ea"/>
                <a:cs typeface="+mj-cs"/>
              </a:rPr>
              <a:t>Understand using this flow:</a:t>
            </a:r>
          </a:p>
        </p:txBody>
      </p:sp>
      <p:sp>
        <p:nvSpPr>
          <p:cNvPr id="1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a:extLst>
              <a:ext uri="{FF2B5EF4-FFF2-40B4-BE49-F238E27FC236}">
                <a16:creationId xmlns:a16="http://schemas.microsoft.com/office/drawing/2014/main" id="{8C0DBDA3-69A0-40FD-AE0A-58496D668972}"/>
              </a:ext>
            </a:extLst>
          </p:cNvPr>
          <p:cNvPicPr>
            <a:picLocks noChangeAspect="1"/>
          </p:cNvPicPr>
          <p:nvPr/>
        </p:nvPicPr>
        <p:blipFill>
          <a:blip r:embed="rId6"/>
          <a:stretch>
            <a:fillRect/>
          </a:stretch>
        </p:blipFill>
        <p:spPr>
          <a:xfrm>
            <a:off x="643854" y="1061593"/>
            <a:ext cx="6270662" cy="4734349"/>
          </a:xfrm>
          <a:prstGeom prst="rect">
            <a:avLst/>
          </a:prstGeom>
          <a:effectLst/>
        </p:spPr>
      </p:pic>
      <p:sp>
        <p:nvSpPr>
          <p:cNvPr id="3" name="TextBox 2">
            <a:extLst>
              <a:ext uri="{FF2B5EF4-FFF2-40B4-BE49-F238E27FC236}">
                <a16:creationId xmlns:a16="http://schemas.microsoft.com/office/drawing/2014/main" id="{4A4F3D6D-0410-41BB-9B96-40D21340584A}"/>
              </a:ext>
            </a:extLst>
          </p:cNvPr>
          <p:cNvSpPr txBox="1"/>
          <p:nvPr/>
        </p:nvSpPr>
        <p:spPr>
          <a:xfrm>
            <a:off x="295275" y="1042898"/>
            <a:ext cx="7315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21252946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1"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C63CC51D-30D0-445E-8A50-6ECDAC584856}"/>
              </a:ext>
            </a:extLst>
          </p:cNvPr>
          <p:cNvSpPr txBox="1"/>
          <p:nvPr/>
        </p:nvSpPr>
        <p:spPr>
          <a:xfrm>
            <a:off x="1103312" y="452718"/>
            <a:ext cx="8947522" cy="14005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4200" b="0" i="0" kern="1200">
                <a:solidFill>
                  <a:srgbClr val="FFFFFF"/>
                </a:solidFill>
                <a:latin typeface="+mj-lt"/>
                <a:ea typeface="+mj-ea"/>
                <a:cs typeface="+mj-cs"/>
              </a:rPr>
              <a:t>Advantage of JWT:</a:t>
            </a:r>
          </a:p>
        </p:txBody>
      </p:sp>
      <p:sp>
        <p:nvSpPr>
          <p:cNvPr id="3" name="TextBox 2">
            <a:extLst>
              <a:ext uri="{FF2B5EF4-FFF2-40B4-BE49-F238E27FC236}">
                <a16:creationId xmlns:a16="http://schemas.microsoft.com/office/drawing/2014/main" id="{DE0EFB7B-19D7-4BD7-8060-C0B9EA329C0F}"/>
              </a:ext>
            </a:extLst>
          </p:cNvPr>
          <p:cNvSpPr txBox="1"/>
          <p:nvPr/>
        </p:nvSpPr>
        <p:spPr>
          <a:xfrm>
            <a:off x="1103312" y="2763520"/>
            <a:ext cx="8946541" cy="34848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a:latin typeface="+mj-lt"/>
                <a:ea typeface="+mj-ea"/>
                <a:cs typeface="+mj-cs"/>
              </a:rPr>
              <a:t>1.  It contains the details of user (not session id in cookies like traditional request), so no need to query database to get user details.</a:t>
            </a: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r>
              <a:rPr lang="en-US">
                <a:latin typeface="+mj-lt"/>
                <a:ea typeface="+mj-ea"/>
                <a:cs typeface="+mj-cs"/>
              </a:rPr>
              <a:t>2. Can be sent via URL/ Post request/HTTP Header which makes it fast for transmission and usable.</a:t>
            </a: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r>
              <a:rPr lang="en-US">
                <a:latin typeface="+mj-lt"/>
                <a:ea typeface="+mj-ea"/>
                <a:cs typeface="+mj-cs"/>
              </a:rPr>
              <a:t>3. Information is verified and trusted.</a:t>
            </a:r>
          </a:p>
        </p:txBody>
      </p:sp>
    </p:spTree>
    <p:extLst>
      <p:ext uri="{BB962C8B-B14F-4D97-AF65-F5344CB8AC3E}">
        <p14:creationId xmlns:p14="http://schemas.microsoft.com/office/powerpoint/2010/main" val="5609480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TextBox 2">
            <a:extLst>
              <a:ext uri="{FF2B5EF4-FFF2-40B4-BE49-F238E27FC236}">
                <a16:creationId xmlns:a16="http://schemas.microsoft.com/office/drawing/2014/main" id="{0A8D3837-16DB-462A-B58B-1FB1D2E7F297}"/>
              </a:ext>
            </a:extLst>
          </p:cNvPr>
          <p:cNvSpPr txBox="1"/>
          <p:nvPr/>
        </p:nvSpPr>
        <p:spPr>
          <a:xfrm>
            <a:off x="1103312" y="452718"/>
            <a:ext cx="8947522" cy="14005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4200" b="0" i="0" kern="1200">
                <a:solidFill>
                  <a:srgbClr val="FFFFFF"/>
                </a:solidFill>
                <a:latin typeface="+mj-lt"/>
                <a:ea typeface="+mj-ea"/>
                <a:cs typeface="+mj-cs"/>
              </a:rPr>
              <a:t>Disadvantage of JWT:</a:t>
            </a:r>
          </a:p>
        </p:txBody>
      </p:sp>
      <p:sp>
        <p:nvSpPr>
          <p:cNvPr id="2" name="TextBox 1">
            <a:extLst>
              <a:ext uri="{FF2B5EF4-FFF2-40B4-BE49-F238E27FC236}">
                <a16:creationId xmlns:a16="http://schemas.microsoft.com/office/drawing/2014/main" id="{DDBF44E0-61FC-4D8D-A86A-9D7E5650A69D}"/>
              </a:ext>
            </a:extLst>
          </p:cNvPr>
          <p:cNvSpPr txBox="1"/>
          <p:nvPr/>
        </p:nvSpPr>
        <p:spPr>
          <a:xfrm>
            <a:off x="1103312" y="2332200"/>
            <a:ext cx="8946541" cy="43475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lnSpc>
                <a:spcPct val="90000"/>
              </a:lnSpc>
              <a:spcBef>
                <a:spcPts val="1000"/>
              </a:spcBef>
              <a:buClr>
                <a:schemeClr val="bg2">
                  <a:lumMod val="40000"/>
                  <a:lumOff val="60000"/>
                </a:schemeClr>
              </a:buClr>
              <a:buSzPct val="80000"/>
              <a:buFont typeface="Wingdings 3" charset="2"/>
              <a:buChar char=""/>
            </a:pPr>
            <a:r>
              <a:rPr lang="en-US" sz="2000" dirty="0">
                <a:latin typeface="+mj-lt"/>
                <a:ea typeface="+mj-ea"/>
                <a:cs typeface="+mj-cs"/>
              </a:rPr>
              <a:t>1. One of the major cons of relying on tokens is that it relies on just one key. Yes, JWT uses only one key, which if handled poorly by a developer/administrator, would lead to severe consequences that can compromise sensitive information.</a:t>
            </a:r>
          </a:p>
          <a:p>
            <a:pPr defTabSz="457200">
              <a:lnSpc>
                <a:spcPct val="90000"/>
              </a:lnSpc>
              <a:spcBef>
                <a:spcPts val="1000"/>
              </a:spcBef>
              <a:buClr>
                <a:schemeClr val="bg2">
                  <a:lumMod val="40000"/>
                  <a:lumOff val="60000"/>
                </a:schemeClr>
              </a:buClr>
              <a:buSzPct val="80000"/>
              <a:buFont typeface="Wingdings 3" charset="2"/>
              <a:buChar char=""/>
            </a:pPr>
            <a:r>
              <a:rPr lang="en-US" sz="2000" dirty="0">
                <a:latin typeface="+mj-lt"/>
                <a:ea typeface="+mj-ea"/>
                <a:cs typeface="+mj-cs"/>
              </a:rPr>
              <a:t>2. The overall size of a JWT is quite more than that of a normal session token, which makes it longer whenever more data is added to it.</a:t>
            </a:r>
          </a:p>
          <a:p>
            <a:pPr defTabSz="457200">
              <a:lnSpc>
                <a:spcPct val="90000"/>
              </a:lnSpc>
              <a:spcBef>
                <a:spcPts val="1000"/>
              </a:spcBef>
              <a:buClr>
                <a:schemeClr val="bg2">
                  <a:lumMod val="40000"/>
                  <a:lumOff val="60000"/>
                </a:schemeClr>
              </a:buClr>
              <a:buSzPct val="80000"/>
              <a:buFont typeface="Wingdings 3" charset="2"/>
              <a:buChar char=""/>
            </a:pPr>
            <a:r>
              <a:rPr lang="en-US" sz="2000" dirty="0">
                <a:latin typeface="+mj-lt"/>
                <a:ea typeface="+mj-ea"/>
                <a:cs typeface="+mj-cs"/>
              </a:rPr>
              <a:t>So, if you’re adding more information in the token, it will impact the overall loading speed and thus hamper </a:t>
            </a:r>
            <a:r>
              <a:rPr lang="en-US" sz="2000" dirty="0">
                <a:latin typeface="+mj-lt"/>
                <a:ea typeface="+mj-ea"/>
                <a:cs typeface="+mj-cs"/>
                <a:hlinkClick r:id="rId6"/>
              </a:rPr>
              <a:t>user experience</a:t>
            </a:r>
            <a:r>
              <a:rPr lang="en-US" sz="2000" dirty="0">
                <a:latin typeface="+mj-lt"/>
                <a:ea typeface="+mj-ea"/>
                <a:cs typeface="+mj-cs"/>
              </a:rPr>
              <a:t>.</a:t>
            </a:r>
          </a:p>
          <a:p>
            <a:pPr defTabSz="457200">
              <a:lnSpc>
                <a:spcPct val="90000"/>
              </a:lnSpc>
              <a:spcBef>
                <a:spcPts val="1000"/>
              </a:spcBef>
              <a:buClr>
                <a:srgbClr val="F7F7F7"/>
              </a:buClr>
              <a:buSzPct val="80000"/>
              <a:buFont typeface="Wingdings 3" charset="2"/>
              <a:buChar char=""/>
            </a:pPr>
            <a:r>
              <a:rPr lang="en-US" sz="2000" dirty="0">
                <a:latin typeface="+mj-lt"/>
                <a:ea typeface="+mj-ea"/>
                <a:cs typeface="+mj-cs"/>
              </a:rPr>
              <a:t>3. </a:t>
            </a:r>
            <a:r>
              <a:rPr lang="en-US" sz="2000" dirty="0" err="1">
                <a:latin typeface="+mj-lt"/>
                <a:ea typeface="+mj-ea"/>
                <a:cs typeface="+mj-cs"/>
              </a:rPr>
              <a:t>hort</a:t>
            </a:r>
            <a:r>
              <a:rPr lang="en-US" sz="2000" dirty="0">
                <a:latin typeface="+mj-lt"/>
                <a:ea typeface="+mj-ea"/>
                <a:cs typeface="+mj-cs"/>
              </a:rPr>
              <a:t>-lived JWT are harder for users to work with. These tokens require frequent reauthorization, which can be annoying at times, especially for the clients.</a:t>
            </a:r>
            <a:endParaRPr lang="en-US">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r>
              <a:rPr lang="en-US" sz="2000" dirty="0">
                <a:latin typeface="+mj-lt"/>
                <a:ea typeface="+mj-ea"/>
                <a:cs typeface="+mj-cs"/>
              </a:rPr>
              <a:t>Adding refresh tokens and storing them appropriately is the only way to fix this scenario where long-lived refresh tokens can help users stay authorized for a more extended period of time.</a:t>
            </a:r>
          </a:p>
          <a:p>
            <a:pPr defTabSz="457200">
              <a:lnSpc>
                <a:spcPct val="90000"/>
              </a:lnSpc>
              <a:spcBef>
                <a:spcPts val="1000"/>
              </a:spcBef>
              <a:buClr>
                <a:schemeClr val="bg2">
                  <a:lumMod val="40000"/>
                  <a:lumOff val="60000"/>
                </a:schemeClr>
              </a:buClr>
              <a:buSzPct val="80000"/>
              <a:buFont typeface="Wingdings 3" charset="2"/>
              <a:buChar char=""/>
            </a:pPr>
            <a:endParaRPr lang="en-US" sz="1300">
              <a:latin typeface="+mj-lt"/>
              <a:ea typeface="+mj-ea"/>
              <a:cs typeface="+mj-cs"/>
            </a:endParaRPr>
          </a:p>
        </p:txBody>
      </p:sp>
    </p:spTree>
    <p:extLst>
      <p:ext uri="{BB962C8B-B14F-4D97-AF65-F5344CB8AC3E}">
        <p14:creationId xmlns:p14="http://schemas.microsoft.com/office/powerpoint/2010/main" val="43459260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0"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E123DC1-9D9A-49B6-AC11-9F83D76490D1}"/>
              </a:ext>
            </a:extLst>
          </p:cNvPr>
          <p:cNvSpPr txBox="1"/>
          <p:nvPr/>
        </p:nvSpPr>
        <p:spPr>
          <a:xfrm>
            <a:off x="8191925" y="1325880"/>
            <a:ext cx="3352375" cy="30665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5400" b="0" i="0" kern="1200">
                <a:solidFill>
                  <a:srgbClr val="EBEBEB"/>
                </a:solidFill>
                <a:latin typeface="+mj-lt"/>
                <a:ea typeface="+mj-ea"/>
                <a:cs typeface="+mj-cs"/>
              </a:rPr>
              <a:t>Thank You</a:t>
            </a:r>
          </a:p>
        </p:txBody>
      </p:sp>
      <p:sp>
        <p:nvSpPr>
          <p:cNvPr id="3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Graphic 5" descr="Smiling Face with No Fill">
            <a:extLst>
              <a:ext uri="{FF2B5EF4-FFF2-40B4-BE49-F238E27FC236}">
                <a16:creationId xmlns:a16="http://schemas.microsoft.com/office/drawing/2014/main" id="{D27D5DB9-F12E-6399-0DA6-CBEF0FF52C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8115" y="647698"/>
            <a:ext cx="5562139" cy="5562139"/>
          </a:xfrm>
          <a:prstGeom prst="rect">
            <a:avLst/>
          </a:prstGeom>
          <a:effectLst/>
        </p:spPr>
      </p:pic>
    </p:spTree>
    <p:extLst>
      <p:ext uri="{BB962C8B-B14F-4D97-AF65-F5344CB8AC3E}">
        <p14:creationId xmlns:p14="http://schemas.microsoft.com/office/powerpoint/2010/main" val="212101116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4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4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 name="Picture 5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5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5" name="Rectangle 54">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8" name="TextBox 1">
            <a:extLst>
              <a:ext uri="{FF2B5EF4-FFF2-40B4-BE49-F238E27FC236}">
                <a16:creationId xmlns:a16="http://schemas.microsoft.com/office/drawing/2014/main" id="{FBADF391-5867-FCE5-337E-3DFDB13C8C45}"/>
              </a:ext>
            </a:extLst>
          </p:cNvPr>
          <p:cNvGraphicFramePr/>
          <p:nvPr>
            <p:extLst>
              <p:ext uri="{D42A27DB-BD31-4B8C-83A1-F6EECF244321}">
                <p14:modId xmlns:p14="http://schemas.microsoft.com/office/powerpoint/2010/main" val="3566560851"/>
              </p:ext>
            </p:extLst>
          </p:nvPr>
        </p:nvGraphicFramePr>
        <p:xfrm>
          <a:off x="1103312" y="2052918"/>
          <a:ext cx="8946541" cy="41954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1099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1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 name="Oval 1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 name="Picture 1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 name="Picture 1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4" name="Rectangle 2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8" name="Freeform: Shape 2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1C7C54E3-DB04-49F7-9094-A2EA7554027A}"/>
              </a:ext>
            </a:extLst>
          </p:cNvPr>
          <p:cNvSpPr txBox="1"/>
          <p:nvPr/>
        </p:nvSpPr>
        <p:spPr>
          <a:xfrm>
            <a:off x="1103312" y="452718"/>
            <a:ext cx="8947522" cy="14005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4200" b="0" i="0" kern="1200" cap="all">
                <a:ln w="3175" cmpd="sng">
                  <a:noFill/>
                </a:ln>
                <a:solidFill>
                  <a:srgbClr val="FFFFFF"/>
                </a:solidFill>
                <a:latin typeface="+mj-lt"/>
                <a:ea typeface="+mj-ea"/>
                <a:cs typeface="+mj-cs"/>
              </a:rPr>
              <a:t>What is JWT?</a:t>
            </a:r>
          </a:p>
        </p:txBody>
      </p:sp>
      <p:sp>
        <p:nvSpPr>
          <p:cNvPr id="4" name="TextBox 3">
            <a:extLst>
              <a:ext uri="{FF2B5EF4-FFF2-40B4-BE49-F238E27FC236}">
                <a16:creationId xmlns:a16="http://schemas.microsoft.com/office/drawing/2014/main" id="{6A76CA30-A87B-47F0-8600-FA5023B2D0D1}"/>
              </a:ext>
            </a:extLst>
          </p:cNvPr>
          <p:cNvSpPr txBox="1"/>
          <p:nvPr/>
        </p:nvSpPr>
        <p:spPr>
          <a:xfrm>
            <a:off x="1103312" y="2763520"/>
            <a:ext cx="8946541" cy="34848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a:latin typeface="+mj-lt"/>
                <a:ea typeface="+mj-ea"/>
                <a:cs typeface="+mj-cs"/>
              </a:rPr>
              <a:t>In the JWT auth process, the front end (client) firstly sends some credentials to authenticate itself (username and password in our case, since we're working on a web application). The server (the Spring app in our case) then checks those credentials, and if they are valid, it generates a JWT and returns it.</a:t>
            </a:r>
          </a:p>
        </p:txBody>
      </p:sp>
    </p:spTree>
    <p:extLst>
      <p:ext uri="{BB962C8B-B14F-4D97-AF65-F5344CB8AC3E}">
        <p14:creationId xmlns:p14="http://schemas.microsoft.com/office/powerpoint/2010/main" val="133648802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1"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DB756A38-D211-493D-B96F-8CF702F0B7D1}"/>
              </a:ext>
            </a:extLst>
          </p:cNvPr>
          <p:cNvSpPr txBox="1"/>
          <p:nvPr/>
        </p:nvSpPr>
        <p:spPr>
          <a:xfrm>
            <a:off x="1103312" y="452718"/>
            <a:ext cx="8947522" cy="14005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90000"/>
              </a:lnSpc>
              <a:spcBef>
                <a:spcPct val="0"/>
              </a:spcBef>
              <a:spcAft>
                <a:spcPts val="600"/>
              </a:spcAft>
            </a:pPr>
            <a:r>
              <a:rPr lang="en-US" sz="4200" b="0" i="0" kern="1200">
                <a:solidFill>
                  <a:srgbClr val="FFFFFF"/>
                </a:solidFill>
                <a:latin typeface="+mj-lt"/>
                <a:ea typeface="+mj-ea"/>
                <a:cs typeface="+mj-cs"/>
              </a:rPr>
              <a:t>How to implement it using Spring Boot Security?</a:t>
            </a:r>
          </a:p>
          <a:p>
            <a:pPr defTabSz="457200">
              <a:lnSpc>
                <a:spcPct val="90000"/>
              </a:lnSpc>
              <a:spcBef>
                <a:spcPct val="0"/>
              </a:spcBef>
              <a:spcAft>
                <a:spcPts val="600"/>
              </a:spcAft>
            </a:pPr>
            <a:endParaRPr lang="en-US" sz="4200" b="0" i="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F665BA44-4591-4A5C-AF11-953F57E5C7B9}"/>
              </a:ext>
            </a:extLst>
          </p:cNvPr>
          <p:cNvSpPr txBox="1"/>
          <p:nvPr/>
        </p:nvSpPr>
        <p:spPr>
          <a:xfrm>
            <a:off x="1103312" y="2763520"/>
            <a:ext cx="8946541" cy="348487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Develop a Spring Boot Application to expose a Simple REST GET API with mapping /hello.</a:t>
            </a:r>
          </a:p>
          <a:p>
            <a:pPr marL="285750" indent="-285750"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Configure Spring Security for JWT. Expose REST POST API with mapping /authenticate using which User will get a valid JSON Web Token. And then allow the user access to the </a:t>
            </a:r>
            <a:r>
              <a:rPr lang="en-US" dirty="0" err="1">
                <a:latin typeface="+mj-lt"/>
                <a:ea typeface="+mj-ea"/>
                <a:cs typeface="+mj-cs"/>
              </a:rPr>
              <a:t>api</a:t>
            </a:r>
            <a:r>
              <a:rPr lang="en-US" dirty="0">
                <a:latin typeface="+mj-lt"/>
                <a:ea typeface="+mj-ea"/>
                <a:cs typeface="+mj-cs"/>
              </a:rPr>
              <a:t> /hello only if it has a valid token</a:t>
            </a:r>
          </a:p>
          <a:p>
            <a:pPr marL="285750" indent="-285750" defTabSz="457200">
              <a:spcBef>
                <a:spcPts val="1000"/>
              </a:spcBef>
              <a:buClr>
                <a:srgbClr val="F7F7F7"/>
              </a:buClr>
              <a:buSzPct val="80000"/>
              <a:buFont typeface="Wingdings 3" charset="2"/>
              <a:buChar char=""/>
            </a:pPr>
            <a:endParaRPr lang="en-US" dirty="0">
              <a:latin typeface="+mj-lt"/>
              <a:ea typeface="+mj-ea"/>
              <a:cs typeface="+mj-cs"/>
            </a:endParaRPr>
          </a:p>
          <a:p>
            <a:pPr defTabSz="457200">
              <a:spcBef>
                <a:spcPts val="1000"/>
              </a:spcBef>
              <a:buClr>
                <a:srgbClr val="F7F7F7"/>
              </a:buClr>
              <a:buSzPct val="80000"/>
            </a:pPr>
            <a:endParaRPr lang="en-US" dirty="0">
              <a:latin typeface="+mj-lt"/>
              <a:ea typeface="+mj-ea"/>
              <a:cs typeface="+mj-cs"/>
            </a:endParaRP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p:txBody>
      </p:sp>
    </p:spTree>
    <p:extLst>
      <p:ext uri="{BB962C8B-B14F-4D97-AF65-F5344CB8AC3E}">
        <p14:creationId xmlns:p14="http://schemas.microsoft.com/office/powerpoint/2010/main" val="35604702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82BE9B3C-838E-4A78-AA0D-BDB9759DB273}"/>
              </a:ext>
            </a:extLst>
          </p:cNvPr>
          <p:cNvSpPr txBox="1"/>
          <p:nvPr/>
        </p:nvSpPr>
        <p:spPr>
          <a:xfrm>
            <a:off x="1103312" y="452718"/>
            <a:ext cx="8947522" cy="14005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4200" b="0" i="0" kern="1200">
                <a:solidFill>
                  <a:srgbClr val="FFFFFF"/>
                </a:solidFill>
                <a:latin typeface="+mj-lt"/>
                <a:ea typeface="+mj-ea"/>
                <a:cs typeface="+mj-cs"/>
              </a:rPr>
              <a:t>Some Important Points of JWT :</a:t>
            </a:r>
          </a:p>
        </p:txBody>
      </p:sp>
      <p:sp>
        <p:nvSpPr>
          <p:cNvPr id="3" name="TextBox 2">
            <a:extLst>
              <a:ext uri="{FF2B5EF4-FFF2-40B4-BE49-F238E27FC236}">
                <a16:creationId xmlns:a16="http://schemas.microsoft.com/office/drawing/2014/main" id="{E671EB8B-DF8C-478C-A171-14E6530A0ADB}"/>
              </a:ext>
            </a:extLst>
          </p:cNvPr>
          <p:cNvSpPr txBox="1"/>
          <p:nvPr/>
        </p:nvSpPr>
        <p:spPr>
          <a:xfrm>
            <a:off x="1103312" y="2763520"/>
            <a:ext cx="8946541" cy="34848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10000"/>
          </a:bodyPr>
          <a:lstStyle/>
          <a:p>
            <a:pPr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1. JWT is used for authorization where client passes a header having key as 'Authorization' and value as Bearer&lt;token&gt;.</a:t>
            </a: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a:p>
            <a:pPr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2. JWT is most suitable in SSO(Single sign on) application due to easy usage across different domains . JWT is also used for securely transmitting data across parties.</a:t>
            </a:r>
          </a:p>
          <a:p>
            <a:pPr defTabSz="457200">
              <a:spcBef>
                <a:spcPts val="1000"/>
              </a:spcBef>
              <a:buClr>
                <a:schemeClr val="bg2">
                  <a:lumMod val="40000"/>
                  <a:lumOff val="60000"/>
                </a:schemeClr>
              </a:buClr>
              <a:buSzPct val="80000"/>
              <a:buFont typeface="Wingdings 3" charset="2"/>
              <a:buChar char=""/>
            </a:pPr>
            <a:r>
              <a:rPr lang="en-US" dirty="0">
                <a:latin typeface="+mj-lt"/>
                <a:ea typeface="+mj-ea"/>
                <a:cs typeface="+mj-cs"/>
              </a:rPr>
              <a:t>   Suppose in </a:t>
            </a:r>
            <a:r>
              <a:rPr lang="en-US" dirty="0" err="1">
                <a:latin typeface="+mj-lt"/>
                <a:ea typeface="+mj-ea"/>
                <a:cs typeface="+mj-cs"/>
              </a:rPr>
              <a:t>zenlonge</a:t>
            </a:r>
            <a:r>
              <a:rPr lang="en-US" dirty="0">
                <a:latin typeface="+mj-lt"/>
                <a:ea typeface="+mj-ea"/>
                <a:cs typeface="+mj-cs"/>
              </a:rPr>
              <a:t> </a:t>
            </a:r>
            <a:r>
              <a:rPr lang="en-US" dirty="0" err="1">
                <a:latin typeface="+mj-lt"/>
                <a:ea typeface="+mj-ea"/>
                <a:cs typeface="+mj-cs"/>
              </a:rPr>
              <a:t>appliaction</a:t>
            </a:r>
            <a:r>
              <a:rPr lang="en-US" dirty="0">
                <a:latin typeface="+mj-lt"/>
                <a:ea typeface="+mj-ea"/>
                <a:cs typeface="+mj-cs"/>
              </a:rPr>
              <a:t> when we navigate the my payroll section the not required to login again because in this case used the JWT token.</a:t>
            </a:r>
          </a:p>
          <a:p>
            <a:pPr defTabSz="457200">
              <a:spcBef>
                <a:spcPts val="1000"/>
              </a:spcBef>
              <a:buClr>
                <a:srgbClr val="F7F7F7"/>
              </a:buClr>
              <a:buSzPct val="80000"/>
              <a:buFont typeface="Wingdings 3" charset="2"/>
              <a:buChar char=""/>
            </a:pPr>
            <a:r>
              <a:rPr lang="en-US" dirty="0">
                <a:latin typeface="+mj-lt"/>
                <a:ea typeface="+mj-ea"/>
                <a:cs typeface="+mj-cs"/>
              </a:rPr>
              <a:t>3. JWT having always three sections and all three section are always encoded section. That is header ,payload and signature.</a:t>
            </a:r>
          </a:p>
          <a:p>
            <a:pPr defTabSz="457200">
              <a:spcBef>
                <a:spcPts val="1000"/>
              </a:spcBef>
              <a:buClr>
                <a:srgbClr val="F7F7F7"/>
              </a:buClr>
              <a:buSzPct val="80000"/>
              <a:buFont typeface="Wingdings 3" charset="2"/>
              <a:buChar char=""/>
            </a:pPr>
            <a:r>
              <a:rPr lang="en-US" dirty="0">
                <a:latin typeface="+mj-lt"/>
                <a:ea typeface="+mj-ea"/>
                <a:cs typeface="+mj-cs"/>
              </a:rPr>
              <a:t>4. Header and payload are decode but signature are not decode.</a:t>
            </a:r>
          </a:p>
          <a:p>
            <a:pPr defTabSz="457200">
              <a:spcBef>
                <a:spcPts val="1000"/>
              </a:spcBef>
              <a:buClr>
                <a:srgbClr val="F7F7F7"/>
              </a:buClr>
              <a:buSzPct val="80000"/>
              <a:buFont typeface="Wingdings 3" charset="2"/>
              <a:buChar char=""/>
            </a:pPr>
            <a:r>
              <a:rPr lang="en-US" dirty="0">
                <a:latin typeface="+mj-lt"/>
                <a:ea typeface="+mj-ea"/>
                <a:cs typeface="+mj-cs"/>
              </a:rPr>
              <a:t>4. You can this website '</a:t>
            </a:r>
            <a:r>
              <a:rPr lang="en-US" dirty="0">
                <a:ea typeface="+mn-lt"/>
                <a:cs typeface="+mn-lt"/>
              </a:rPr>
              <a:t>https://jwt.io/'.</a:t>
            </a:r>
            <a:endParaRPr lang="en-US" dirty="0">
              <a:latin typeface="+mj-lt"/>
              <a:ea typeface="+mj-ea"/>
              <a:cs typeface="+mj-cs"/>
            </a:endParaRPr>
          </a:p>
        </p:txBody>
      </p:sp>
    </p:spTree>
    <p:extLst>
      <p:ext uri="{BB962C8B-B14F-4D97-AF65-F5344CB8AC3E}">
        <p14:creationId xmlns:p14="http://schemas.microsoft.com/office/powerpoint/2010/main" val="342361025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FE6285-F8A6-4CDB-B07F-6DDFFF0F419A}"/>
              </a:ext>
            </a:extLst>
          </p:cNvPr>
          <p:cNvSpPr txBox="1"/>
          <p:nvPr/>
        </p:nvSpPr>
        <p:spPr>
          <a:xfrm>
            <a:off x="8191925" y="1325880"/>
            <a:ext cx="3352375" cy="306650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5400" b="0" i="0" kern="1200">
                <a:solidFill>
                  <a:srgbClr val="EBEBEB"/>
                </a:solidFill>
                <a:latin typeface="+mj-lt"/>
                <a:ea typeface="+mj-ea"/>
                <a:cs typeface="+mj-cs"/>
              </a:rPr>
              <a:t>JWT Structure:</a:t>
            </a:r>
          </a:p>
        </p:txBody>
      </p:sp>
      <p:sp>
        <p:nvSpPr>
          <p:cNvPr id="2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a:extLst>
              <a:ext uri="{FF2B5EF4-FFF2-40B4-BE49-F238E27FC236}">
                <a16:creationId xmlns:a16="http://schemas.microsoft.com/office/drawing/2014/main" id="{5BFAA089-AAAD-4108-8227-F6B71F0668CE}"/>
              </a:ext>
            </a:extLst>
          </p:cNvPr>
          <p:cNvPicPr>
            <a:picLocks noChangeAspect="1"/>
          </p:cNvPicPr>
          <p:nvPr/>
        </p:nvPicPr>
        <p:blipFill>
          <a:blip r:embed="rId6"/>
          <a:stretch>
            <a:fillRect/>
          </a:stretch>
        </p:blipFill>
        <p:spPr>
          <a:xfrm>
            <a:off x="356307" y="1327884"/>
            <a:ext cx="6558209" cy="3770447"/>
          </a:xfrm>
          <a:prstGeom prst="rect">
            <a:avLst/>
          </a:prstGeom>
          <a:effectLst/>
        </p:spPr>
      </p:pic>
      <p:sp>
        <p:nvSpPr>
          <p:cNvPr id="3" name="TextBox 2">
            <a:extLst>
              <a:ext uri="{FF2B5EF4-FFF2-40B4-BE49-F238E27FC236}">
                <a16:creationId xmlns:a16="http://schemas.microsoft.com/office/drawing/2014/main" id="{EC1BBD0F-8DEB-4813-AE5B-6B2DE2456F1E}"/>
              </a:ext>
            </a:extLst>
          </p:cNvPr>
          <p:cNvSpPr txBox="1"/>
          <p:nvPr/>
        </p:nvSpPr>
        <p:spPr>
          <a:xfrm>
            <a:off x="165879" y="1028521"/>
            <a:ext cx="74445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5" name="TextBox 4">
            <a:extLst>
              <a:ext uri="{FF2B5EF4-FFF2-40B4-BE49-F238E27FC236}">
                <a16:creationId xmlns:a16="http://schemas.microsoft.com/office/drawing/2014/main" id="{B6BE438B-1D33-46F7-87AB-401FB3D30C39}"/>
              </a:ext>
            </a:extLst>
          </p:cNvPr>
          <p:cNvSpPr txBox="1"/>
          <p:nvPr/>
        </p:nvSpPr>
        <p:spPr>
          <a:xfrm>
            <a:off x="655608" y="5416392"/>
            <a:ext cx="68119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Header: Which </a:t>
            </a:r>
            <a:r>
              <a:rPr lang="en-US" dirty="0" err="1"/>
              <a:t>algoritam</a:t>
            </a:r>
            <a:r>
              <a:rPr lang="en-US" dirty="0"/>
              <a:t> are used for encoding.</a:t>
            </a:r>
          </a:p>
          <a:p>
            <a:r>
              <a:rPr lang="en-US" dirty="0"/>
              <a:t>Signature can't decode because using the secret key.</a:t>
            </a:r>
          </a:p>
        </p:txBody>
      </p:sp>
    </p:spTree>
    <p:extLst>
      <p:ext uri="{BB962C8B-B14F-4D97-AF65-F5344CB8AC3E}">
        <p14:creationId xmlns:p14="http://schemas.microsoft.com/office/powerpoint/2010/main" val="142130689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useBgFill="1">
        <p:nvSpPr>
          <p:cNvPr id="10" name="Freeform: Shape 2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3B66E06F-5958-4E27-9099-867278542146}"/>
              </a:ext>
            </a:extLst>
          </p:cNvPr>
          <p:cNvSpPr txBox="1"/>
          <p:nvPr/>
        </p:nvSpPr>
        <p:spPr>
          <a:xfrm>
            <a:off x="648931" y="1196810"/>
            <a:ext cx="5122606" cy="66819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sz="2800" dirty="0">
                <a:solidFill>
                  <a:schemeClr val="bg1"/>
                </a:solidFill>
                <a:latin typeface="+mj-lt"/>
                <a:ea typeface="+mj-ea"/>
                <a:cs typeface="+mj-cs"/>
              </a:rPr>
              <a:t>Understand using the flow:</a:t>
            </a:r>
          </a:p>
        </p:txBody>
      </p:sp>
      <p:pic>
        <p:nvPicPr>
          <p:cNvPr id="4" name="Picture 4" descr="Diagram&#10;&#10;Description automatically generated">
            <a:extLst>
              <a:ext uri="{FF2B5EF4-FFF2-40B4-BE49-F238E27FC236}">
                <a16:creationId xmlns:a16="http://schemas.microsoft.com/office/drawing/2014/main" id="{E0160596-7DBE-4F1A-9283-1D8C15BDCCE3}"/>
              </a:ext>
            </a:extLst>
          </p:cNvPr>
          <p:cNvPicPr>
            <a:picLocks noChangeAspect="1"/>
          </p:cNvPicPr>
          <p:nvPr/>
        </p:nvPicPr>
        <p:blipFill>
          <a:blip r:embed="rId6"/>
          <a:stretch>
            <a:fillRect/>
          </a:stretch>
        </p:blipFill>
        <p:spPr>
          <a:xfrm>
            <a:off x="2468822" y="2573439"/>
            <a:ext cx="9074721" cy="3611702"/>
          </a:xfrm>
          <a:prstGeom prst="rect">
            <a:avLst/>
          </a:prstGeom>
          <a:effectLst/>
        </p:spPr>
      </p:pic>
      <p:sp>
        <p:nvSpPr>
          <p:cNvPr id="5" name="TextBox 4">
            <a:extLst>
              <a:ext uri="{FF2B5EF4-FFF2-40B4-BE49-F238E27FC236}">
                <a16:creationId xmlns:a16="http://schemas.microsoft.com/office/drawing/2014/main" id="{BF7125ED-19C8-42E4-8720-AF765B3261AB}"/>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ED5CA250-8C1E-4F26-99B3-CF394AC829C8}"/>
              </a:ext>
            </a:extLst>
          </p:cNvPr>
          <p:cNvSpPr txBox="1"/>
          <p:nvPr/>
        </p:nvSpPr>
        <p:spPr>
          <a:xfrm>
            <a:off x="5153025" y="3916572"/>
            <a:ext cx="888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7" name="TextBox 6">
            <a:extLst>
              <a:ext uri="{FF2B5EF4-FFF2-40B4-BE49-F238E27FC236}">
                <a16:creationId xmlns:a16="http://schemas.microsoft.com/office/drawing/2014/main" id="{12BB131D-455B-4787-8D3B-44AFA0B6E600}"/>
              </a:ext>
            </a:extLst>
          </p:cNvPr>
          <p:cNvSpPr txBox="1"/>
          <p:nvPr/>
        </p:nvSpPr>
        <p:spPr>
          <a:xfrm>
            <a:off x="5295900" y="3771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id="{9A1D422A-C4FC-4E53-B456-8238623C4F0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Tree>
    <p:extLst>
      <p:ext uri="{BB962C8B-B14F-4D97-AF65-F5344CB8AC3E}">
        <p14:creationId xmlns:p14="http://schemas.microsoft.com/office/powerpoint/2010/main" val="141946119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2"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6"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D5F696CA-FE57-4AF5-97F6-B59AE51E641C}"/>
              </a:ext>
            </a:extLst>
          </p:cNvPr>
          <p:cNvSpPr txBox="1"/>
          <p:nvPr/>
        </p:nvSpPr>
        <p:spPr>
          <a:xfrm>
            <a:off x="1103312" y="452718"/>
            <a:ext cx="8947522" cy="14005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90000"/>
              </a:lnSpc>
              <a:spcBef>
                <a:spcPct val="0"/>
              </a:spcBef>
              <a:spcAft>
                <a:spcPts val="600"/>
              </a:spcAft>
            </a:pPr>
            <a:r>
              <a:rPr lang="en-US" sz="4200" b="0" i="0" kern="1200">
                <a:solidFill>
                  <a:srgbClr val="FFFFFF"/>
                </a:solidFill>
                <a:latin typeface="+mj-lt"/>
                <a:ea typeface="+mj-ea"/>
                <a:cs typeface="+mj-cs"/>
              </a:rPr>
              <a:t>How to implement it using Spring Boot Security?</a:t>
            </a:r>
          </a:p>
          <a:p>
            <a:pPr defTabSz="457200">
              <a:lnSpc>
                <a:spcPct val="90000"/>
              </a:lnSpc>
              <a:spcBef>
                <a:spcPct val="0"/>
              </a:spcBef>
              <a:spcAft>
                <a:spcPts val="600"/>
              </a:spcAft>
            </a:pPr>
            <a:endParaRPr lang="en-US" sz="4200" b="0" i="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ECDC94FA-7B65-40F6-BE7A-9D2BC4089B51}"/>
              </a:ext>
            </a:extLst>
          </p:cNvPr>
          <p:cNvSpPr txBox="1"/>
          <p:nvPr/>
        </p:nvSpPr>
        <p:spPr>
          <a:xfrm>
            <a:off x="1103312" y="2763520"/>
            <a:ext cx="8946541" cy="34848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lnSpc>
                <a:spcPct val="90000"/>
              </a:lnSpc>
              <a:spcBef>
                <a:spcPts val="1000"/>
              </a:spcBef>
              <a:buClr>
                <a:schemeClr val="bg2">
                  <a:lumMod val="40000"/>
                  <a:lumOff val="60000"/>
                </a:schemeClr>
              </a:buClr>
              <a:buSzPct val="80000"/>
              <a:buFont typeface="Wingdings 3" charset="2"/>
              <a:buChar char=""/>
            </a:pPr>
            <a:r>
              <a:rPr lang="en-US">
                <a:latin typeface="+mj-lt"/>
                <a:ea typeface="+mj-ea"/>
                <a:cs typeface="+mj-cs"/>
              </a:rPr>
              <a:t>&lt;dependency&gt;
			&lt;groupId&gt;org.springframework.boot&lt;/groupId&gt;
			&lt;artifactId&gt;spring-boot-starter-security&lt;/artifactId&gt;
		&lt;/dependency&gt;
		&lt;dependency&gt;
			&lt;groupId&gt;io.jsonwebtoken&lt;/groupId&gt;
			&lt;artifactId&gt;jjwt&lt;/artifactId&gt;
			&lt;version&gt;0.9.1&lt;/version&gt;
		&lt;/dependency&gt;</a:t>
            </a:r>
          </a:p>
        </p:txBody>
      </p:sp>
    </p:spTree>
    <p:extLst>
      <p:ext uri="{BB962C8B-B14F-4D97-AF65-F5344CB8AC3E}">
        <p14:creationId xmlns:p14="http://schemas.microsoft.com/office/powerpoint/2010/main" val="15818903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Rectangle 19">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ctangle 21">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9"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1" name="Freeform: Shape 25">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extBox 1">
            <a:extLst>
              <a:ext uri="{FF2B5EF4-FFF2-40B4-BE49-F238E27FC236}">
                <a16:creationId xmlns:a16="http://schemas.microsoft.com/office/drawing/2014/main" id="{518DABAD-31F4-44BF-844A-25D1147EBEED}"/>
              </a:ext>
            </a:extLst>
          </p:cNvPr>
          <p:cNvSpPr txBox="1"/>
          <p:nvPr/>
        </p:nvSpPr>
        <p:spPr>
          <a:xfrm>
            <a:off x="1103312" y="452718"/>
            <a:ext cx="8947522" cy="14005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lnSpc>
                <a:spcPct val="90000"/>
              </a:lnSpc>
              <a:spcBef>
                <a:spcPct val="0"/>
              </a:spcBef>
              <a:spcAft>
                <a:spcPts val="600"/>
              </a:spcAft>
            </a:pPr>
            <a:r>
              <a:rPr lang="en-US" sz="4200" b="0" i="0" kern="1200">
                <a:solidFill>
                  <a:srgbClr val="FFFFFF"/>
                </a:solidFill>
                <a:latin typeface="+mj-lt"/>
                <a:ea typeface="+mj-ea"/>
                <a:cs typeface="+mj-cs"/>
              </a:rPr>
              <a:t>Using Spring Boot Security how to refresh expired JSON Web Token?</a:t>
            </a:r>
          </a:p>
          <a:p>
            <a:pPr defTabSz="457200">
              <a:lnSpc>
                <a:spcPct val="90000"/>
              </a:lnSpc>
              <a:spcBef>
                <a:spcPct val="0"/>
              </a:spcBef>
              <a:spcAft>
                <a:spcPts val="600"/>
              </a:spcAft>
            </a:pPr>
            <a:endParaRPr lang="en-US" sz="4200" b="0" i="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BCE72E9F-8A5A-44C6-822A-7D6AF9806BAA}"/>
              </a:ext>
            </a:extLst>
          </p:cNvPr>
          <p:cNvSpPr txBox="1"/>
          <p:nvPr/>
        </p:nvSpPr>
        <p:spPr>
          <a:xfrm>
            <a:off x="1103312" y="2763520"/>
            <a:ext cx="8946541" cy="34848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bg2">
                  <a:lumMod val="40000"/>
                  <a:lumOff val="60000"/>
                </a:schemeClr>
              </a:buClr>
              <a:buSzPct val="80000"/>
              <a:buFont typeface="Wingdings 3" charset="2"/>
              <a:buChar char=""/>
            </a:pPr>
            <a:r>
              <a:rPr lang="en-US">
                <a:latin typeface="+mj-lt"/>
                <a:ea typeface="+mj-ea"/>
                <a:cs typeface="+mj-cs"/>
              </a:rPr>
              <a:t>Suppose our requirement is such that if the token has expired, still the user should be allowed to access the system if the token is valid. That is the token should be refreshed or a new valid token should be provided.</a:t>
            </a:r>
            <a:br>
              <a:rPr lang="en-US">
                <a:latin typeface="+mj-lt"/>
                <a:ea typeface="+mj-ea"/>
                <a:cs typeface="+mj-cs"/>
              </a:rPr>
            </a:br>
            <a:r>
              <a:rPr lang="en-US">
                <a:latin typeface="+mj-lt"/>
                <a:ea typeface="+mj-ea"/>
                <a:cs typeface="+mj-cs"/>
              </a:rPr>
              <a:t>We will be working on a solution where if the user he receives JWT expired exception, then he can call another API with the expired token. A new token will then provided to the user which he can use for future interactions. We will be testing this refresh Token generation API both using Postman as well as the Spring RestTemplate.</a:t>
            </a:r>
          </a:p>
          <a:p>
            <a:pPr defTabSz="457200">
              <a:spcBef>
                <a:spcPts val="1000"/>
              </a:spcBef>
              <a:buClr>
                <a:schemeClr val="bg2">
                  <a:lumMod val="40000"/>
                  <a:lumOff val="60000"/>
                </a:schemeClr>
              </a:buClr>
              <a:buSzPct val="80000"/>
              <a:buFont typeface="Wingdings 3" charset="2"/>
              <a:buChar char=""/>
            </a:pPr>
            <a:endParaRPr lang="en-US">
              <a:latin typeface="+mj-lt"/>
              <a:ea typeface="+mj-ea"/>
              <a:cs typeface="+mj-cs"/>
            </a:endParaRPr>
          </a:p>
        </p:txBody>
      </p:sp>
    </p:spTree>
    <p:extLst>
      <p:ext uri="{BB962C8B-B14F-4D97-AF65-F5344CB8AC3E}">
        <p14:creationId xmlns:p14="http://schemas.microsoft.com/office/powerpoint/2010/main" val="271578179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Preeti Rani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391</cp:revision>
  <dcterms:created xsi:type="dcterms:W3CDTF">2022-03-14T11:35:19Z</dcterms:created>
  <dcterms:modified xsi:type="dcterms:W3CDTF">2022-03-16T11:37:10Z</dcterms:modified>
</cp:coreProperties>
</file>