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78" r:id="rId3"/>
    <p:sldId id="257" r:id="rId4"/>
    <p:sldId id="279" r:id="rId5"/>
    <p:sldId id="280" r:id="rId6"/>
    <p:sldId id="281" r:id="rId7"/>
    <p:sldId id="276" r:id="rId8"/>
    <p:sldId id="259" r:id="rId9"/>
    <p:sldId id="277" r:id="rId10"/>
    <p:sldId id="261" r:id="rId11"/>
    <p:sldId id="272" r:id="rId12"/>
    <p:sldId id="282" r:id="rId13"/>
    <p:sldId id="283" r:id="rId14"/>
    <p:sldId id="284" r:id="rId15"/>
    <p:sldId id="274" r:id="rId16"/>
    <p:sldId id="268" r:id="rId17"/>
    <p:sldId id="285" r:id="rId18"/>
    <p:sldId id="265" r:id="rId19"/>
    <p:sldId id="267" r:id="rId20"/>
    <p:sldId id="28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864" y="-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5E429-F1C0-4B50-8F2E-5864032F758E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9BE47-8D5C-4C03-AE36-91E0DE48AD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9BE47-8D5C-4C03-AE36-91E0DE48AD6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E707-07F4-4755-8E0A-8FCB03815320}" type="datetime1">
              <a:rPr lang="en-US" smtClean="0"/>
              <a:pPr/>
              <a:t>3/10/2012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75DF-A7DB-4521-80DC-245227851908}" type="datetime1">
              <a:rPr lang="en-US" smtClean="0"/>
              <a:pPr/>
              <a:t>3/10/2012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8D50-FBE1-41AA-AC5C-9D8C48A224BF}" type="datetime1">
              <a:rPr lang="en-US" smtClean="0"/>
              <a:pPr/>
              <a:t>3/10/2012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BA1B-5111-4AD2-8455-58C2C1D3F495}" type="datetime1">
              <a:rPr lang="en-US" smtClean="0"/>
              <a:pPr/>
              <a:t>3/10/2012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A8D7-D01A-47DF-B417-8DA12EB35E01}" type="datetime1">
              <a:rPr lang="en-US" smtClean="0"/>
              <a:pPr/>
              <a:t>3/10/2012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44DF-9493-48E3-8A5F-6E872E8B2884}" type="datetime1">
              <a:rPr lang="en-US" smtClean="0"/>
              <a:pPr/>
              <a:t>3/10/2012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CBA2-6F38-4DA3-B5A5-93F7F7EED2D5}" type="datetime1">
              <a:rPr lang="en-US" smtClean="0"/>
              <a:pPr/>
              <a:t>3/10/2012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CDC7-D7AB-4FA2-8D45-AE825FCE83B4}" type="datetime1">
              <a:rPr lang="en-US" smtClean="0"/>
              <a:pPr/>
              <a:t>3/10/2012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1BA5-FB82-4F69-8CA9-96F6808A2898}" type="datetime1">
              <a:rPr lang="en-US" smtClean="0"/>
              <a:pPr/>
              <a:t>3/10/2012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86D6E-B12E-4AA5-8903-B534AA896AAC}" type="datetime1">
              <a:rPr lang="en-US" smtClean="0"/>
              <a:pPr/>
              <a:t>3/10/2012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2864-663C-4099-B945-57A52F08B5CF}" type="datetime1">
              <a:rPr lang="en-US" smtClean="0"/>
              <a:pPr/>
              <a:t>3/10/2012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34DAA88-46BD-4A40-91F7-9022E02A80E8}" type="datetime1">
              <a:rPr lang="en-US" smtClean="0"/>
              <a:pPr/>
              <a:t>3/10/2012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371600"/>
            <a:ext cx="8534400" cy="18288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Social and semantic recommendation system : communities-based approach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352800"/>
            <a:ext cx="7854696" cy="1752600"/>
          </a:xfrm>
        </p:spPr>
        <p:txBody>
          <a:bodyPr/>
          <a:lstStyle/>
          <a:p>
            <a:pPr algn="ctr"/>
            <a:r>
              <a:rPr lang="en-US" dirty="0" smtClean="0"/>
              <a:t>GUILLOU </a:t>
            </a:r>
            <a:r>
              <a:rPr lang="en-US" dirty="0" smtClean="0"/>
              <a:t>Frederic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First phase : semantic similarities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1292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Semantic similarities is a concept whereby a set of terms within term lists are assigned a metric based on the likeness of their meaning / semantic content</a:t>
            </a:r>
          </a:p>
          <a:p>
            <a:pPr>
              <a:buNone/>
            </a:pPr>
            <a:endParaRPr lang="en-US" sz="2800" dirty="0" smtClean="0"/>
          </a:p>
          <a:p>
            <a:pPr algn="just"/>
            <a:r>
              <a:rPr lang="en-US" sz="2800" dirty="0" smtClean="0"/>
              <a:t>Integrate in the recommendation system a similarity measures library or relevance measures in order to improve quality of recommendation results  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First phase : semantic similarities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41520"/>
          </a:xfrm>
        </p:spPr>
        <p:txBody>
          <a:bodyPr>
            <a:normAutofit/>
          </a:bodyPr>
          <a:lstStyle/>
          <a:p>
            <a:pPr algn="just"/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measures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of </a:t>
            </a:r>
            <a:r>
              <a:rPr lang="fr-FR" dirty="0" err="1" smtClean="0"/>
              <a:t>various</a:t>
            </a:r>
            <a:r>
              <a:rPr lang="fr-FR" dirty="0" smtClean="0"/>
              <a:t> nature : </a:t>
            </a:r>
          </a:p>
          <a:p>
            <a:pPr lvl="1" algn="just"/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basic </a:t>
            </a:r>
            <a:r>
              <a:rPr lang="fr-FR" dirty="0" err="1" smtClean="0"/>
              <a:t>measures</a:t>
            </a:r>
            <a:endParaRPr lang="fr-FR" dirty="0" smtClean="0"/>
          </a:p>
          <a:p>
            <a:pPr lvl="1" algn="just"/>
            <a:r>
              <a:rPr lang="fr-FR" dirty="0" err="1" smtClean="0"/>
              <a:t>Others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have </a:t>
            </a:r>
            <a:r>
              <a:rPr lang="fr-FR" dirty="0" err="1" smtClean="0"/>
              <a:t>semantic</a:t>
            </a:r>
            <a:r>
              <a:rPr lang="fr-FR" dirty="0" smtClean="0"/>
              <a:t> or structural dimension </a:t>
            </a:r>
            <a:r>
              <a:rPr lang="fr-FR" dirty="0" err="1" smtClean="0"/>
              <a:t>taking</a:t>
            </a:r>
            <a:r>
              <a:rPr lang="fr-FR" dirty="0" smtClean="0"/>
              <a:t> in </a:t>
            </a:r>
            <a:r>
              <a:rPr lang="fr-FR" dirty="0" err="1" smtClean="0"/>
              <a:t>consideration</a:t>
            </a:r>
            <a:r>
              <a:rPr lang="fr-FR" dirty="0" smtClean="0"/>
              <a:t> the </a:t>
            </a:r>
            <a:r>
              <a:rPr lang="fr-FR" dirty="0" err="1" smtClean="0"/>
              <a:t>knowledge</a:t>
            </a:r>
            <a:r>
              <a:rPr lang="fr-FR" dirty="0" smtClean="0"/>
              <a:t> of the </a:t>
            </a:r>
            <a:r>
              <a:rPr lang="fr-FR" dirty="0" err="1" smtClean="0"/>
              <a:t>domain</a:t>
            </a:r>
            <a:r>
              <a:rPr lang="fr-FR" dirty="0" smtClean="0"/>
              <a:t> </a:t>
            </a:r>
            <a:r>
              <a:rPr lang="fr-FR" dirty="0" err="1" smtClean="0"/>
              <a:t>represented</a:t>
            </a:r>
            <a:r>
              <a:rPr lang="fr-FR" dirty="0" smtClean="0"/>
              <a:t> as an </a:t>
            </a:r>
            <a:r>
              <a:rPr lang="fr-FR" dirty="0" err="1" smtClean="0"/>
              <a:t>ontology</a:t>
            </a:r>
            <a:r>
              <a:rPr lang="fr-FR" dirty="0" smtClean="0"/>
              <a:t>, or </a:t>
            </a:r>
            <a:r>
              <a:rPr lang="fr-FR" dirty="0" err="1" smtClean="0"/>
              <a:t>behaviour</a:t>
            </a:r>
            <a:r>
              <a:rPr lang="fr-FR" dirty="0" smtClean="0"/>
              <a:t> ressemblance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actors</a:t>
            </a:r>
            <a:r>
              <a:rPr lang="fr-FR" dirty="0" smtClean="0"/>
              <a:t> </a:t>
            </a:r>
          </a:p>
          <a:p>
            <a:pPr algn="just"/>
            <a:r>
              <a:rPr lang="fr-FR" dirty="0" smtClean="0"/>
              <a:t>All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measures</a:t>
            </a:r>
            <a:r>
              <a:rPr lang="fr-FR" dirty="0" smtClean="0"/>
              <a:t> have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studied</a:t>
            </a:r>
            <a:r>
              <a:rPr lang="fr-FR" dirty="0" smtClean="0"/>
              <a:t> and a test plan has to </a:t>
            </a:r>
            <a:r>
              <a:rPr lang="fr-FR" dirty="0" err="1" smtClean="0"/>
              <a:t>be</a:t>
            </a:r>
            <a:r>
              <a:rPr lang="fr-FR" dirty="0" smtClean="0"/>
              <a:t> made, in </a:t>
            </a:r>
            <a:r>
              <a:rPr lang="fr-FR" dirty="0" err="1" smtClean="0"/>
              <a:t>order</a:t>
            </a:r>
            <a:r>
              <a:rPr lang="fr-FR" dirty="0" smtClean="0"/>
              <a:t> to report the </a:t>
            </a:r>
            <a:r>
              <a:rPr lang="fr-FR" dirty="0" err="1" smtClean="0"/>
              <a:t>quality</a:t>
            </a:r>
            <a:r>
              <a:rPr lang="fr-FR" dirty="0" smtClean="0"/>
              <a:t> of </a:t>
            </a:r>
            <a:r>
              <a:rPr lang="fr-FR" dirty="0" err="1" smtClean="0"/>
              <a:t>recommendation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 </a:t>
            </a:r>
            <a:r>
              <a:rPr lang="fr-FR" dirty="0" err="1" smtClean="0"/>
              <a:t>depending</a:t>
            </a:r>
            <a:r>
              <a:rPr lang="fr-FR" dirty="0" smtClean="0"/>
              <a:t> on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various</a:t>
            </a:r>
            <a:r>
              <a:rPr lang="fr-FR" dirty="0" smtClean="0"/>
              <a:t> </a:t>
            </a:r>
            <a:r>
              <a:rPr lang="fr-FR" dirty="0" err="1" smtClean="0"/>
              <a:t>measures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Second phase : Communities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609600"/>
          </a:xfrm>
        </p:spPr>
        <p:txBody>
          <a:bodyPr>
            <a:normAutofit/>
          </a:bodyPr>
          <a:lstStyle/>
          <a:p>
            <a:pPr lvl="0" algn="just">
              <a:buClr>
                <a:srgbClr val="969696"/>
              </a:buClr>
              <a:buFont typeface="Wingdings" pitchFamily="2" charset="2"/>
              <a:buChar char="§"/>
            </a:pPr>
            <a:r>
              <a:rPr lang="fr-FR" sz="3200" b="1" dirty="0" err="1" smtClean="0">
                <a:solidFill>
                  <a:prstClr val="black"/>
                </a:solidFill>
              </a:rPr>
              <a:t>What</a:t>
            </a:r>
            <a:r>
              <a:rPr lang="fr-FR" sz="3200" b="1" dirty="0" smtClean="0">
                <a:solidFill>
                  <a:prstClr val="black"/>
                </a:solidFill>
              </a:rPr>
              <a:t> </a:t>
            </a:r>
            <a:r>
              <a:rPr lang="fr-FR" sz="3200" b="1" dirty="0" err="1" smtClean="0">
                <a:solidFill>
                  <a:prstClr val="black"/>
                </a:solidFill>
              </a:rPr>
              <a:t>is</a:t>
            </a:r>
            <a:r>
              <a:rPr lang="fr-FR" sz="3200" b="1" dirty="0" smtClean="0">
                <a:solidFill>
                  <a:prstClr val="black"/>
                </a:solidFill>
              </a:rPr>
              <a:t> a </a:t>
            </a:r>
            <a:r>
              <a:rPr lang="fr-FR" sz="3200" b="1" dirty="0" err="1" smtClean="0">
                <a:solidFill>
                  <a:prstClr val="black"/>
                </a:solidFill>
              </a:rPr>
              <a:t>community</a:t>
            </a:r>
            <a:r>
              <a:rPr lang="fr-FR" sz="3200" b="1" dirty="0" smtClean="0">
                <a:solidFill>
                  <a:prstClr val="black"/>
                </a:solidFill>
              </a:rPr>
              <a:t> ?</a:t>
            </a:r>
          </a:p>
          <a:p>
            <a:pPr algn="just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1752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590800"/>
            <a:ext cx="8229600" cy="347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 algn="just">
              <a:spcBef>
                <a:spcPct val="20000"/>
              </a:spcBef>
              <a:buClr>
                <a:srgbClr val="969696"/>
              </a:buClr>
              <a:buSzPct val="95000"/>
              <a:buFont typeface="Wingdings 2"/>
              <a:buChar char=""/>
            </a:pPr>
            <a:r>
              <a:rPr lang="en-US" sz="2400" dirty="0" smtClean="0">
                <a:solidFill>
                  <a:prstClr val="black"/>
                </a:solidFill>
              </a:rPr>
              <a:t>Community structure refers to the occurrence of groups of nodes in a network that are more densely connected internally than with the rest of the network.</a:t>
            </a:r>
          </a:p>
          <a:p>
            <a:pPr marL="274320" lvl="0" indent="-274320" algn="just">
              <a:spcBef>
                <a:spcPct val="20000"/>
              </a:spcBef>
              <a:buClr>
                <a:srgbClr val="969696"/>
              </a:buClr>
              <a:buSzPct val="95000"/>
              <a:buFont typeface="Wingdings 2"/>
              <a:buChar char=""/>
            </a:pPr>
            <a:r>
              <a:rPr lang="en-US" sz="2400" dirty="0" smtClean="0">
                <a:solidFill>
                  <a:prstClr val="black"/>
                </a:solidFill>
              </a:rPr>
              <a:t>This inhomogeneity of connections suggests that the network has certain natural divisions within it. </a:t>
            </a:r>
          </a:p>
          <a:p>
            <a:pPr marL="274320" lvl="0" indent="-274320" algn="just">
              <a:spcBef>
                <a:spcPct val="20000"/>
              </a:spcBef>
              <a:buClr>
                <a:srgbClr val="969696"/>
              </a:buClr>
              <a:buSzPct val="95000"/>
              <a:buFont typeface="Wingdings 2"/>
              <a:buChar char=""/>
            </a:pPr>
            <a:r>
              <a:rPr lang="en-US" sz="2400" dirty="0" smtClean="0">
                <a:solidFill>
                  <a:prstClr val="black"/>
                </a:solidFill>
              </a:rPr>
              <a:t>Communities are often defined in terms of the partition of the set of vertices : each node is put into one and only one community.</a:t>
            </a:r>
          </a:p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Second phase : Communities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6096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fr-FR" sz="3200" b="1" dirty="0" smtClean="0"/>
              <a:t>How are </a:t>
            </a:r>
            <a:r>
              <a:rPr lang="fr-FR" sz="3200" b="1" dirty="0" err="1" smtClean="0"/>
              <a:t>we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going</a:t>
            </a:r>
            <a:r>
              <a:rPr lang="fr-FR" sz="3200" b="1" dirty="0" smtClean="0"/>
              <a:t> to use </a:t>
            </a:r>
            <a:r>
              <a:rPr lang="fr-FR" sz="3200" b="1" dirty="0" err="1" smtClean="0"/>
              <a:t>communities</a:t>
            </a:r>
            <a:r>
              <a:rPr lang="fr-FR" sz="3200" b="1" dirty="0" smtClean="0"/>
              <a:t> ?</a:t>
            </a:r>
          </a:p>
          <a:p>
            <a:pPr algn="just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1752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438400"/>
            <a:ext cx="8229600" cy="412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 algn="just">
              <a:spcBef>
                <a:spcPct val="20000"/>
              </a:spcBef>
              <a:buClr>
                <a:srgbClr val="969696"/>
              </a:buClr>
              <a:buSzPct val="95000"/>
              <a:buFont typeface="Wingdings 2"/>
              <a:buChar char=""/>
            </a:pPr>
            <a:r>
              <a:rPr lang="fr-FR" sz="2600" dirty="0" smtClean="0">
                <a:solidFill>
                  <a:prstClr val="black"/>
                </a:solidFill>
              </a:rPr>
              <a:t>A </a:t>
            </a:r>
            <a:r>
              <a:rPr lang="fr-FR" sz="2600" dirty="0" err="1" smtClean="0">
                <a:solidFill>
                  <a:prstClr val="black"/>
                </a:solidFill>
              </a:rPr>
              <a:t>study</a:t>
            </a:r>
            <a:r>
              <a:rPr lang="fr-FR" sz="2600" dirty="0" smtClean="0">
                <a:solidFill>
                  <a:prstClr val="black"/>
                </a:solidFill>
              </a:rPr>
              <a:t> of </a:t>
            </a:r>
            <a:r>
              <a:rPr lang="fr-FR" sz="2600" dirty="0" err="1" smtClean="0">
                <a:solidFill>
                  <a:prstClr val="black"/>
                </a:solidFill>
              </a:rPr>
              <a:t>communities</a:t>
            </a:r>
            <a:r>
              <a:rPr lang="fr-FR" sz="2600" dirty="0" smtClean="0">
                <a:solidFill>
                  <a:prstClr val="black"/>
                </a:solidFill>
              </a:rPr>
              <a:t> </a:t>
            </a:r>
            <a:r>
              <a:rPr lang="fr-FR" sz="2600" dirty="0" err="1" smtClean="0">
                <a:solidFill>
                  <a:prstClr val="black"/>
                </a:solidFill>
              </a:rPr>
              <a:t>detection</a:t>
            </a:r>
            <a:r>
              <a:rPr lang="fr-FR" sz="2600" dirty="0" smtClean="0">
                <a:solidFill>
                  <a:prstClr val="black"/>
                </a:solidFill>
              </a:rPr>
              <a:t> </a:t>
            </a:r>
            <a:r>
              <a:rPr lang="fr-FR" sz="2600" dirty="0" err="1" smtClean="0">
                <a:solidFill>
                  <a:prstClr val="black"/>
                </a:solidFill>
              </a:rPr>
              <a:t>algorithms</a:t>
            </a:r>
            <a:r>
              <a:rPr lang="fr-FR" sz="2600" dirty="0" smtClean="0">
                <a:solidFill>
                  <a:prstClr val="black"/>
                </a:solidFill>
              </a:rPr>
              <a:t> in social networks has to </a:t>
            </a:r>
            <a:r>
              <a:rPr lang="fr-FR" sz="2600" dirty="0" err="1" smtClean="0">
                <a:solidFill>
                  <a:prstClr val="black"/>
                </a:solidFill>
              </a:rPr>
              <a:t>be</a:t>
            </a:r>
            <a:r>
              <a:rPr lang="fr-FR" sz="2600" dirty="0" smtClean="0">
                <a:solidFill>
                  <a:prstClr val="black"/>
                </a:solidFill>
              </a:rPr>
              <a:t> made in </a:t>
            </a:r>
            <a:r>
              <a:rPr lang="fr-FR" sz="2600" dirty="0" err="1" smtClean="0">
                <a:solidFill>
                  <a:prstClr val="black"/>
                </a:solidFill>
              </a:rPr>
              <a:t>order</a:t>
            </a:r>
            <a:r>
              <a:rPr lang="fr-FR" sz="2600" dirty="0" smtClean="0">
                <a:solidFill>
                  <a:prstClr val="black"/>
                </a:solidFill>
              </a:rPr>
              <a:t> to </a:t>
            </a:r>
            <a:r>
              <a:rPr lang="fr-FR" sz="2600" dirty="0" err="1" smtClean="0">
                <a:solidFill>
                  <a:prstClr val="black"/>
                </a:solidFill>
              </a:rPr>
              <a:t>improve</a:t>
            </a:r>
            <a:r>
              <a:rPr lang="fr-FR" sz="2600" dirty="0" smtClean="0">
                <a:solidFill>
                  <a:prstClr val="black"/>
                </a:solidFill>
              </a:rPr>
              <a:t> </a:t>
            </a:r>
            <a:r>
              <a:rPr lang="fr-FR" sz="2600" dirty="0" err="1" smtClean="0">
                <a:solidFill>
                  <a:prstClr val="black"/>
                </a:solidFill>
              </a:rPr>
              <a:t>perfomances</a:t>
            </a:r>
            <a:r>
              <a:rPr lang="fr-FR" sz="2600" dirty="0" smtClean="0">
                <a:solidFill>
                  <a:prstClr val="black"/>
                </a:solidFill>
              </a:rPr>
              <a:t> of the </a:t>
            </a:r>
            <a:r>
              <a:rPr lang="fr-FR" sz="2600" dirty="0" err="1" smtClean="0">
                <a:solidFill>
                  <a:prstClr val="black"/>
                </a:solidFill>
              </a:rPr>
              <a:t>recommendation</a:t>
            </a:r>
            <a:r>
              <a:rPr lang="fr-FR" sz="2600" dirty="0" smtClean="0">
                <a:solidFill>
                  <a:prstClr val="black"/>
                </a:solidFill>
              </a:rPr>
              <a:t> system</a:t>
            </a:r>
          </a:p>
          <a:p>
            <a:pPr marL="274320" lvl="0" indent="-274320" algn="just">
              <a:spcBef>
                <a:spcPct val="20000"/>
              </a:spcBef>
              <a:buClr>
                <a:srgbClr val="969696"/>
              </a:buClr>
              <a:buSzPct val="95000"/>
              <a:buFont typeface="Wingdings 2"/>
              <a:buChar char=""/>
            </a:pPr>
            <a:r>
              <a:rPr lang="fr-FR" sz="2600" dirty="0" err="1" smtClean="0">
                <a:solidFill>
                  <a:prstClr val="black"/>
                </a:solidFill>
              </a:rPr>
              <a:t>Several</a:t>
            </a:r>
            <a:r>
              <a:rPr lang="fr-FR" sz="2600" dirty="0" smtClean="0">
                <a:solidFill>
                  <a:prstClr val="black"/>
                </a:solidFill>
              </a:rPr>
              <a:t> </a:t>
            </a:r>
            <a:r>
              <a:rPr lang="fr-FR" sz="2600" dirty="0" err="1" smtClean="0">
                <a:solidFill>
                  <a:prstClr val="black"/>
                </a:solidFill>
              </a:rPr>
              <a:t>recommenders</a:t>
            </a:r>
            <a:r>
              <a:rPr lang="fr-FR" sz="2600" dirty="0" smtClean="0">
                <a:solidFill>
                  <a:prstClr val="black"/>
                </a:solidFill>
              </a:rPr>
              <a:t> </a:t>
            </a:r>
            <a:r>
              <a:rPr lang="fr-FR" sz="2600" dirty="0" err="1" smtClean="0">
                <a:solidFill>
                  <a:prstClr val="black"/>
                </a:solidFill>
              </a:rPr>
              <a:t>will</a:t>
            </a:r>
            <a:r>
              <a:rPr lang="fr-FR" sz="2600" dirty="0" smtClean="0">
                <a:solidFill>
                  <a:prstClr val="black"/>
                </a:solidFill>
              </a:rPr>
              <a:t> </a:t>
            </a:r>
            <a:r>
              <a:rPr lang="fr-FR" sz="2600" dirty="0" err="1" smtClean="0">
                <a:solidFill>
                  <a:prstClr val="black"/>
                </a:solidFill>
              </a:rPr>
              <a:t>be</a:t>
            </a:r>
            <a:r>
              <a:rPr lang="fr-FR" sz="2600" dirty="0" smtClean="0">
                <a:solidFill>
                  <a:prstClr val="black"/>
                </a:solidFill>
              </a:rPr>
              <a:t> </a:t>
            </a:r>
            <a:r>
              <a:rPr lang="fr-FR" sz="2600" dirty="0" err="1" smtClean="0">
                <a:solidFill>
                  <a:prstClr val="black"/>
                </a:solidFill>
              </a:rPr>
              <a:t>launched</a:t>
            </a:r>
            <a:r>
              <a:rPr lang="fr-FR" sz="2600" dirty="0" smtClean="0">
                <a:solidFill>
                  <a:prstClr val="black"/>
                </a:solidFill>
              </a:rPr>
              <a:t> </a:t>
            </a:r>
            <a:r>
              <a:rPr lang="fr-FR" sz="2600" dirty="0" err="1" smtClean="0">
                <a:solidFill>
                  <a:prstClr val="black"/>
                </a:solidFill>
              </a:rPr>
              <a:t>at</a:t>
            </a:r>
            <a:r>
              <a:rPr lang="fr-FR" sz="2600" dirty="0" smtClean="0">
                <a:solidFill>
                  <a:prstClr val="black"/>
                </a:solidFill>
              </a:rPr>
              <a:t> the </a:t>
            </a:r>
            <a:r>
              <a:rPr lang="fr-FR" sz="2600" dirty="0" err="1" smtClean="0">
                <a:solidFill>
                  <a:prstClr val="black"/>
                </a:solidFill>
              </a:rPr>
              <a:t>same</a:t>
            </a:r>
            <a:r>
              <a:rPr lang="fr-FR" sz="2600" dirty="0" smtClean="0">
                <a:solidFill>
                  <a:prstClr val="black"/>
                </a:solidFill>
              </a:rPr>
              <a:t> time in </a:t>
            </a:r>
            <a:r>
              <a:rPr lang="fr-FR" sz="2600" dirty="0" err="1" smtClean="0">
                <a:solidFill>
                  <a:prstClr val="black"/>
                </a:solidFill>
              </a:rPr>
              <a:t>each</a:t>
            </a:r>
            <a:r>
              <a:rPr lang="fr-FR" sz="2600" dirty="0" smtClean="0">
                <a:solidFill>
                  <a:prstClr val="black"/>
                </a:solidFill>
              </a:rPr>
              <a:t> </a:t>
            </a:r>
            <a:r>
              <a:rPr lang="fr-FR" sz="2600" dirty="0" err="1" smtClean="0">
                <a:solidFill>
                  <a:prstClr val="black"/>
                </a:solidFill>
              </a:rPr>
              <a:t>community</a:t>
            </a:r>
            <a:r>
              <a:rPr lang="fr-FR" sz="2600" dirty="0" smtClean="0">
                <a:solidFill>
                  <a:prstClr val="black"/>
                </a:solidFill>
              </a:rPr>
              <a:t> </a:t>
            </a:r>
          </a:p>
          <a:p>
            <a:pPr marL="274320" lvl="0" indent="-274320" algn="just">
              <a:spcBef>
                <a:spcPct val="20000"/>
              </a:spcBef>
              <a:buClr>
                <a:srgbClr val="969696"/>
              </a:buClr>
              <a:buSzPct val="95000"/>
              <a:buFont typeface="Wingdings 2"/>
              <a:buChar char=""/>
            </a:pPr>
            <a:r>
              <a:rPr lang="fr-FR" sz="2600" dirty="0" err="1" smtClean="0">
                <a:solidFill>
                  <a:prstClr val="black"/>
                </a:solidFill>
              </a:rPr>
              <a:t>Results</a:t>
            </a:r>
            <a:r>
              <a:rPr lang="fr-FR" sz="2600" dirty="0" smtClean="0">
                <a:solidFill>
                  <a:prstClr val="black"/>
                </a:solidFill>
              </a:rPr>
              <a:t> </a:t>
            </a:r>
            <a:r>
              <a:rPr lang="fr-FR" sz="2600" dirty="0" err="1" smtClean="0">
                <a:solidFill>
                  <a:prstClr val="black"/>
                </a:solidFill>
              </a:rPr>
              <a:t>will</a:t>
            </a:r>
            <a:r>
              <a:rPr lang="fr-FR" sz="2600" dirty="0" smtClean="0">
                <a:solidFill>
                  <a:prstClr val="black"/>
                </a:solidFill>
              </a:rPr>
              <a:t> </a:t>
            </a:r>
            <a:r>
              <a:rPr lang="fr-FR" sz="2600" dirty="0" err="1" smtClean="0">
                <a:solidFill>
                  <a:prstClr val="black"/>
                </a:solidFill>
              </a:rPr>
              <a:t>be</a:t>
            </a:r>
            <a:r>
              <a:rPr lang="fr-FR" sz="2600" dirty="0" smtClean="0">
                <a:solidFill>
                  <a:prstClr val="black"/>
                </a:solidFill>
              </a:rPr>
              <a:t> </a:t>
            </a:r>
            <a:r>
              <a:rPr lang="fr-FR" sz="2600" dirty="0" err="1" smtClean="0">
                <a:solidFill>
                  <a:prstClr val="black"/>
                </a:solidFill>
              </a:rPr>
              <a:t>compared</a:t>
            </a:r>
            <a:r>
              <a:rPr lang="fr-FR" sz="2600" dirty="0" smtClean="0">
                <a:solidFill>
                  <a:prstClr val="black"/>
                </a:solidFill>
              </a:rPr>
              <a:t> </a:t>
            </a:r>
            <a:r>
              <a:rPr lang="fr-FR" sz="2600" dirty="0" err="1" smtClean="0">
                <a:solidFill>
                  <a:prstClr val="black"/>
                </a:solidFill>
              </a:rPr>
              <a:t>with</a:t>
            </a:r>
            <a:r>
              <a:rPr lang="fr-FR" sz="2600" dirty="0" smtClean="0">
                <a:solidFill>
                  <a:prstClr val="black"/>
                </a:solidFill>
              </a:rPr>
              <a:t> basic system in </a:t>
            </a:r>
            <a:r>
              <a:rPr lang="fr-FR" sz="2600" dirty="0" err="1" smtClean="0">
                <a:solidFill>
                  <a:prstClr val="black"/>
                </a:solidFill>
              </a:rPr>
              <a:t>terms</a:t>
            </a:r>
            <a:r>
              <a:rPr lang="fr-FR" sz="2600" dirty="0" smtClean="0">
                <a:solidFill>
                  <a:prstClr val="black"/>
                </a:solidFill>
              </a:rPr>
              <a:t> of </a:t>
            </a:r>
            <a:r>
              <a:rPr lang="fr-FR" sz="2600" b="1" dirty="0" err="1" smtClean="0">
                <a:solidFill>
                  <a:prstClr val="black"/>
                </a:solidFill>
              </a:rPr>
              <a:t>precision</a:t>
            </a:r>
            <a:r>
              <a:rPr lang="fr-FR" sz="2600" dirty="0" smtClean="0">
                <a:solidFill>
                  <a:prstClr val="black"/>
                </a:solidFill>
              </a:rPr>
              <a:t> (</a:t>
            </a:r>
            <a:r>
              <a:rPr lang="en-US" sz="2600" dirty="0" smtClean="0">
                <a:solidFill>
                  <a:prstClr val="black"/>
                </a:solidFill>
              </a:rPr>
              <a:t>the probability that a selected item is relevant) </a:t>
            </a:r>
            <a:r>
              <a:rPr lang="fr-FR" sz="2600" dirty="0" smtClean="0">
                <a:solidFill>
                  <a:prstClr val="black"/>
                </a:solidFill>
              </a:rPr>
              <a:t>and </a:t>
            </a:r>
            <a:r>
              <a:rPr lang="fr-FR" sz="2600" b="1" dirty="0" err="1" smtClean="0">
                <a:solidFill>
                  <a:prstClr val="black"/>
                </a:solidFill>
              </a:rPr>
              <a:t>recall</a:t>
            </a:r>
            <a:r>
              <a:rPr lang="fr-FR" sz="2600" dirty="0" smtClean="0">
                <a:solidFill>
                  <a:prstClr val="black"/>
                </a:solidFill>
              </a:rPr>
              <a:t> (</a:t>
            </a:r>
            <a:r>
              <a:rPr lang="en-US" sz="2600" dirty="0" smtClean="0">
                <a:solidFill>
                  <a:prstClr val="black"/>
                </a:solidFill>
              </a:rPr>
              <a:t>the probability that a relevant item will be selected</a:t>
            </a:r>
            <a:r>
              <a:rPr lang="fr-FR" sz="2600" dirty="0" smtClean="0">
                <a:solidFill>
                  <a:prstClr val="black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Second phase : Communities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6096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3200" b="1" dirty="0" smtClean="0"/>
              <a:t>How to detect communities ?</a:t>
            </a:r>
          </a:p>
          <a:p>
            <a:pPr algn="just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1752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286000"/>
            <a:ext cx="82296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 algn="just">
              <a:spcBef>
                <a:spcPct val="20000"/>
              </a:spcBef>
              <a:buClr>
                <a:srgbClr val="969696"/>
              </a:buClr>
              <a:buSzPct val="95000"/>
              <a:buFont typeface="Wingdings 2"/>
              <a:buChar char=""/>
            </a:pPr>
            <a:r>
              <a:rPr lang="en-US" sz="2600" dirty="0" smtClean="0">
                <a:solidFill>
                  <a:prstClr val="black"/>
                </a:solidFill>
              </a:rPr>
              <a:t>Several methods have been developed and employed with varying levels of success</a:t>
            </a:r>
          </a:p>
          <a:p>
            <a:pPr marL="274320" lvl="0" indent="-274320" algn="just">
              <a:spcBef>
                <a:spcPct val="20000"/>
              </a:spcBef>
              <a:buClr>
                <a:srgbClr val="969696"/>
              </a:buClr>
              <a:buSzPct val="95000"/>
              <a:buFont typeface="Wingdings 2"/>
              <a:buChar char=""/>
            </a:pPr>
            <a:r>
              <a:rPr lang="en-US" sz="2600" dirty="0" smtClean="0">
                <a:solidFill>
                  <a:prstClr val="black"/>
                </a:solidFill>
              </a:rPr>
              <a:t>Among these methods :</a:t>
            </a:r>
          </a:p>
          <a:p>
            <a:pPr marL="640080" lvl="1" indent="-246888" algn="just">
              <a:spcBef>
                <a:spcPct val="20000"/>
              </a:spcBef>
              <a:buClr>
                <a:srgbClr val="DDDDDD"/>
              </a:buClr>
              <a:buSzPct val="85000"/>
              <a:buFont typeface="Wingdings 2"/>
              <a:buChar char=""/>
            </a:pPr>
            <a:r>
              <a:rPr lang="en-US" sz="2400" dirty="0" smtClean="0">
                <a:solidFill>
                  <a:prstClr val="black"/>
                </a:solidFill>
              </a:rPr>
              <a:t>Minimum-cut method</a:t>
            </a:r>
          </a:p>
          <a:p>
            <a:pPr marL="640080" lvl="1" indent="-246888" algn="just">
              <a:spcBef>
                <a:spcPct val="20000"/>
              </a:spcBef>
              <a:buClr>
                <a:srgbClr val="DDDDDD"/>
              </a:buClr>
              <a:buSzPct val="85000"/>
              <a:buFont typeface="Wingdings 2"/>
              <a:buChar char=""/>
            </a:pPr>
            <a:r>
              <a:rPr lang="en-US" sz="2400" dirty="0" smtClean="0">
                <a:solidFill>
                  <a:prstClr val="black"/>
                </a:solidFill>
              </a:rPr>
              <a:t>Hierarchical clustering</a:t>
            </a:r>
          </a:p>
          <a:p>
            <a:pPr marL="640080" lvl="1" indent="-246888" algn="just">
              <a:spcBef>
                <a:spcPct val="20000"/>
              </a:spcBef>
              <a:buClr>
                <a:srgbClr val="DDDDDD"/>
              </a:buClr>
              <a:buSzPct val="85000"/>
              <a:buFont typeface="Wingdings 2"/>
              <a:buChar char=""/>
            </a:pPr>
            <a:r>
              <a:rPr lang="en-US" sz="2400" dirty="0" smtClean="0">
                <a:solidFill>
                  <a:prstClr val="black"/>
                </a:solidFill>
              </a:rPr>
              <a:t>Girvan–Newman algorithm</a:t>
            </a:r>
          </a:p>
          <a:p>
            <a:pPr marL="640080" lvl="1" indent="-246888" algn="just">
              <a:spcBef>
                <a:spcPct val="20000"/>
              </a:spcBef>
              <a:buClr>
                <a:srgbClr val="DDDDDD"/>
              </a:buClr>
              <a:buSzPct val="85000"/>
              <a:buFont typeface="Wingdings 2"/>
              <a:buChar char=""/>
            </a:pPr>
            <a:r>
              <a:rPr lang="en-US" sz="2400" dirty="0" smtClean="0">
                <a:solidFill>
                  <a:prstClr val="black"/>
                </a:solidFill>
              </a:rPr>
              <a:t>Modularity maximization</a:t>
            </a:r>
          </a:p>
          <a:p>
            <a:pPr marL="640080" lvl="1" indent="-246888" algn="just">
              <a:spcBef>
                <a:spcPct val="20000"/>
              </a:spcBef>
              <a:buClr>
                <a:srgbClr val="DDDDDD"/>
              </a:buClr>
              <a:buSzPct val="85000"/>
              <a:buFont typeface="Wingdings 2"/>
              <a:buChar char=""/>
            </a:pPr>
            <a:r>
              <a:rPr lang="en-US" sz="2400" dirty="0" smtClean="0">
                <a:solidFill>
                  <a:prstClr val="black"/>
                </a:solidFill>
              </a:rPr>
              <a:t>The Louvain method</a:t>
            </a:r>
          </a:p>
          <a:p>
            <a:pPr marL="640080" lvl="1" indent="-246888" algn="just">
              <a:spcBef>
                <a:spcPct val="20000"/>
              </a:spcBef>
              <a:buClr>
                <a:srgbClr val="DDDDDD"/>
              </a:buClr>
              <a:buSzPct val="85000"/>
              <a:buFont typeface="Wingdings 2"/>
              <a:buChar char=""/>
            </a:pPr>
            <a:r>
              <a:rPr lang="en-US" sz="2400" dirty="0" smtClean="0">
                <a:solidFill>
                  <a:prstClr val="black"/>
                </a:solidFill>
              </a:rPr>
              <a:t>Clique based methods</a:t>
            </a:r>
          </a:p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Second phase : Communities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89120"/>
          </a:xfrm>
        </p:spPr>
        <p:txBody>
          <a:bodyPr>
            <a:normAutofit fontScale="92500"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3500" b="1" dirty="0" smtClean="0"/>
              <a:t>How to detect communities ?</a:t>
            </a:r>
          </a:p>
          <a:p>
            <a:pPr algn="just"/>
            <a:r>
              <a:rPr lang="en-US" dirty="0" smtClean="0"/>
              <a:t>Focus on the Louvain method, one the most widely used method:</a:t>
            </a:r>
          </a:p>
          <a:p>
            <a:pPr lvl="1" algn="just"/>
            <a:r>
              <a:rPr lang="en-US" dirty="0" smtClean="0"/>
              <a:t>Modularity is a benefit function that measures the quality of a particular division of a network into communities</a:t>
            </a:r>
          </a:p>
          <a:p>
            <a:pPr lvl="1" algn="just"/>
            <a:r>
              <a:rPr lang="en-US" dirty="0" smtClean="0"/>
              <a:t>First, this method looks for "small" communities by optimizing modularity in a local way</a:t>
            </a:r>
          </a:p>
          <a:p>
            <a:pPr lvl="1" algn="just"/>
            <a:r>
              <a:rPr lang="en-US" dirty="0" smtClean="0"/>
              <a:t>Second, it aggregates nodes of the same community and builds a new network whose nodes are the communities</a:t>
            </a:r>
          </a:p>
          <a:p>
            <a:pPr lvl="1" algn="just">
              <a:buNone/>
            </a:pP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These steps are repeated iteratively until a maximum of modularity is attained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5181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 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382000" cy="4648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Data collected in summer 2006 by crawling Amazon website</a:t>
            </a:r>
          </a:p>
          <a:p>
            <a:pPr algn="just"/>
            <a:r>
              <a:rPr lang="en-US" dirty="0" smtClean="0"/>
              <a:t>Contains product metadata and review information about 548,552 different products (Books, music CDs, DVDs and VHS video tapes). </a:t>
            </a:r>
          </a:p>
          <a:p>
            <a:pPr algn="just"/>
            <a:r>
              <a:rPr lang="en-US" dirty="0" smtClean="0"/>
              <a:t>For each product the following information is available: </a:t>
            </a:r>
          </a:p>
          <a:p>
            <a:pPr lvl="1" algn="just"/>
            <a:r>
              <a:rPr lang="en-US" dirty="0" smtClean="0"/>
              <a:t>Title</a:t>
            </a:r>
          </a:p>
          <a:p>
            <a:pPr lvl="1" algn="just"/>
            <a:r>
              <a:rPr lang="en-US" dirty="0" err="1" smtClean="0"/>
              <a:t>Salesrank</a:t>
            </a:r>
            <a:endParaRPr lang="en-US" dirty="0" smtClean="0"/>
          </a:p>
          <a:p>
            <a:pPr lvl="1" algn="just"/>
            <a:r>
              <a:rPr lang="en-US" dirty="0" smtClean="0"/>
              <a:t>List of similar products (that get co-purchased with the current product)</a:t>
            </a:r>
          </a:p>
          <a:p>
            <a:pPr lvl="1" algn="just"/>
            <a:r>
              <a:rPr lang="en-US" dirty="0" smtClean="0"/>
              <a:t>Detailed product categorization</a:t>
            </a:r>
          </a:p>
          <a:p>
            <a:pPr lvl="1" algn="just"/>
            <a:r>
              <a:rPr lang="en-US" dirty="0" smtClean="0"/>
              <a:t>Product reviews: time, customer, rating, number of votes, number of people that found the review helpful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990600"/>
            <a:ext cx="3200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Implementation : main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programming language used </a:t>
            </a:r>
            <a:r>
              <a:rPr lang="en-US" dirty="0" smtClean="0"/>
              <a:t>is Python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1752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057400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 algn="just">
              <a:spcBef>
                <a:spcPct val="20000"/>
              </a:spcBef>
              <a:buClr>
                <a:srgbClr val="969696"/>
              </a:buClr>
              <a:buSzPct val="95000"/>
              <a:buFont typeface="Wingdings 2"/>
              <a:buChar char=""/>
            </a:pPr>
            <a:r>
              <a:rPr lang="en-US" sz="2400" dirty="0" smtClean="0">
                <a:solidFill>
                  <a:prstClr val="black"/>
                </a:solidFill>
              </a:rPr>
              <a:t>Steps</a:t>
            </a:r>
            <a:r>
              <a:rPr lang="fr-FR" sz="2400" dirty="0" smtClean="0">
                <a:solidFill>
                  <a:prstClr val="black"/>
                </a:solidFill>
              </a:rPr>
              <a:t> :</a:t>
            </a:r>
            <a:endParaRPr lang="en-US" sz="2400" dirty="0" smtClean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362200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40080" lvl="1" indent="-246888" algn="just">
              <a:spcBef>
                <a:spcPct val="20000"/>
              </a:spcBef>
              <a:buClr>
                <a:srgbClr val="DDDDDD"/>
              </a:buClr>
              <a:buSzPct val="85000"/>
              <a:buFont typeface="Wingdings"/>
              <a:buChar char="à"/>
            </a:pPr>
            <a:r>
              <a:rPr lang="en-US" sz="2100" dirty="0" smtClean="0">
                <a:solidFill>
                  <a:prstClr val="black"/>
                </a:solidFill>
              </a:rPr>
              <a:t>Extraction of the collaboration network (nodes are users ) </a:t>
            </a:r>
            <a:r>
              <a:rPr lang="fr-FR" sz="2100" dirty="0" err="1" smtClean="0">
                <a:solidFill>
                  <a:prstClr val="black"/>
                </a:solidFill>
              </a:rPr>
              <a:t>from</a:t>
            </a:r>
            <a:r>
              <a:rPr lang="fr-FR" sz="2100" dirty="0" smtClean="0">
                <a:solidFill>
                  <a:prstClr val="black"/>
                </a:solidFill>
              </a:rPr>
              <a:t> Amazon data and </a:t>
            </a:r>
            <a:r>
              <a:rPr lang="en-US" sz="2100" dirty="0" smtClean="0">
                <a:solidFill>
                  <a:prstClr val="black"/>
                </a:solidFill>
              </a:rPr>
              <a:t>elaboration </a:t>
            </a:r>
            <a:r>
              <a:rPr lang="en-US" sz="2100" dirty="0" smtClean="0">
                <a:solidFill>
                  <a:prstClr val="black"/>
                </a:solidFill>
              </a:rPr>
              <a:t>of the basic and semantic preferences for each user</a:t>
            </a:r>
            <a:endParaRPr lang="fr-FR" sz="2100" dirty="0" smtClean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3352800"/>
            <a:ext cx="82296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40080" lvl="1" indent="-246888" algn="just">
              <a:spcBef>
                <a:spcPct val="20000"/>
              </a:spcBef>
              <a:buClr>
                <a:srgbClr val="DDDDDD"/>
              </a:buClr>
              <a:buSzPct val="85000"/>
              <a:buFont typeface="Wingdings"/>
              <a:buChar char="à"/>
            </a:pPr>
            <a:r>
              <a:rPr lang="fr-FR" sz="2100" dirty="0" err="1" smtClean="0">
                <a:solidFill>
                  <a:prstClr val="black"/>
                </a:solidFill>
              </a:rPr>
              <a:t>Add</a:t>
            </a:r>
            <a:r>
              <a:rPr lang="fr-FR" sz="2100" dirty="0" smtClean="0">
                <a:solidFill>
                  <a:prstClr val="black"/>
                </a:solidFill>
              </a:rPr>
              <a:t> </a:t>
            </a:r>
            <a:r>
              <a:rPr lang="fr-FR" sz="2100" dirty="0" err="1" smtClean="0">
                <a:solidFill>
                  <a:prstClr val="black"/>
                </a:solidFill>
              </a:rPr>
              <a:t>similarity</a:t>
            </a:r>
            <a:r>
              <a:rPr lang="fr-FR" sz="2100" dirty="0" smtClean="0">
                <a:solidFill>
                  <a:prstClr val="black"/>
                </a:solidFill>
              </a:rPr>
              <a:t> </a:t>
            </a:r>
            <a:r>
              <a:rPr lang="fr-FR" sz="2100" dirty="0" err="1" smtClean="0">
                <a:solidFill>
                  <a:prstClr val="black"/>
                </a:solidFill>
              </a:rPr>
              <a:t>measures</a:t>
            </a:r>
            <a:r>
              <a:rPr lang="fr-FR" sz="2100" dirty="0" smtClean="0">
                <a:solidFill>
                  <a:prstClr val="black"/>
                </a:solidFill>
              </a:rPr>
              <a:t> and test/compare </a:t>
            </a:r>
            <a:r>
              <a:rPr lang="fr-FR" sz="2100" dirty="0" err="1" smtClean="0">
                <a:solidFill>
                  <a:prstClr val="black"/>
                </a:solidFill>
              </a:rPr>
              <a:t>results</a:t>
            </a:r>
            <a:r>
              <a:rPr lang="fr-FR" sz="2100" dirty="0" smtClean="0">
                <a:solidFill>
                  <a:prstClr val="black"/>
                </a:solidFill>
              </a:rPr>
              <a:t> of </a:t>
            </a:r>
            <a:r>
              <a:rPr lang="fr-FR" sz="2100" dirty="0" err="1" smtClean="0">
                <a:solidFill>
                  <a:prstClr val="black"/>
                </a:solidFill>
              </a:rPr>
              <a:t>recommendation</a:t>
            </a:r>
            <a:r>
              <a:rPr lang="fr-FR" sz="2100" dirty="0" smtClean="0">
                <a:solidFill>
                  <a:prstClr val="black"/>
                </a:solidFill>
              </a:rPr>
              <a:t> system </a:t>
            </a:r>
            <a:r>
              <a:rPr lang="fr-FR" sz="2100" dirty="0" err="1" smtClean="0">
                <a:solidFill>
                  <a:prstClr val="black"/>
                </a:solidFill>
              </a:rPr>
              <a:t>with</a:t>
            </a:r>
            <a:r>
              <a:rPr lang="fr-FR" sz="2100" dirty="0" smtClean="0">
                <a:solidFill>
                  <a:prstClr val="black"/>
                </a:solidFill>
              </a:rPr>
              <a:t> </a:t>
            </a:r>
            <a:r>
              <a:rPr lang="fr-FR" sz="2100" dirty="0" err="1" smtClean="0">
                <a:solidFill>
                  <a:prstClr val="black"/>
                </a:solidFill>
              </a:rPr>
              <a:t>these</a:t>
            </a:r>
            <a:r>
              <a:rPr lang="fr-FR" sz="2100" dirty="0" smtClean="0">
                <a:solidFill>
                  <a:prstClr val="black"/>
                </a:solidFill>
              </a:rPr>
              <a:t> new </a:t>
            </a:r>
            <a:r>
              <a:rPr lang="fr-FR" sz="2100" dirty="0" err="1" smtClean="0">
                <a:solidFill>
                  <a:prstClr val="black"/>
                </a:solidFill>
              </a:rPr>
              <a:t>measures</a:t>
            </a:r>
            <a:endParaRPr lang="fr-FR" sz="2100" dirty="0" smtClean="0">
              <a:solidFill>
                <a:prstClr val="black"/>
              </a:solidFill>
            </a:endParaRPr>
          </a:p>
          <a:p>
            <a:endParaRPr lang="en-US" sz="21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4038600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40080" lvl="1" indent="-246888" algn="just">
              <a:spcBef>
                <a:spcPct val="20000"/>
              </a:spcBef>
              <a:buClr>
                <a:srgbClr val="DDDDDD"/>
              </a:buClr>
              <a:buSzPct val="85000"/>
              <a:buFont typeface="Wingdings"/>
              <a:buChar char="à"/>
            </a:pPr>
            <a:r>
              <a:rPr lang="fr-FR" sz="2100" dirty="0" err="1" smtClean="0">
                <a:solidFill>
                  <a:prstClr val="black"/>
                </a:solidFill>
              </a:rPr>
              <a:t>Find</a:t>
            </a:r>
            <a:r>
              <a:rPr lang="fr-FR" sz="2100" dirty="0" smtClean="0">
                <a:solidFill>
                  <a:prstClr val="black"/>
                </a:solidFill>
              </a:rPr>
              <a:t> </a:t>
            </a:r>
            <a:r>
              <a:rPr lang="fr-FR" sz="2100" dirty="0" err="1" smtClean="0">
                <a:solidFill>
                  <a:prstClr val="black"/>
                </a:solidFill>
              </a:rPr>
              <a:t>communities</a:t>
            </a:r>
            <a:r>
              <a:rPr lang="fr-FR" sz="2100" dirty="0" smtClean="0">
                <a:solidFill>
                  <a:prstClr val="black"/>
                </a:solidFill>
              </a:rPr>
              <a:t> </a:t>
            </a:r>
            <a:r>
              <a:rPr lang="fr-FR" sz="2100" dirty="0" err="1" smtClean="0">
                <a:solidFill>
                  <a:prstClr val="black"/>
                </a:solidFill>
              </a:rPr>
              <a:t>using</a:t>
            </a:r>
            <a:r>
              <a:rPr lang="fr-FR" sz="2100" dirty="0" smtClean="0">
                <a:solidFill>
                  <a:prstClr val="black"/>
                </a:solidFill>
              </a:rPr>
              <a:t> </a:t>
            </a:r>
            <a:r>
              <a:rPr lang="fr-FR" sz="2100" dirty="0" err="1" smtClean="0">
                <a:solidFill>
                  <a:prstClr val="black"/>
                </a:solidFill>
              </a:rPr>
              <a:t>Gephi</a:t>
            </a:r>
            <a:r>
              <a:rPr lang="fr-FR" sz="2100" dirty="0" smtClean="0">
                <a:solidFill>
                  <a:prstClr val="black"/>
                </a:solidFill>
              </a:rPr>
              <a:t> or Python </a:t>
            </a:r>
            <a:r>
              <a:rPr lang="fr-FR" sz="2100" dirty="0" err="1" smtClean="0">
                <a:solidFill>
                  <a:prstClr val="black"/>
                </a:solidFill>
              </a:rPr>
              <a:t>libraries</a:t>
            </a:r>
            <a:r>
              <a:rPr lang="fr-FR" sz="2100" dirty="0" smtClean="0">
                <a:solidFill>
                  <a:prstClr val="black"/>
                </a:solidFill>
              </a:rPr>
              <a:t> (</a:t>
            </a:r>
            <a:r>
              <a:rPr lang="fr-FR" sz="2100" dirty="0" err="1" smtClean="0">
                <a:solidFill>
                  <a:prstClr val="black"/>
                </a:solidFill>
              </a:rPr>
              <a:t>networkx</a:t>
            </a:r>
            <a:r>
              <a:rPr lang="fr-FR" sz="2100" dirty="0" smtClean="0">
                <a:solidFill>
                  <a:prstClr val="black"/>
                </a:solidFill>
              </a:rPr>
              <a:t>)</a:t>
            </a:r>
            <a:endParaRPr lang="fr-FR" sz="2100" dirty="0" smtClean="0">
              <a:solidFill>
                <a:prstClr val="black"/>
              </a:solidFill>
            </a:endParaRPr>
          </a:p>
          <a:p>
            <a:endParaRPr lang="en-US" sz="2100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" y="4495800"/>
            <a:ext cx="82296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40080" lvl="1" indent="-246888" algn="just">
              <a:spcBef>
                <a:spcPct val="20000"/>
              </a:spcBef>
              <a:buClr>
                <a:srgbClr val="DDDDDD"/>
              </a:buClr>
              <a:buSzPct val="85000"/>
              <a:buFont typeface="Wingdings"/>
              <a:buChar char="à"/>
            </a:pPr>
            <a:r>
              <a:rPr lang="fr-FR" sz="2100" dirty="0" err="1" smtClean="0">
                <a:solidFill>
                  <a:prstClr val="black"/>
                </a:solidFill>
              </a:rPr>
              <a:t>Apply</a:t>
            </a:r>
            <a:r>
              <a:rPr lang="fr-FR" sz="2100" dirty="0" smtClean="0">
                <a:solidFill>
                  <a:prstClr val="black"/>
                </a:solidFill>
              </a:rPr>
              <a:t> </a:t>
            </a:r>
            <a:r>
              <a:rPr lang="fr-FR" sz="2100" dirty="0" err="1" smtClean="0">
                <a:solidFill>
                  <a:prstClr val="black"/>
                </a:solidFill>
              </a:rPr>
              <a:t>some</a:t>
            </a:r>
            <a:r>
              <a:rPr lang="fr-FR" sz="2100" dirty="0" smtClean="0">
                <a:solidFill>
                  <a:prstClr val="black"/>
                </a:solidFill>
              </a:rPr>
              <a:t> </a:t>
            </a:r>
            <a:r>
              <a:rPr lang="fr-FR" sz="2100" dirty="0" err="1" smtClean="0">
                <a:solidFill>
                  <a:prstClr val="black"/>
                </a:solidFill>
              </a:rPr>
              <a:t>process</a:t>
            </a:r>
            <a:r>
              <a:rPr lang="fr-FR" sz="2100" dirty="0" smtClean="0">
                <a:solidFill>
                  <a:prstClr val="black"/>
                </a:solidFill>
              </a:rPr>
              <a:t> on the graph or </a:t>
            </a:r>
            <a:r>
              <a:rPr lang="fr-FR" sz="2100" dirty="0" err="1" smtClean="0">
                <a:solidFill>
                  <a:prstClr val="black"/>
                </a:solidFill>
              </a:rPr>
              <a:t>communities</a:t>
            </a:r>
            <a:r>
              <a:rPr lang="fr-FR" sz="2100" dirty="0" smtClean="0">
                <a:solidFill>
                  <a:prstClr val="black"/>
                </a:solidFill>
              </a:rPr>
              <a:t> to </a:t>
            </a:r>
            <a:r>
              <a:rPr lang="fr-FR" sz="2100" dirty="0" err="1" smtClean="0">
                <a:solidFill>
                  <a:prstClr val="black"/>
                </a:solidFill>
              </a:rPr>
              <a:t>obtain</a:t>
            </a:r>
            <a:r>
              <a:rPr lang="fr-FR" sz="2100" dirty="0" smtClean="0">
                <a:solidFill>
                  <a:prstClr val="black"/>
                </a:solidFill>
              </a:rPr>
              <a:t> </a:t>
            </a:r>
            <a:r>
              <a:rPr lang="fr-FR" sz="2100" dirty="0" smtClean="0">
                <a:solidFill>
                  <a:prstClr val="black"/>
                </a:solidFill>
              </a:rPr>
              <a:t>significative </a:t>
            </a:r>
            <a:r>
              <a:rPr lang="fr-FR" sz="2100" dirty="0" err="1" smtClean="0">
                <a:solidFill>
                  <a:prstClr val="black"/>
                </a:solidFill>
              </a:rPr>
              <a:t>communities</a:t>
            </a:r>
            <a:r>
              <a:rPr lang="fr-FR" sz="2100" dirty="0" smtClean="0">
                <a:solidFill>
                  <a:prstClr val="black"/>
                </a:solidFill>
              </a:rPr>
              <a:t> </a:t>
            </a:r>
            <a:r>
              <a:rPr lang="fr-FR" sz="2100" dirty="0" err="1" smtClean="0">
                <a:solidFill>
                  <a:prstClr val="black"/>
                </a:solidFill>
              </a:rPr>
              <a:t>only</a:t>
            </a:r>
            <a:endParaRPr lang="fr-FR" sz="2100" dirty="0" smtClean="0">
              <a:solidFill>
                <a:prstClr val="black"/>
              </a:solidFill>
            </a:endParaRPr>
          </a:p>
          <a:p>
            <a:endParaRPr lang="en-US" sz="2100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5181600"/>
            <a:ext cx="82296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40080" lvl="1" indent="-246888" algn="just">
              <a:spcBef>
                <a:spcPct val="20000"/>
              </a:spcBef>
              <a:buClr>
                <a:srgbClr val="DDDDDD"/>
              </a:buClr>
              <a:buSzPct val="85000"/>
              <a:buFont typeface="Wingdings"/>
              <a:buChar char="à"/>
            </a:pPr>
            <a:r>
              <a:rPr lang="fr-FR" sz="2100" dirty="0" err="1" smtClean="0">
                <a:solidFill>
                  <a:prstClr val="black"/>
                </a:solidFill>
              </a:rPr>
              <a:t>Separate</a:t>
            </a:r>
            <a:r>
              <a:rPr lang="fr-FR" sz="2100" dirty="0" smtClean="0">
                <a:solidFill>
                  <a:prstClr val="black"/>
                </a:solidFill>
              </a:rPr>
              <a:t> </a:t>
            </a:r>
            <a:r>
              <a:rPr lang="fr-FR" sz="2100" dirty="0" err="1" smtClean="0">
                <a:solidFill>
                  <a:prstClr val="black"/>
                </a:solidFill>
              </a:rPr>
              <a:t>communities</a:t>
            </a:r>
            <a:r>
              <a:rPr lang="fr-FR" sz="2100" dirty="0" smtClean="0">
                <a:solidFill>
                  <a:prstClr val="black"/>
                </a:solidFill>
              </a:rPr>
              <a:t> graph out and </a:t>
            </a:r>
            <a:r>
              <a:rPr lang="fr-FR" sz="2100" dirty="0" err="1" smtClean="0">
                <a:solidFill>
                  <a:prstClr val="black"/>
                </a:solidFill>
              </a:rPr>
              <a:t>apply</a:t>
            </a:r>
            <a:r>
              <a:rPr lang="fr-FR" sz="2100" dirty="0" smtClean="0">
                <a:solidFill>
                  <a:prstClr val="black"/>
                </a:solidFill>
              </a:rPr>
              <a:t> </a:t>
            </a:r>
            <a:r>
              <a:rPr lang="fr-FR" sz="2100" dirty="0" err="1" smtClean="0">
                <a:solidFill>
                  <a:prstClr val="black"/>
                </a:solidFill>
              </a:rPr>
              <a:t>recommendation</a:t>
            </a:r>
            <a:r>
              <a:rPr lang="fr-FR" sz="2100" dirty="0" smtClean="0">
                <a:solidFill>
                  <a:prstClr val="black"/>
                </a:solidFill>
              </a:rPr>
              <a:t> system to </a:t>
            </a:r>
            <a:r>
              <a:rPr lang="fr-FR" sz="2100" dirty="0" err="1" smtClean="0">
                <a:solidFill>
                  <a:prstClr val="black"/>
                </a:solidFill>
              </a:rPr>
              <a:t>each</a:t>
            </a:r>
            <a:endParaRPr lang="fr-FR" sz="2100" dirty="0" smtClean="0">
              <a:solidFill>
                <a:prstClr val="black"/>
              </a:solidFill>
            </a:endParaRPr>
          </a:p>
          <a:p>
            <a:endParaRPr lang="en-US" sz="2100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5796171"/>
            <a:ext cx="82296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40080" lvl="1" indent="-246888" algn="just">
              <a:spcBef>
                <a:spcPct val="20000"/>
              </a:spcBef>
              <a:buClr>
                <a:srgbClr val="DDDDDD"/>
              </a:buClr>
              <a:buSzPct val="85000"/>
              <a:buFont typeface="Wingdings"/>
              <a:buChar char="à"/>
            </a:pPr>
            <a:r>
              <a:rPr lang="fr-FR" sz="2100" dirty="0" smtClean="0">
                <a:solidFill>
                  <a:prstClr val="black"/>
                </a:solidFill>
              </a:rPr>
              <a:t>Examine </a:t>
            </a:r>
            <a:r>
              <a:rPr lang="fr-FR" sz="2100" dirty="0" err="1" smtClean="0">
                <a:solidFill>
                  <a:prstClr val="black"/>
                </a:solidFill>
              </a:rPr>
              <a:t>results</a:t>
            </a:r>
            <a:r>
              <a:rPr lang="fr-FR" sz="2100" dirty="0" smtClean="0">
                <a:solidFill>
                  <a:prstClr val="black"/>
                </a:solidFill>
              </a:rPr>
              <a:t> on </a:t>
            </a:r>
            <a:r>
              <a:rPr lang="fr-FR" sz="2100" dirty="0" err="1" smtClean="0">
                <a:solidFill>
                  <a:prstClr val="black"/>
                </a:solidFill>
              </a:rPr>
              <a:t>each</a:t>
            </a:r>
            <a:r>
              <a:rPr lang="fr-FR" sz="2100" dirty="0" smtClean="0">
                <a:solidFill>
                  <a:prstClr val="black"/>
                </a:solidFill>
              </a:rPr>
              <a:t> </a:t>
            </a:r>
            <a:r>
              <a:rPr lang="fr-FR" sz="2100" dirty="0" err="1" smtClean="0">
                <a:solidFill>
                  <a:prstClr val="black"/>
                </a:solidFill>
              </a:rPr>
              <a:t>community</a:t>
            </a:r>
            <a:r>
              <a:rPr lang="fr-FR" sz="2100" dirty="0" smtClean="0">
                <a:solidFill>
                  <a:prstClr val="black"/>
                </a:solidFill>
              </a:rPr>
              <a:t> and </a:t>
            </a:r>
            <a:r>
              <a:rPr lang="fr-FR" sz="2100" dirty="0" err="1" smtClean="0">
                <a:solidFill>
                  <a:prstClr val="black"/>
                </a:solidFill>
              </a:rPr>
              <a:t>aggregate</a:t>
            </a:r>
            <a:r>
              <a:rPr lang="fr-FR" sz="2100" dirty="0" smtClean="0">
                <a:solidFill>
                  <a:prstClr val="black"/>
                </a:solidFill>
              </a:rPr>
              <a:t> </a:t>
            </a:r>
            <a:r>
              <a:rPr lang="fr-FR" sz="2100" dirty="0" err="1" smtClean="0">
                <a:solidFill>
                  <a:prstClr val="black"/>
                </a:solidFill>
              </a:rPr>
              <a:t>results</a:t>
            </a:r>
            <a:r>
              <a:rPr lang="fr-FR" sz="2100" dirty="0" smtClean="0">
                <a:solidFill>
                  <a:prstClr val="black"/>
                </a:solidFill>
              </a:rPr>
              <a:t> to compare </a:t>
            </a:r>
            <a:r>
              <a:rPr lang="fr-FR" sz="2100" dirty="0" err="1" smtClean="0">
                <a:solidFill>
                  <a:prstClr val="black"/>
                </a:solidFill>
              </a:rPr>
              <a:t>with</a:t>
            </a:r>
            <a:r>
              <a:rPr lang="fr-FR" sz="2100" dirty="0" smtClean="0">
                <a:solidFill>
                  <a:prstClr val="black"/>
                </a:solidFill>
              </a:rPr>
              <a:t> basic </a:t>
            </a:r>
            <a:r>
              <a:rPr lang="fr-FR" sz="2100" dirty="0" err="1" smtClean="0">
                <a:solidFill>
                  <a:prstClr val="black"/>
                </a:solidFill>
              </a:rPr>
              <a:t>results</a:t>
            </a:r>
            <a:endParaRPr lang="en-US" sz="2100" dirty="0" smtClean="0">
              <a:solidFill>
                <a:prstClr val="black"/>
              </a:solidFill>
            </a:endParaRPr>
          </a:p>
          <a:p>
            <a:endParaRPr lang="en-US" sz="2100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13" grpId="0"/>
      <p:bldP spid="14" grpId="0"/>
      <p:bldP spid="15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 : </a:t>
            </a:r>
            <a:r>
              <a:rPr lang="en-US" dirty="0" err="1" smtClean="0"/>
              <a:t>GraphML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79832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Comprehensive and easy-to-use file format for graphs, based on XML</a:t>
            </a:r>
          </a:p>
          <a:p>
            <a:pPr algn="just"/>
            <a:r>
              <a:rPr lang="en-US" dirty="0" smtClean="0"/>
              <a:t>Language core to describe the structural properties of a graph and flexible extension mechanism to add application-specific data. 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3581400"/>
            <a:ext cx="4038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581400"/>
            <a:ext cx="4038600" cy="28956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2600" dirty="0" smtClean="0"/>
              <a:t>Main features :</a:t>
            </a:r>
          </a:p>
          <a:p>
            <a:pPr marL="731520" lvl="1" indent="-274320" algn="just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Directed</a:t>
            </a:r>
            <a:r>
              <a:rPr lang="en-US" sz="1900" baseline="0" dirty="0" smtClean="0"/>
              <a:t>,</a:t>
            </a:r>
            <a:r>
              <a:rPr lang="en-US" sz="1900" dirty="0" smtClean="0"/>
              <a:t> undirected, and mixed graphs,</a:t>
            </a:r>
          </a:p>
          <a:p>
            <a:pPr marL="731520" lvl="1" indent="-274320" algn="just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Hyper graphs,</a:t>
            </a:r>
          </a:p>
          <a:p>
            <a:pPr marL="731520" lvl="1" indent="-274320" algn="just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1900" dirty="0" smtClean="0"/>
              <a:t>Hierarchical graphs</a:t>
            </a:r>
          </a:p>
          <a:p>
            <a:pPr marL="731520" lvl="1" indent="-274320" algn="just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Graphical representations</a:t>
            </a:r>
          </a:p>
          <a:p>
            <a:pPr marL="731520" lvl="1" indent="-274320" algn="just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1900" dirty="0" smtClean="0"/>
              <a:t>References to external data</a:t>
            </a:r>
          </a:p>
          <a:p>
            <a:pPr marL="731520" lvl="1" indent="-274320" algn="just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Application-specific</a:t>
            </a:r>
            <a:r>
              <a:rPr kumimoji="0" lang="en-US" sz="1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attribute data</a:t>
            </a:r>
          </a:p>
          <a:p>
            <a:pPr marL="731520" lvl="1" indent="-274320" algn="just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1900" baseline="0" dirty="0" smtClean="0"/>
              <a:t>Light-weight</a:t>
            </a:r>
            <a:r>
              <a:rPr lang="en-US" sz="1900" dirty="0" smtClean="0"/>
              <a:t> parsers</a:t>
            </a: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 : </a:t>
            </a:r>
            <a:r>
              <a:rPr lang="en-US" dirty="0" err="1" smtClean="0"/>
              <a:t>Gephi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762000"/>
            <a:ext cx="14287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3276600"/>
            <a:ext cx="3886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981200"/>
            <a:ext cx="6553200" cy="164592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274320" lvl="0" indent="-274320" algn="just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800" dirty="0" err="1" smtClean="0"/>
              <a:t>Gephi</a:t>
            </a:r>
            <a:r>
              <a:rPr lang="en-US" sz="2800" dirty="0" smtClean="0"/>
              <a:t> is an open-source network visualization platform.</a:t>
            </a:r>
          </a:p>
          <a:p>
            <a:pPr marL="274320" lvl="0" indent="-274320" algn="just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800" dirty="0" smtClean="0"/>
              <a:t>Created with the idea to be the </a:t>
            </a:r>
            <a:r>
              <a:rPr lang="en-US" sz="2800" i="1" dirty="0" smtClean="0"/>
              <a:t>Photoshop</a:t>
            </a:r>
            <a:r>
              <a:rPr lang="en-US" sz="2800" dirty="0" smtClean="0"/>
              <a:t> of network visualization </a:t>
            </a:r>
          </a:p>
          <a:p>
            <a:pPr marL="640080" marR="0" lvl="1" indent="-24688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886200"/>
            <a:ext cx="4419600" cy="20574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274320" lvl="0" indent="-274320" algn="just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800" dirty="0" smtClean="0"/>
              <a:t>Combines a rich set of built-in functionalities and a friendly user interface aggregated around the visualization window.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Introduction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Motivations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The basic recommendation system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First phase : semantic similarities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Second phase : communities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Application on data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Implementation</a:t>
            </a:r>
            <a:endParaRPr lang="en-US" sz="3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76800"/>
          </a:xfrm>
        </p:spPr>
        <p:txBody>
          <a:bodyPr>
            <a:normAutofit/>
          </a:bodyPr>
          <a:lstStyle/>
          <a:p>
            <a:pPr marL="274320" lvl="1" indent="-274320" algn="just">
              <a:buClr>
                <a:schemeClr val="accent3"/>
              </a:buClr>
              <a:buSzPct val="95000"/>
              <a:buFont typeface="Wingdings" pitchFamily="2" charset="2"/>
              <a:buChar char="§"/>
            </a:pPr>
            <a:r>
              <a:rPr lang="en-US" sz="2500" dirty="0" smtClean="0">
                <a:solidFill>
                  <a:prstClr val="black"/>
                </a:solidFill>
              </a:rPr>
              <a:t>Work done :</a:t>
            </a:r>
          </a:p>
          <a:p>
            <a:pPr marL="274320" lvl="1" indent="-274320" algn="just">
              <a:buClr>
                <a:schemeClr val="accent3"/>
              </a:buClr>
              <a:buSzPct val="95000"/>
            </a:pPr>
            <a:r>
              <a:rPr lang="en-US" sz="2200" dirty="0" smtClean="0">
                <a:solidFill>
                  <a:prstClr val="black"/>
                </a:solidFill>
              </a:rPr>
              <a:t>Extraction </a:t>
            </a:r>
            <a:r>
              <a:rPr lang="en-US" sz="2200" dirty="0" smtClean="0">
                <a:solidFill>
                  <a:prstClr val="black"/>
                </a:solidFill>
              </a:rPr>
              <a:t>of the collaboration network (nodes are users ) </a:t>
            </a:r>
            <a:r>
              <a:rPr lang="fr-FR" sz="2200" dirty="0" err="1" smtClean="0">
                <a:solidFill>
                  <a:prstClr val="black"/>
                </a:solidFill>
              </a:rPr>
              <a:t>from</a:t>
            </a:r>
            <a:r>
              <a:rPr lang="fr-FR" sz="2200" dirty="0" smtClean="0">
                <a:solidFill>
                  <a:prstClr val="black"/>
                </a:solidFill>
              </a:rPr>
              <a:t> Amazon data and </a:t>
            </a:r>
            <a:r>
              <a:rPr lang="en-US" sz="2200" dirty="0" smtClean="0">
                <a:solidFill>
                  <a:prstClr val="black"/>
                </a:solidFill>
              </a:rPr>
              <a:t>elaboration </a:t>
            </a:r>
            <a:r>
              <a:rPr lang="en-US" sz="2200" dirty="0" smtClean="0">
                <a:solidFill>
                  <a:prstClr val="black"/>
                </a:solidFill>
              </a:rPr>
              <a:t>of the basic and semantic preferences for each user</a:t>
            </a:r>
            <a:endParaRPr lang="fr-FR" sz="2200" dirty="0" smtClean="0">
              <a:solidFill>
                <a:prstClr val="black"/>
              </a:solidFill>
            </a:endParaRPr>
          </a:p>
          <a:p>
            <a:pPr algn="just"/>
            <a:r>
              <a:rPr lang="en-US" sz="2200" dirty="0" smtClean="0"/>
              <a:t>Issues : </a:t>
            </a:r>
          </a:p>
          <a:p>
            <a:pPr lvl="1" algn="just"/>
            <a:r>
              <a:rPr lang="en-US" sz="2200" dirty="0" smtClean="0"/>
              <a:t>Memory : with 2000 products -&gt; 17000 nodes in graph users</a:t>
            </a:r>
          </a:p>
          <a:p>
            <a:pPr lvl="1" algn="just"/>
            <a:r>
              <a:rPr lang="en-US" sz="2200" dirty="0" smtClean="0"/>
              <a:t>Time for </a:t>
            </a:r>
            <a:r>
              <a:rPr lang="en-US" sz="2200" dirty="0" err="1" smtClean="0"/>
              <a:t>betweenness</a:t>
            </a:r>
            <a:r>
              <a:rPr lang="en-US" sz="2200" dirty="0" smtClean="0"/>
              <a:t> calculation</a:t>
            </a:r>
          </a:p>
          <a:p>
            <a:pPr lvl="1" algn="just"/>
            <a:endParaRPr lang="en-US" sz="1900" dirty="0" smtClean="0"/>
          </a:p>
          <a:p>
            <a:pPr marL="274320" lvl="1" indent="-274320" algn="just">
              <a:buClr>
                <a:srgbClr val="969696"/>
              </a:buClr>
              <a:buSzPct val="95000"/>
              <a:buFont typeface="Wingdings" pitchFamily="2" charset="2"/>
              <a:buChar char="§"/>
            </a:pPr>
            <a:r>
              <a:rPr lang="en-US" sz="2500" dirty="0" smtClean="0">
                <a:solidFill>
                  <a:prstClr val="black"/>
                </a:solidFill>
              </a:rPr>
              <a:t>Current work :</a:t>
            </a:r>
          </a:p>
          <a:p>
            <a:pPr marL="274320" lvl="1" indent="-274320" algn="just">
              <a:buClr>
                <a:schemeClr val="accent3"/>
              </a:buClr>
              <a:buSzPct val="95000"/>
            </a:pPr>
            <a:r>
              <a:rPr lang="en-US" sz="2200" dirty="0" smtClean="0">
                <a:solidFill>
                  <a:prstClr val="black"/>
                </a:solidFill>
              </a:rPr>
              <a:t>Implementation of similarity measures</a:t>
            </a:r>
            <a:endParaRPr lang="fr-FR" sz="2200" dirty="0" smtClean="0">
              <a:solidFill>
                <a:prstClr val="black"/>
              </a:solidFill>
            </a:endParaRPr>
          </a:p>
          <a:p>
            <a:pPr lvl="1" algn="just"/>
            <a:endParaRPr lang="en-US" sz="19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Implementation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17320"/>
          </a:xfrm>
        </p:spPr>
        <p:txBody>
          <a:bodyPr>
            <a:normAutofit/>
          </a:bodyPr>
          <a:lstStyle/>
          <a:p>
            <a:pPr algn="just"/>
            <a:r>
              <a:rPr lang="fr-FR" sz="2500" dirty="0" smtClean="0"/>
              <a:t>The social network </a:t>
            </a:r>
            <a:r>
              <a:rPr lang="en-US" sz="2500" dirty="0" smtClean="0"/>
              <a:t>analysis</a:t>
            </a:r>
            <a:r>
              <a:rPr lang="fr-FR" sz="2500" dirty="0" smtClean="0"/>
              <a:t> </a:t>
            </a:r>
            <a:r>
              <a:rPr lang="en-US" sz="2500" dirty="0" smtClean="0"/>
              <a:t>is</a:t>
            </a:r>
            <a:r>
              <a:rPr lang="fr-FR" sz="2500" dirty="0" smtClean="0"/>
              <a:t> </a:t>
            </a:r>
            <a:r>
              <a:rPr lang="en-US" sz="2500" dirty="0" smtClean="0"/>
              <a:t>defined</a:t>
            </a:r>
            <a:r>
              <a:rPr lang="fr-FR" sz="2500" dirty="0" smtClean="0"/>
              <a:t> as the </a:t>
            </a:r>
            <a:r>
              <a:rPr lang="en-US" sz="2500" dirty="0" smtClean="0"/>
              <a:t>study</a:t>
            </a:r>
            <a:r>
              <a:rPr lang="fr-FR" sz="2500" dirty="0" smtClean="0"/>
              <a:t> of social </a:t>
            </a:r>
            <a:r>
              <a:rPr lang="en-US" sz="2500" dirty="0" smtClean="0"/>
              <a:t>entities</a:t>
            </a:r>
            <a:r>
              <a:rPr lang="fr-FR" sz="2500" dirty="0" smtClean="0"/>
              <a:t> (people in organisations </a:t>
            </a:r>
            <a:r>
              <a:rPr lang="en-US" sz="2500" dirty="0" smtClean="0"/>
              <a:t>called</a:t>
            </a:r>
            <a:r>
              <a:rPr lang="fr-FR" sz="2500" dirty="0" smtClean="0"/>
              <a:t> </a:t>
            </a:r>
            <a:r>
              <a:rPr lang="en-US" sz="2500" dirty="0" smtClean="0"/>
              <a:t>actors</a:t>
            </a:r>
            <a:r>
              <a:rPr lang="fr-FR" sz="2500" dirty="0" smtClean="0"/>
              <a:t>), as </a:t>
            </a:r>
            <a:r>
              <a:rPr lang="en-US" sz="2500" dirty="0" smtClean="0"/>
              <a:t>well</a:t>
            </a:r>
            <a:r>
              <a:rPr lang="fr-FR" sz="2500" dirty="0" smtClean="0"/>
              <a:t> as the </a:t>
            </a:r>
            <a:r>
              <a:rPr lang="en-US" sz="2500" dirty="0" smtClean="0"/>
              <a:t>study</a:t>
            </a:r>
            <a:r>
              <a:rPr lang="fr-FR" sz="2500" dirty="0" smtClean="0"/>
              <a:t> of interactions and links/relations.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752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819400"/>
            <a:ext cx="8229600" cy="266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 algn="just">
              <a:spcBef>
                <a:spcPct val="20000"/>
              </a:spcBef>
              <a:buClr>
                <a:srgbClr val="969696"/>
              </a:buClr>
              <a:buSzPct val="95000"/>
              <a:buFont typeface="Wingdings 2"/>
              <a:buChar char=""/>
            </a:pPr>
            <a:r>
              <a:rPr lang="fr-FR" sz="2500" dirty="0" err="1" smtClean="0">
                <a:solidFill>
                  <a:prstClr val="black"/>
                </a:solidFill>
              </a:rPr>
              <a:t>Various</a:t>
            </a:r>
            <a:r>
              <a:rPr lang="fr-FR" sz="2500" dirty="0" smtClean="0">
                <a:solidFill>
                  <a:prstClr val="black"/>
                </a:solidFill>
              </a:rPr>
              <a:t> </a:t>
            </a:r>
            <a:r>
              <a:rPr lang="fr-FR" sz="2500" dirty="0" err="1" smtClean="0">
                <a:solidFill>
                  <a:prstClr val="black"/>
                </a:solidFill>
              </a:rPr>
              <a:t>studies</a:t>
            </a:r>
            <a:r>
              <a:rPr lang="fr-FR" sz="2500" dirty="0" smtClean="0">
                <a:solidFill>
                  <a:prstClr val="black"/>
                </a:solidFill>
              </a:rPr>
              <a:t> </a:t>
            </a:r>
            <a:r>
              <a:rPr lang="fr-FR" sz="2500" dirty="0" err="1" smtClean="0">
                <a:solidFill>
                  <a:prstClr val="black"/>
                </a:solidFill>
              </a:rPr>
              <a:t>can</a:t>
            </a:r>
            <a:r>
              <a:rPr lang="fr-FR" sz="2500" dirty="0" smtClean="0">
                <a:solidFill>
                  <a:prstClr val="black"/>
                </a:solidFill>
              </a:rPr>
              <a:t> </a:t>
            </a:r>
            <a:r>
              <a:rPr lang="fr-FR" sz="2500" dirty="0" err="1" smtClean="0">
                <a:solidFill>
                  <a:prstClr val="black"/>
                </a:solidFill>
              </a:rPr>
              <a:t>be</a:t>
            </a:r>
            <a:r>
              <a:rPr lang="fr-FR" sz="2500" dirty="0" smtClean="0">
                <a:solidFill>
                  <a:prstClr val="black"/>
                </a:solidFill>
              </a:rPr>
              <a:t> </a:t>
            </a:r>
            <a:r>
              <a:rPr lang="fr-FR" sz="2500" dirty="0" err="1" smtClean="0">
                <a:solidFill>
                  <a:prstClr val="black"/>
                </a:solidFill>
              </a:rPr>
              <a:t>done</a:t>
            </a:r>
            <a:r>
              <a:rPr lang="fr-FR" sz="2500" dirty="0" smtClean="0">
                <a:solidFill>
                  <a:prstClr val="black"/>
                </a:solidFill>
              </a:rPr>
              <a:t> on a social network :</a:t>
            </a:r>
          </a:p>
          <a:p>
            <a:pPr marL="640080" lvl="1" indent="-246888" algn="just">
              <a:spcBef>
                <a:spcPct val="20000"/>
              </a:spcBef>
              <a:buClr>
                <a:srgbClr val="DDDDDD"/>
              </a:buClr>
              <a:buSzPct val="85000"/>
              <a:buFont typeface="Wingdings 2"/>
              <a:buChar char=""/>
            </a:pPr>
            <a:r>
              <a:rPr lang="fr-FR" sz="2200" dirty="0" err="1" smtClean="0">
                <a:solidFill>
                  <a:prstClr val="black"/>
                </a:solidFill>
              </a:rPr>
              <a:t>Properties</a:t>
            </a:r>
            <a:r>
              <a:rPr lang="fr-FR" sz="2200" dirty="0" smtClean="0">
                <a:solidFill>
                  <a:prstClr val="black"/>
                </a:solidFill>
              </a:rPr>
              <a:t> of structure and </a:t>
            </a:r>
            <a:r>
              <a:rPr lang="fr-FR" sz="2200" dirty="0" err="1" smtClean="0">
                <a:solidFill>
                  <a:prstClr val="black"/>
                </a:solidFill>
              </a:rPr>
              <a:t>its</a:t>
            </a:r>
            <a:r>
              <a:rPr lang="fr-FR" sz="2200" dirty="0" smtClean="0">
                <a:solidFill>
                  <a:prstClr val="black"/>
                </a:solidFill>
              </a:rPr>
              <a:t> </a:t>
            </a:r>
            <a:r>
              <a:rPr lang="fr-FR" sz="2200" dirty="0" err="1" smtClean="0">
                <a:solidFill>
                  <a:prstClr val="black"/>
                </a:solidFill>
              </a:rPr>
              <a:t>role</a:t>
            </a:r>
            <a:endParaRPr lang="fr-FR" sz="2200" dirty="0" smtClean="0">
              <a:solidFill>
                <a:prstClr val="black"/>
              </a:solidFill>
            </a:endParaRPr>
          </a:p>
          <a:p>
            <a:pPr marL="640080" lvl="1" indent="-246888" algn="just">
              <a:spcBef>
                <a:spcPct val="20000"/>
              </a:spcBef>
              <a:buClr>
                <a:srgbClr val="DDDDDD"/>
              </a:buClr>
              <a:buSzPct val="85000"/>
              <a:buFont typeface="Wingdings 2"/>
              <a:buChar char=""/>
            </a:pPr>
            <a:r>
              <a:rPr lang="fr-FR" sz="2200" dirty="0" smtClean="0">
                <a:solidFill>
                  <a:prstClr val="black"/>
                </a:solidFill>
              </a:rPr>
              <a:t>Position and prestige of </a:t>
            </a:r>
            <a:r>
              <a:rPr lang="fr-FR" sz="2200" dirty="0" err="1" smtClean="0">
                <a:solidFill>
                  <a:prstClr val="black"/>
                </a:solidFill>
              </a:rPr>
              <a:t>each</a:t>
            </a:r>
            <a:r>
              <a:rPr lang="fr-FR" sz="2200" dirty="0" smtClean="0">
                <a:solidFill>
                  <a:prstClr val="black"/>
                </a:solidFill>
              </a:rPr>
              <a:t> social </a:t>
            </a:r>
            <a:r>
              <a:rPr lang="fr-FR" sz="2200" dirty="0" err="1" smtClean="0">
                <a:solidFill>
                  <a:prstClr val="black"/>
                </a:solidFill>
              </a:rPr>
              <a:t>actor</a:t>
            </a:r>
            <a:endParaRPr lang="fr-FR" sz="2200" dirty="0" smtClean="0">
              <a:solidFill>
                <a:prstClr val="black"/>
              </a:solidFill>
            </a:endParaRPr>
          </a:p>
          <a:p>
            <a:pPr marL="640080" lvl="1" indent="-246888" algn="just">
              <a:spcBef>
                <a:spcPct val="20000"/>
              </a:spcBef>
              <a:buClr>
                <a:srgbClr val="DDDDDD"/>
              </a:buClr>
              <a:buSzPct val="85000"/>
              <a:buFont typeface="Wingdings 2"/>
              <a:buChar char=""/>
            </a:pPr>
            <a:r>
              <a:rPr lang="fr-FR" sz="2200" dirty="0" err="1" smtClean="0">
                <a:solidFill>
                  <a:prstClr val="black"/>
                </a:solidFill>
              </a:rPr>
              <a:t>Research</a:t>
            </a:r>
            <a:r>
              <a:rPr lang="fr-FR" sz="2200" dirty="0" smtClean="0">
                <a:solidFill>
                  <a:prstClr val="black"/>
                </a:solidFill>
              </a:rPr>
              <a:t> of </a:t>
            </a:r>
            <a:r>
              <a:rPr lang="fr-FR" sz="2200" dirty="0" err="1" smtClean="0">
                <a:solidFill>
                  <a:prstClr val="black"/>
                </a:solidFill>
              </a:rPr>
              <a:t>different</a:t>
            </a:r>
            <a:r>
              <a:rPr lang="fr-FR" sz="2200" dirty="0" smtClean="0">
                <a:solidFill>
                  <a:prstClr val="black"/>
                </a:solidFill>
              </a:rPr>
              <a:t> </a:t>
            </a:r>
            <a:r>
              <a:rPr lang="fr-FR" sz="2200" dirty="0" err="1" smtClean="0">
                <a:solidFill>
                  <a:prstClr val="black"/>
                </a:solidFill>
              </a:rPr>
              <a:t>kinds</a:t>
            </a:r>
            <a:r>
              <a:rPr lang="fr-FR" sz="2200" dirty="0" smtClean="0">
                <a:solidFill>
                  <a:prstClr val="black"/>
                </a:solidFill>
              </a:rPr>
              <a:t> of </a:t>
            </a:r>
            <a:r>
              <a:rPr lang="fr-FR" sz="2200" dirty="0" err="1" smtClean="0">
                <a:solidFill>
                  <a:prstClr val="black"/>
                </a:solidFill>
              </a:rPr>
              <a:t>subgraphs</a:t>
            </a:r>
            <a:r>
              <a:rPr lang="fr-FR" sz="2200" dirty="0" smtClean="0">
                <a:solidFill>
                  <a:prstClr val="black"/>
                </a:solidFill>
              </a:rPr>
              <a:t>, for </a:t>
            </a:r>
            <a:r>
              <a:rPr lang="fr-FR" sz="2200" dirty="0" err="1" smtClean="0">
                <a:solidFill>
                  <a:prstClr val="black"/>
                </a:solidFill>
              </a:rPr>
              <a:t>example</a:t>
            </a:r>
            <a:r>
              <a:rPr lang="fr-FR" sz="2200" dirty="0" smtClean="0">
                <a:solidFill>
                  <a:prstClr val="black"/>
                </a:solidFill>
              </a:rPr>
              <a:t> </a:t>
            </a:r>
            <a:r>
              <a:rPr lang="fr-FR" sz="2200" dirty="0" err="1" smtClean="0">
                <a:solidFill>
                  <a:prstClr val="black"/>
                </a:solidFill>
              </a:rPr>
              <a:t>communities</a:t>
            </a:r>
            <a:r>
              <a:rPr lang="fr-FR" sz="2200" dirty="0" smtClean="0">
                <a:solidFill>
                  <a:prstClr val="black"/>
                </a:solidFill>
              </a:rPr>
              <a:t> made by groups of </a:t>
            </a:r>
            <a:r>
              <a:rPr lang="fr-FR" sz="2200" dirty="0" err="1" smtClean="0">
                <a:solidFill>
                  <a:prstClr val="black"/>
                </a:solidFill>
              </a:rPr>
              <a:t>actors</a:t>
            </a:r>
            <a:r>
              <a:rPr lang="fr-FR" sz="2200" dirty="0" smtClean="0">
                <a:solidFill>
                  <a:prstClr val="black"/>
                </a:solidFill>
              </a:rPr>
              <a:t> </a:t>
            </a:r>
            <a:r>
              <a:rPr lang="fr-FR" sz="2200" dirty="0" err="1" smtClean="0">
                <a:solidFill>
                  <a:prstClr val="black"/>
                </a:solidFill>
              </a:rPr>
              <a:t>which</a:t>
            </a:r>
            <a:r>
              <a:rPr lang="fr-FR" sz="2200" dirty="0" smtClean="0">
                <a:solidFill>
                  <a:prstClr val="black"/>
                </a:solidFill>
              </a:rPr>
              <a:t> have </a:t>
            </a:r>
            <a:r>
              <a:rPr lang="fr-FR" sz="2200" dirty="0" err="1" smtClean="0">
                <a:solidFill>
                  <a:prstClr val="black"/>
                </a:solidFill>
              </a:rPr>
              <a:t>same</a:t>
            </a:r>
            <a:r>
              <a:rPr lang="fr-FR" sz="2200" dirty="0" smtClean="0">
                <a:solidFill>
                  <a:prstClr val="black"/>
                </a:solidFill>
              </a:rPr>
              <a:t> </a:t>
            </a:r>
            <a:r>
              <a:rPr lang="fr-FR" sz="2200" dirty="0" err="1" smtClean="0">
                <a:solidFill>
                  <a:prstClr val="black"/>
                </a:solidFill>
              </a:rPr>
              <a:t>interests</a:t>
            </a:r>
            <a:r>
              <a:rPr lang="fr-FR" sz="2200" dirty="0" smtClean="0">
                <a:solidFill>
                  <a:prstClr val="black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105400"/>
            <a:ext cx="822960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 algn="just">
              <a:spcBef>
                <a:spcPct val="20000"/>
              </a:spcBef>
              <a:buClr>
                <a:srgbClr val="969696"/>
              </a:buClr>
              <a:buSzPct val="95000"/>
              <a:buFont typeface="Wingdings 2"/>
              <a:buChar char=""/>
            </a:pPr>
            <a:r>
              <a:rPr lang="fr-FR" sz="2500" dirty="0" smtClean="0">
                <a:solidFill>
                  <a:prstClr val="black"/>
                </a:solidFill>
              </a:rPr>
              <a:t>The social network </a:t>
            </a:r>
            <a:r>
              <a:rPr lang="fr-FR" sz="2500" dirty="0" err="1" smtClean="0">
                <a:solidFill>
                  <a:prstClr val="black"/>
                </a:solidFill>
              </a:rPr>
              <a:t>can</a:t>
            </a:r>
            <a:r>
              <a:rPr lang="fr-FR" sz="2500" dirty="0" smtClean="0">
                <a:solidFill>
                  <a:prstClr val="black"/>
                </a:solidFill>
              </a:rPr>
              <a:t> </a:t>
            </a:r>
            <a:r>
              <a:rPr lang="fr-FR" sz="2500" dirty="0" err="1" smtClean="0">
                <a:solidFill>
                  <a:prstClr val="black"/>
                </a:solidFill>
              </a:rPr>
              <a:t>also</a:t>
            </a:r>
            <a:r>
              <a:rPr lang="fr-FR" sz="2500" dirty="0" smtClean="0">
                <a:solidFill>
                  <a:prstClr val="black"/>
                </a:solidFill>
              </a:rPr>
              <a:t> </a:t>
            </a:r>
            <a:r>
              <a:rPr lang="fr-FR" sz="2500" dirty="0" err="1" smtClean="0">
                <a:solidFill>
                  <a:prstClr val="black"/>
                </a:solidFill>
              </a:rPr>
              <a:t>be</a:t>
            </a:r>
            <a:r>
              <a:rPr lang="fr-FR" sz="2500" dirty="0" smtClean="0">
                <a:solidFill>
                  <a:prstClr val="black"/>
                </a:solidFill>
              </a:rPr>
              <a:t> a </a:t>
            </a:r>
            <a:r>
              <a:rPr lang="fr-FR" sz="2500" dirty="0" err="1" smtClean="0">
                <a:solidFill>
                  <a:prstClr val="black"/>
                </a:solidFill>
              </a:rPr>
              <a:t>resource</a:t>
            </a:r>
            <a:r>
              <a:rPr lang="fr-FR" sz="2500" dirty="0" smtClean="0">
                <a:solidFill>
                  <a:prstClr val="black"/>
                </a:solidFill>
              </a:rPr>
              <a:t> to </a:t>
            </a:r>
            <a:r>
              <a:rPr lang="fr-FR" sz="2500" dirty="0" err="1" smtClean="0">
                <a:solidFill>
                  <a:prstClr val="black"/>
                </a:solidFill>
              </a:rPr>
              <a:t>create</a:t>
            </a:r>
            <a:r>
              <a:rPr lang="fr-FR" sz="2500" dirty="0" smtClean="0">
                <a:solidFill>
                  <a:prstClr val="black"/>
                </a:solidFill>
              </a:rPr>
              <a:t> a </a:t>
            </a:r>
            <a:r>
              <a:rPr lang="fr-FR" sz="2500" dirty="0" err="1" smtClean="0">
                <a:solidFill>
                  <a:prstClr val="black"/>
                </a:solidFill>
              </a:rPr>
              <a:t>recommendation</a:t>
            </a:r>
            <a:r>
              <a:rPr lang="fr-FR" sz="2500" dirty="0" smtClean="0">
                <a:solidFill>
                  <a:prstClr val="black"/>
                </a:solidFill>
              </a:rPr>
              <a:t> system : </a:t>
            </a:r>
            <a:r>
              <a:rPr lang="fr-FR" sz="2500" dirty="0" err="1" smtClean="0">
                <a:solidFill>
                  <a:prstClr val="black"/>
                </a:solidFill>
              </a:rPr>
              <a:t>find</a:t>
            </a:r>
            <a:r>
              <a:rPr lang="fr-FR" sz="2500" dirty="0" smtClean="0">
                <a:solidFill>
                  <a:prstClr val="black"/>
                </a:solidFill>
              </a:rPr>
              <a:t> an expert in </a:t>
            </a:r>
            <a:r>
              <a:rPr lang="fr-FR" sz="2500" dirty="0" err="1" smtClean="0">
                <a:solidFill>
                  <a:prstClr val="black"/>
                </a:solidFill>
              </a:rPr>
              <a:t>specific</a:t>
            </a:r>
            <a:r>
              <a:rPr lang="fr-FR" sz="2500" dirty="0" smtClean="0">
                <a:solidFill>
                  <a:prstClr val="black"/>
                </a:solidFill>
              </a:rPr>
              <a:t> area, </a:t>
            </a:r>
            <a:r>
              <a:rPr lang="fr-FR" sz="2500" dirty="0" err="1" smtClean="0">
                <a:solidFill>
                  <a:prstClr val="black"/>
                </a:solidFill>
              </a:rPr>
              <a:t>suggest</a:t>
            </a:r>
            <a:r>
              <a:rPr lang="fr-FR" sz="2500" dirty="0" smtClean="0">
                <a:solidFill>
                  <a:prstClr val="black"/>
                </a:solidFill>
              </a:rPr>
              <a:t> </a:t>
            </a:r>
            <a:r>
              <a:rPr lang="fr-FR" sz="2500" dirty="0" err="1" smtClean="0">
                <a:solidFill>
                  <a:prstClr val="black"/>
                </a:solidFill>
              </a:rPr>
              <a:t>products</a:t>
            </a:r>
            <a:r>
              <a:rPr lang="fr-FR" sz="2500" dirty="0" smtClean="0">
                <a:solidFill>
                  <a:prstClr val="black"/>
                </a:solidFill>
              </a:rPr>
              <a:t> for </a:t>
            </a:r>
            <a:r>
              <a:rPr lang="fr-FR" sz="2500" dirty="0" err="1" smtClean="0">
                <a:solidFill>
                  <a:prstClr val="black"/>
                </a:solidFill>
              </a:rPr>
              <a:t>selling</a:t>
            </a:r>
            <a:r>
              <a:rPr lang="fr-FR" sz="2500" dirty="0" smtClean="0">
                <a:solidFill>
                  <a:prstClr val="black"/>
                </a:solidFill>
              </a:rPr>
              <a:t>, </a:t>
            </a:r>
            <a:r>
              <a:rPr lang="fr-FR" sz="2500" dirty="0" err="1" smtClean="0">
                <a:solidFill>
                  <a:prstClr val="black"/>
                </a:solidFill>
              </a:rPr>
              <a:t>recommend</a:t>
            </a:r>
            <a:r>
              <a:rPr lang="fr-FR" sz="2500" dirty="0" smtClean="0">
                <a:solidFill>
                  <a:prstClr val="black"/>
                </a:solidFill>
              </a:rPr>
              <a:t> to a </a:t>
            </a:r>
            <a:r>
              <a:rPr lang="fr-FR" sz="2500" dirty="0" err="1" smtClean="0">
                <a:solidFill>
                  <a:prstClr val="black"/>
                </a:solidFill>
              </a:rPr>
              <a:t>friend</a:t>
            </a:r>
            <a:r>
              <a:rPr lang="fr-FR" sz="2500" dirty="0" smtClean="0">
                <a:solidFill>
                  <a:prstClr val="black"/>
                </a:solidFill>
              </a:rPr>
              <a:t>, </a:t>
            </a:r>
            <a:r>
              <a:rPr lang="fr-FR" sz="2500" dirty="0" err="1" smtClean="0">
                <a:solidFill>
                  <a:prstClr val="black"/>
                </a:solidFill>
              </a:rPr>
              <a:t>etc</a:t>
            </a:r>
            <a:r>
              <a:rPr lang="en-US" sz="2500" dirty="0" smtClean="0">
                <a:solidFill>
                  <a:prstClr val="black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1752600"/>
          </a:xfrm>
        </p:spPr>
        <p:txBody>
          <a:bodyPr>
            <a:normAutofit/>
          </a:bodyPr>
          <a:lstStyle/>
          <a:p>
            <a:pPr algn="just"/>
            <a:r>
              <a:rPr lang="en-US" sz="2500" dirty="0" smtClean="0"/>
              <a:t>Recommendation systems are a part of information filtering system that seek to predict the 'rating' or 'preference' that a user would give to an item or social element they had not yet considered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752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505200"/>
            <a:ext cx="822960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 algn="just">
              <a:spcBef>
                <a:spcPct val="20000"/>
              </a:spcBef>
              <a:buClr>
                <a:srgbClr val="969696"/>
              </a:buClr>
              <a:buSzPct val="95000"/>
              <a:buFont typeface="Wingdings 2"/>
              <a:buChar char=""/>
            </a:pPr>
            <a:r>
              <a:rPr lang="en-US" sz="2500" dirty="0" smtClean="0">
                <a:solidFill>
                  <a:prstClr val="black"/>
                </a:solidFill>
              </a:rPr>
              <a:t>They use either a model built from the characteristics of an item (content-based approaches) or the user's social environment (collaborative filtering approaches)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1054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 algn="just">
              <a:spcBef>
                <a:spcPct val="20000"/>
              </a:spcBef>
              <a:buClr>
                <a:srgbClr val="969696"/>
              </a:buClr>
              <a:buSzPct val="95000"/>
              <a:buFont typeface="Wingdings 2"/>
              <a:buChar char=""/>
            </a:pPr>
            <a:r>
              <a:rPr lang="en-US" sz="2500" dirty="0" smtClean="0">
                <a:solidFill>
                  <a:prstClr val="black"/>
                </a:solidFill>
              </a:rPr>
              <a:t>Recommender systems have become extremely common in recent years (example : recommendation of products in Amazon.com)</a:t>
            </a:r>
          </a:p>
          <a:p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1752600"/>
          </a:xfrm>
        </p:spPr>
        <p:txBody>
          <a:bodyPr>
            <a:normAutofit/>
          </a:bodyPr>
          <a:lstStyle/>
          <a:p>
            <a:pPr lvl="0" algn="just">
              <a:buClr>
                <a:srgbClr val="969696"/>
              </a:buClr>
            </a:pPr>
            <a:r>
              <a:rPr lang="en-US" sz="3200" dirty="0" smtClean="0">
                <a:solidFill>
                  <a:prstClr val="black"/>
                </a:solidFill>
              </a:rPr>
              <a:t>Improve a recommendation system in two phases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752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2766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 algn="just">
              <a:spcBef>
                <a:spcPct val="20000"/>
              </a:spcBef>
              <a:buClr>
                <a:srgbClr val="969696"/>
              </a:buClr>
              <a:buSzPct val="95000"/>
            </a:pPr>
            <a:r>
              <a:rPr lang="en-US" sz="3200" dirty="0" smtClean="0">
                <a:solidFill>
                  <a:prstClr val="black"/>
                </a:solidFill>
              </a:rPr>
              <a:t>	1) Using semantic similarities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44958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 algn="just">
              <a:spcBef>
                <a:spcPct val="20000"/>
              </a:spcBef>
              <a:buClr>
                <a:srgbClr val="969696"/>
              </a:buClr>
              <a:buSzPct val="95000"/>
            </a:pPr>
            <a:r>
              <a:rPr lang="en-US" sz="3200" dirty="0" smtClean="0">
                <a:solidFill>
                  <a:prstClr val="black"/>
                </a:solidFill>
              </a:rPr>
              <a:t>	2)Using graph theory to detect communities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basic recommendation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657600"/>
          </a:xfrm>
        </p:spPr>
        <p:txBody>
          <a:bodyPr>
            <a:normAutofit/>
          </a:bodyPr>
          <a:lstStyle/>
          <a:p>
            <a:pPr algn="just"/>
            <a:r>
              <a:rPr lang="fr-FR" sz="3200" dirty="0" smtClean="0"/>
              <a:t>The </a:t>
            </a:r>
            <a:r>
              <a:rPr lang="fr-FR" sz="3200" dirty="0" err="1" smtClean="0"/>
              <a:t>recommendation</a:t>
            </a:r>
            <a:r>
              <a:rPr lang="fr-FR" sz="3200" dirty="0" smtClean="0"/>
              <a:t> </a:t>
            </a:r>
            <a:r>
              <a:rPr lang="fr-FR" sz="3200" dirty="0" err="1" smtClean="0"/>
              <a:t>depends</a:t>
            </a:r>
            <a:r>
              <a:rPr lang="fr-FR" sz="3200" dirty="0" smtClean="0"/>
              <a:t> on :</a:t>
            </a:r>
          </a:p>
          <a:p>
            <a:pPr lvl="1" algn="just"/>
            <a:r>
              <a:rPr lang="fr-FR" sz="2800" dirty="0" smtClean="0"/>
              <a:t>The </a:t>
            </a:r>
            <a:r>
              <a:rPr lang="fr-FR" sz="2800" dirty="0" err="1" smtClean="0"/>
              <a:t>similarity</a:t>
            </a:r>
            <a:r>
              <a:rPr lang="fr-FR" sz="2800" dirty="0" smtClean="0"/>
              <a:t> of </a:t>
            </a:r>
            <a:r>
              <a:rPr lang="fr-FR" sz="2800" dirty="0" err="1" smtClean="0"/>
              <a:t>users</a:t>
            </a:r>
            <a:r>
              <a:rPr lang="fr-FR" sz="2800" dirty="0" smtClean="0"/>
              <a:t>’ </a:t>
            </a:r>
            <a:r>
              <a:rPr lang="fr-FR" sz="2800" dirty="0" err="1" smtClean="0"/>
              <a:t>preferences</a:t>
            </a:r>
            <a:r>
              <a:rPr lang="fr-FR" sz="2800" dirty="0" smtClean="0"/>
              <a:t> and the </a:t>
            </a:r>
            <a:r>
              <a:rPr lang="fr-FR" sz="2800" dirty="0" err="1" smtClean="0"/>
              <a:t>submitted</a:t>
            </a:r>
            <a:r>
              <a:rPr lang="fr-FR" sz="2800" dirty="0" smtClean="0"/>
              <a:t> </a:t>
            </a:r>
            <a:r>
              <a:rPr lang="fr-FR" sz="2800" dirty="0" err="1" smtClean="0"/>
              <a:t>request</a:t>
            </a:r>
            <a:endParaRPr lang="fr-FR" sz="2800" dirty="0" smtClean="0"/>
          </a:p>
          <a:p>
            <a:pPr lvl="1" algn="just"/>
            <a:r>
              <a:rPr lang="fr-FR" sz="2800" dirty="0" smtClean="0"/>
              <a:t>The </a:t>
            </a:r>
            <a:r>
              <a:rPr lang="fr-FR" sz="2800" dirty="0" err="1" smtClean="0"/>
              <a:t>betweenness</a:t>
            </a:r>
            <a:r>
              <a:rPr lang="fr-FR" sz="2800" dirty="0" smtClean="0"/>
              <a:t> </a:t>
            </a:r>
            <a:r>
              <a:rPr lang="fr-FR" sz="2800" dirty="0" err="1" smtClean="0"/>
              <a:t>centrality</a:t>
            </a:r>
            <a:r>
              <a:rPr lang="fr-FR" sz="2800" dirty="0" smtClean="0"/>
              <a:t> </a:t>
            </a:r>
            <a:r>
              <a:rPr lang="fr-FR" sz="2800" dirty="0" err="1" smtClean="0"/>
              <a:t>measure</a:t>
            </a:r>
            <a:r>
              <a:rPr lang="fr-FR" sz="2800" dirty="0" smtClean="0"/>
              <a:t> of user </a:t>
            </a:r>
            <a:r>
              <a:rPr lang="fr-FR" sz="2800" dirty="0" err="1" smtClean="0"/>
              <a:t>nodes</a:t>
            </a:r>
            <a:r>
              <a:rPr lang="fr-FR" sz="2800" dirty="0" smtClean="0"/>
              <a:t> </a:t>
            </a:r>
            <a:r>
              <a:rPr lang="fr-FR" sz="2800" dirty="0" err="1" smtClean="0"/>
              <a:t>which</a:t>
            </a:r>
            <a:r>
              <a:rPr lang="fr-FR" sz="2800" dirty="0" smtClean="0"/>
              <a:t> are on </a:t>
            </a:r>
            <a:r>
              <a:rPr lang="fr-FR" sz="2800" dirty="0" err="1" smtClean="0"/>
              <a:t>path</a:t>
            </a:r>
            <a:r>
              <a:rPr lang="fr-FR" sz="2800" dirty="0" smtClean="0"/>
              <a:t> of the solution on the </a:t>
            </a:r>
            <a:r>
              <a:rPr lang="fr-FR" sz="2800" dirty="0" err="1" smtClean="0"/>
              <a:t>other</a:t>
            </a:r>
            <a:r>
              <a:rPr lang="fr-FR" sz="2800" dirty="0" smtClean="0"/>
              <a:t> </a:t>
            </a:r>
            <a:r>
              <a:rPr lang="fr-FR" sz="2800" dirty="0" err="1" smtClean="0"/>
              <a:t>side</a:t>
            </a:r>
            <a:r>
              <a:rPr lang="fr-FR" sz="2800" dirty="0" smtClean="0"/>
              <a:t>.</a:t>
            </a:r>
          </a:p>
          <a:p>
            <a:pPr algn="just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1752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029200"/>
            <a:ext cx="8229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 algn="just">
              <a:spcBef>
                <a:spcPct val="20000"/>
              </a:spcBef>
              <a:buClr>
                <a:srgbClr val="969696"/>
              </a:buClr>
              <a:buSzPct val="95000"/>
              <a:buFont typeface="Wingdings 2"/>
              <a:buChar char=""/>
            </a:pPr>
            <a:r>
              <a:rPr lang="fr-FR" sz="3200" dirty="0" smtClean="0">
                <a:solidFill>
                  <a:prstClr val="black"/>
                </a:solidFill>
              </a:rPr>
              <a:t>To </a:t>
            </a:r>
            <a:r>
              <a:rPr lang="fr-FR" sz="3200" dirty="0" err="1" smtClean="0">
                <a:solidFill>
                  <a:prstClr val="black"/>
                </a:solidFill>
              </a:rPr>
              <a:t>make</a:t>
            </a:r>
            <a:r>
              <a:rPr lang="fr-FR" sz="3200" dirty="0" smtClean="0">
                <a:solidFill>
                  <a:prstClr val="black"/>
                </a:solidFill>
              </a:rPr>
              <a:t> a </a:t>
            </a:r>
            <a:r>
              <a:rPr lang="fr-FR" sz="3200" dirty="0" err="1" smtClean="0">
                <a:solidFill>
                  <a:prstClr val="black"/>
                </a:solidFill>
              </a:rPr>
              <a:t>research</a:t>
            </a:r>
            <a:r>
              <a:rPr lang="fr-FR" sz="3200" dirty="0" smtClean="0">
                <a:solidFill>
                  <a:prstClr val="black"/>
                </a:solidFill>
              </a:rPr>
              <a:t> on the graph, the best </a:t>
            </a:r>
            <a:r>
              <a:rPr lang="fr-FR" sz="3200" dirty="0" err="1" smtClean="0">
                <a:solidFill>
                  <a:prstClr val="black"/>
                </a:solidFill>
              </a:rPr>
              <a:t>spanning</a:t>
            </a:r>
            <a:r>
              <a:rPr lang="fr-FR" sz="3200" dirty="0" smtClean="0">
                <a:solidFill>
                  <a:prstClr val="black"/>
                </a:solidFill>
              </a:rPr>
              <a:t> </a:t>
            </a:r>
            <a:r>
              <a:rPr lang="fr-FR" sz="3200" dirty="0" err="1" smtClean="0">
                <a:solidFill>
                  <a:prstClr val="black"/>
                </a:solidFill>
              </a:rPr>
              <a:t>tree</a:t>
            </a:r>
            <a:r>
              <a:rPr lang="fr-FR" sz="3200" dirty="0" smtClean="0">
                <a:solidFill>
                  <a:prstClr val="black"/>
                </a:solidFill>
              </a:rPr>
              <a:t> </a:t>
            </a:r>
            <a:r>
              <a:rPr lang="fr-FR" sz="3200" dirty="0" err="1" smtClean="0">
                <a:solidFill>
                  <a:prstClr val="black"/>
                </a:solidFill>
              </a:rPr>
              <a:t>is</a:t>
            </a:r>
            <a:r>
              <a:rPr lang="fr-FR" sz="3200" dirty="0" smtClean="0">
                <a:solidFill>
                  <a:prstClr val="black"/>
                </a:solidFill>
              </a:rPr>
              <a:t> </a:t>
            </a:r>
            <a:r>
              <a:rPr lang="fr-FR" sz="3200" dirty="0" err="1" smtClean="0">
                <a:solidFill>
                  <a:prstClr val="black"/>
                </a:solidFill>
              </a:rPr>
              <a:t>found</a:t>
            </a:r>
            <a:r>
              <a:rPr lang="fr-FR" sz="3200" dirty="0" smtClean="0">
                <a:solidFill>
                  <a:prstClr val="black"/>
                </a:solidFill>
              </a:rPr>
              <a:t> and </a:t>
            </a:r>
            <a:r>
              <a:rPr lang="fr-FR" sz="3200" dirty="0" err="1" smtClean="0">
                <a:solidFill>
                  <a:prstClr val="black"/>
                </a:solidFill>
              </a:rPr>
              <a:t>explored</a:t>
            </a:r>
            <a:endParaRPr lang="en-US" sz="3200" dirty="0" smtClean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basic recommendation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1798320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Betweenness</a:t>
            </a:r>
            <a:r>
              <a:rPr lang="en-US" dirty="0" smtClean="0"/>
              <a:t> measure : measure of a node's centrality in a network equal to the number of shortest paths from all vertices to all others that pass through that node.</a:t>
            </a:r>
          </a:p>
          <a:p>
            <a:pPr algn="just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27" name="Picture 3" descr="C:\Documents and Settings\Frederic\Desktop\240px-Graph_betweenness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3733800"/>
            <a:ext cx="2514600" cy="2667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57200" y="3352800"/>
            <a:ext cx="6172200" cy="357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 algn="just">
              <a:spcBef>
                <a:spcPct val="20000"/>
              </a:spcBef>
              <a:buClr>
                <a:srgbClr val="969696"/>
              </a:buClr>
              <a:buSzPct val="95000"/>
              <a:buFont typeface="Wingdings 2"/>
              <a:buChar char=""/>
            </a:pPr>
            <a:r>
              <a:rPr lang="en-US" sz="2600" dirty="0" smtClean="0">
                <a:solidFill>
                  <a:prstClr val="black"/>
                </a:solidFill>
              </a:rPr>
              <a:t>Computed as follow for a vertex: </a:t>
            </a:r>
          </a:p>
          <a:p>
            <a:pPr marL="640080" lvl="1" indent="-246888">
              <a:spcBef>
                <a:spcPct val="20000"/>
              </a:spcBef>
              <a:buClr>
                <a:srgbClr val="DDDDDD"/>
              </a:buClr>
              <a:buSzPct val="85000"/>
              <a:buFont typeface="Wingdings 2"/>
              <a:buChar char=""/>
            </a:pPr>
            <a:r>
              <a:rPr lang="en-US" sz="2400" dirty="0" smtClean="0">
                <a:solidFill>
                  <a:prstClr val="black"/>
                </a:solidFill>
              </a:rPr>
              <a:t>For each pair of vertices, compute the shortest paths between them.</a:t>
            </a:r>
          </a:p>
          <a:p>
            <a:pPr marL="640080" lvl="1" indent="-246888">
              <a:spcBef>
                <a:spcPct val="20000"/>
              </a:spcBef>
              <a:buClr>
                <a:srgbClr val="DDDDDD"/>
              </a:buClr>
              <a:buSzPct val="85000"/>
              <a:buFont typeface="Wingdings 2"/>
              <a:buChar char=""/>
            </a:pPr>
            <a:r>
              <a:rPr lang="en-US" sz="2400" dirty="0" smtClean="0">
                <a:solidFill>
                  <a:prstClr val="black"/>
                </a:solidFill>
              </a:rPr>
              <a:t>For each pair of vertices, determine the fraction of shortest paths that pass through the vertex in question</a:t>
            </a:r>
          </a:p>
          <a:p>
            <a:pPr marL="640080" lvl="1" indent="-246888">
              <a:spcBef>
                <a:spcPct val="20000"/>
              </a:spcBef>
              <a:buClr>
                <a:srgbClr val="DDDDDD"/>
              </a:buClr>
              <a:buSzPct val="85000"/>
              <a:buFont typeface="Wingdings 2"/>
              <a:buChar char=""/>
            </a:pPr>
            <a:r>
              <a:rPr lang="en-US" sz="2400" dirty="0" smtClean="0">
                <a:solidFill>
                  <a:prstClr val="black"/>
                </a:solidFill>
              </a:rPr>
              <a:t>Sum this fraction over all pairs of vertices</a:t>
            </a:r>
          </a:p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basic recommendation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41732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Spanning tree : Given a connected undirected graph, a spanning tree of that graph is a </a:t>
            </a:r>
            <a:r>
              <a:rPr lang="en-US" dirty="0" err="1" smtClean="0"/>
              <a:t>subgraph</a:t>
            </a:r>
            <a:r>
              <a:rPr lang="en-US" dirty="0" smtClean="0"/>
              <a:t> that is a tree and connects all the vertices together</a:t>
            </a:r>
          </a:p>
          <a:p>
            <a:pPr algn="just"/>
            <a:endParaRPr lang="en-US" dirty="0" smtClean="0"/>
          </a:p>
          <a:p>
            <a:pPr lvl="1" algn="just"/>
            <a:endParaRPr lang="en-US" dirty="0" smtClean="0"/>
          </a:p>
          <a:p>
            <a:pPr algn="just"/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30" name="Picture 6" descr="C:\Documents and Settings\Frederic\Desktop\500px-Kruskal_Algorithm_6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4419600"/>
            <a:ext cx="4762500" cy="2057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57200" y="3276600"/>
            <a:ext cx="838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 algn="just">
              <a:spcBef>
                <a:spcPct val="20000"/>
              </a:spcBef>
              <a:buClr>
                <a:srgbClr val="969696"/>
              </a:buClr>
              <a:buSzPct val="95000"/>
              <a:buFont typeface="Wingdings 2"/>
              <a:buChar char=""/>
            </a:pPr>
            <a:r>
              <a:rPr lang="en-US" sz="2600" dirty="0" smtClean="0">
                <a:solidFill>
                  <a:prstClr val="black"/>
                </a:solidFill>
              </a:rPr>
              <a:t>The maximum spanning tree is found with </a:t>
            </a:r>
            <a:r>
              <a:rPr lang="en-US" sz="2600" dirty="0" err="1" smtClean="0">
                <a:solidFill>
                  <a:prstClr val="black"/>
                </a:solidFill>
              </a:rPr>
              <a:t>Kruskal's</a:t>
            </a:r>
            <a:r>
              <a:rPr lang="en-US" sz="2600" dirty="0" smtClean="0">
                <a:solidFill>
                  <a:prstClr val="black"/>
                </a:solidFill>
              </a:rPr>
              <a:t> algorithm.</a:t>
            </a:r>
          </a:p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basic recommendation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process is as follow :</a:t>
            </a:r>
          </a:p>
          <a:p>
            <a:pPr>
              <a:buNone/>
            </a:pPr>
            <a:endParaRPr lang="en-US" sz="2000" dirty="0" smtClean="0"/>
          </a:p>
          <a:p>
            <a:pPr lvl="1"/>
            <a:r>
              <a:rPr lang="en-US" sz="3000" dirty="0" smtClean="0"/>
              <a:t>Compute the maximum spanning tree</a:t>
            </a:r>
          </a:p>
          <a:p>
            <a:pPr lvl="1"/>
            <a:r>
              <a:rPr lang="en-US" sz="3000" dirty="0" smtClean="0"/>
              <a:t>Compute and store the </a:t>
            </a:r>
            <a:r>
              <a:rPr lang="en-US" sz="3000" dirty="0" err="1" smtClean="0"/>
              <a:t>betweenness</a:t>
            </a:r>
            <a:r>
              <a:rPr lang="en-US" sz="3000" dirty="0" smtClean="0"/>
              <a:t> of all the nodes.</a:t>
            </a:r>
          </a:p>
          <a:p>
            <a:pPr lvl="1"/>
            <a:r>
              <a:rPr lang="en-US" sz="3000" dirty="0" smtClean="0"/>
              <a:t>Extract from the spanning tree </a:t>
            </a:r>
            <a:r>
              <a:rPr lang="en-US" sz="3000" dirty="0" smtClean="0"/>
              <a:t>the best similar buyer using </a:t>
            </a:r>
            <a:r>
              <a:rPr lang="en-US" sz="3000" dirty="0" smtClean="0"/>
              <a:t>the A* algorithm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1619</TotalTime>
  <Words>1199</Words>
  <Application>Microsoft Office PowerPoint</Application>
  <PresentationFormat>On-screen Show (4:3)</PresentationFormat>
  <Paragraphs>145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Social and semantic recommendation system : communities-based approach</vt:lpstr>
      <vt:lpstr>Outline</vt:lpstr>
      <vt:lpstr>Introduction</vt:lpstr>
      <vt:lpstr>Introduction</vt:lpstr>
      <vt:lpstr>Motivations</vt:lpstr>
      <vt:lpstr>The basic recommendation system</vt:lpstr>
      <vt:lpstr>The basic recommendation system</vt:lpstr>
      <vt:lpstr>The basic recommendation system</vt:lpstr>
      <vt:lpstr>The basic recommendation system</vt:lpstr>
      <vt:lpstr>First phase : semantic similarities</vt:lpstr>
      <vt:lpstr>First phase : semantic similarities</vt:lpstr>
      <vt:lpstr>Second phase : Communities</vt:lpstr>
      <vt:lpstr>Second phase : Communities</vt:lpstr>
      <vt:lpstr>Second phase : Communities</vt:lpstr>
      <vt:lpstr>Second phase : Communities</vt:lpstr>
      <vt:lpstr>Application on data</vt:lpstr>
      <vt:lpstr>Implementation : main process</vt:lpstr>
      <vt:lpstr>Implementation : GraphML</vt:lpstr>
      <vt:lpstr>Implementation : Gephi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 in a social network : communities-based approach</dc:title>
  <dc:creator/>
  <cp:lastModifiedBy>Guillou Frederic</cp:lastModifiedBy>
  <cp:revision>170</cp:revision>
  <dcterms:created xsi:type="dcterms:W3CDTF">2006-08-16T00:00:00Z</dcterms:created>
  <dcterms:modified xsi:type="dcterms:W3CDTF">2012-03-10T00:43:13Z</dcterms:modified>
</cp:coreProperties>
</file>