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58"/>
    <a:srgbClr val="FF3A9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Most trending dresses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375238613599"/>
          <c:y val="0.1859538003892813"/>
          <c:w val="0.89826239821281861"/>
          <c:h val="0.6711466888840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Casual</c:v>
                </c:pt>
                <c:pt idx="1">
                  <c:v>Sexy</c:v>
                </c:pt>
                <c:pt idx="2">
                  <c:v>Party</c:v>
                </c:pt>
                <c:pt idx="3">
                  <c:v>Cute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76</c:v>
                </c:pt>
                <c:pt idx="2">
                  <c:v>51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0-461A-A21A-5F60C568E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78938928"/>
        <c:axId val="521089904"/>
      </c:barChart>
      <c:catAx>
        <c:axId val="57893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89904"/>
        <c:crosses val="autoZero"/>
        <c:auto val="1"/>
        <c:lblAlgn val="ctr"/>
        <c:lblOffset val="100"/>
        <c:noMultiLvlLbl val="0"/>
      </c:catAx>
      <c:valAx>
        <c:axId val="5210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93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Declining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375238613599"/>
          <c:y val="0.1859538003892813"/>
          <c:w val="0.89826239821281861"/>
          <c:h val="0.6711466888840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OL</c:v>
                </c:pt>
                <c:pt idx="1">
                  <c:v>Flare</c:v>
                </c:pt>
                <c:pt idx="2">
                  <c:v>Novelty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2-4C4D-AE4D-2CE28A831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84731168"/>
        <c:axId val="584724448"/>
      </c:barChart>
      <c:catAx>
        <c:axId val="5847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24448"/>
        <c:crosses val="autoZero"/>
        <c:auto val="1"/>
        <c:lblAlgn val="ctr"/>
        <c:lblOffset val="100"/>
        <c:noMultiLvlLbl val="0"/>
      </c:catAx>
      <c:valAx>
        <c:axId val="58472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3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Trending Necklines</c:v>
                </c:pt>
              </c:strCache>
            </c:strRef>
          </c:tx>
          <c:explosion val="4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2A8-4DE7-B993-D3073A6768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2A8-4DE7-B993-D3073A6768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O-neck</c:v>
                </c:pt>
                <c:pt idx="1">
                  <c:v>V-neck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251</c:v>
                </c:pt>
                <c:pt idx="1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A8-4DE7-B993-D3073A67680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064716211011341"/>
          <c:y val="0.10905272012196801"/>
          <c:w val="0.26194376295403321"/>
          <c:h val="0.1025030160864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Trending Waist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Empire</c:v>
                </c:pt>
                <c:pt idx="1">
                  <c:v>Natural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148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00-4806-9AF3-6D288028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88571440"/>
        <c:axId val="588569200"/>
      </c:barChart>
      <c:catAx>
        <c:axId val="58857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69200"/>
        <c:crosses val="autoZero"/>
        <c:auto val="1"/>
        <c:lblAlgn val="ctr"/>
        <c:lblOffset val="100"/>
        <c:noMultiLvlLbl val="0"/>
      </c:catAx>
      <c:valAx>
        <c:axId val="5885692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7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Declining</a:t>
            </a:r>
            <a:r>
              <a:rPr lang="en-US" baseline="0" dirty="0"/>
              <a:t> waist line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Dropped</c:v>
                </c:pt>
                <c:pt idx="1">
                  <c:v>Princess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9-4E83-91C1-D3E6A21A1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82660496"/>
        <c:axId val="666690848"/>
      </c:barChart>
      <c:catAx>
        <c:axId val="58266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690848"/>
        <c:crosses val="autoZero"/>
        <c:auto val="1"/>
        <c:lblAlgn val="ctr"/>
        <c:lblOffset val="100"/>
        <c:noMultiLvlLbl val="0"/>
      </c:catAx>
      <c:valAx>
        <c:axId val="6666908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6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A3-43E4-AB84-D14EC545F4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EA3-43E4-AB84-D14EC545F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Cotton</c:v>
                </c:pt>
                <c:pt idx="1">
                  <c:v>Polyster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148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A3-43E4-AB84-D14EC545F47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AAC-AEE3-4D50-BCEA-17D6A1B1FA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B442-C795-4502-A199-AFCB77C6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0053" y="818866"/>
            <a:ext cx="592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50" dirty="0">
                <a:solidFill>
                  <a:srgbClr val="FF3A93"/>
                </a:solidFill>
                <a:latin typeface="Britannic Bold" panose="020B0903060703020204" pitchFamily="34" charset="0"/>
              </a:rPr>
              <a:t>FASHION </a:t>
            </a:r>
            <a:r>
              <a:rPr lang="en-US" sz="4000" spc="-150" dirty="0">
                <a:solidFill>
                  <a:schemeClr val="bg2">
                    <a:lumMod val="90000"/>
                  </a:schemeClr>
                </a:solidFill>
                <a:latin typeface="Britannic Bold" panose="020B0903060703020204" pitchFamily="34" charset="0"/>
              </a:rPr>
              <a:t>Trend Analysis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80481"/>
              </p:ext>
            </p:extLst>
          </p:nvPr>
        </p:nvGraphicFramePr>
        <p:xfrm>
          <a:off x="4303809" y="3119890"/>
          <a:ext cx="1556593" cy="127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1209240" imgH="990360" progId="">
                  <p:embed/>
                </p:oleObj>
              </mc:Choice>
              <mc:Fallback>
                <p:oleObj r:id="rId4" imgW="1209240" imgH="990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3809" y="3119890"/>
                        <a:ext cx="1556593" cy="127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89584"/>
              </p:ext>
            </p:extLst>
          </p:nvPr>
        </p:nvGraphicFramePr>
        <p:xfrm>
          <a:off x="6414732" y="3257172"/>
          <a:ext cx="14097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1409400" imgH="999720" progId="">
                  <p:embed/>
                </p:oleObj>
              </mc:Choice>
              <mc:Fallback>
                <p:oleObj r:id="rId6" imgW="1409400" imgH="999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732" y="3257172"/>
                        <a:ext cx="14097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30053" y="1526752"/>
            <a:ext cx="5145207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5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Trending Fabric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Cotton is trending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45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8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1317" y="604911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261317" y="1312797"/>
            <a:ext cx="358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61317" y="146326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dresses sold most during the all seasons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24858"/>
                </a:solidFill>
              </a:rPr>
              <a:t>Cotton and polyester Casual, Sexy, Cute, Party.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24858"/>
                </a:solidFill>
              </a:rPr>
              <a:t>Generally, dresses with empire or natural waistline having either v or   o neckline were dominant 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Declining Trends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24858"/>
                </a:solidFill>
              </a:rPr>
              <a:t>Novelty, OL, Flare Dresses were least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24858"/>
                </a:solidFill>
              </a:rPr>
              <a:t>Dresses with Drop Down Waistline and Princess Style were not so famous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24858"/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Biggest Seller of all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24858"/>
                </a:solidFill>
              </a:rPr>
              <a:t>Casual 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61926" y="5591794"/>
            <a:ext cx="15953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ritannic Bold" panose="020B0903060703020204" pitchFamily="34" charset="0"/>
              </a:rPr>
              <a:t>Thank</a:t>
            </a:r>
          </a:p>
          <a:p>
            <a:r>
              <a:rPr lang="en-US" sz="2400" dirty="0">
                <a:solidFill>
                  <a:srgbClr val="F24858"/>
                </a:solidFill>
                <a:latin typeface="Britannic Bold" panose="020B0903060703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7306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" y="147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7583" y="982638"/>
            <a:ext cx="748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Data Mining and Predictive Analysis  </a:t>
            </a:r>
            <a:r>
              <a:rPr lang="en-US" sz="3200" dirty="0">
                <a:solidFill>
                  <a:srgbClr val="FF3A93"/>
                </a:solidFill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861" y="1551683"/>
            <a:ext cx="45495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Submitted to :</a:t>
            </a:r>
            <a:r>
              <a:rPr lang="en-US" dirty="0"/>
              <a:t> </a:t>
            </a:r>
            <a:r>
              <a:rPr lang="en-US" sz="2400" dirty="0">
                <a:solidFill>
                  <a:srgbClr val="FF3A93"/>
                </a:solidFill>
              </a:rPr>
              <a:t>Christina </a:t>
            </a:r>
            <a:r>
              <a:rPr lang="en-US" sz="2400" dirty="0" err="1">
                <a:solidFill>
                  <a:srgbClr val="FF3A93"/>
                </a:solidFill>
              </a:rPr>
              <a:t>Schweikert</a:t>
            </a:r>
            <a:endParaRPr lang="en-US" sz="2400" dirty="0">
              <a:solidFill>
                <a:srgbClr val="FF3A93"/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Submitted by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dirty="0" err="1">
                <a:solidFill>
                  <a:srgbClr val="FF3A93"/>
                </a:solidFill>
              </a:rPr>
              <a:t>Preeti</a:t>
            </a:r>
            <a:r>
              <a:rPr lang="en-US" sz="2400" dirty="0">
                <a:solidFill>
                  <a:srgbClr val="FF3A93"/>
                </a:solidFill>
              </a:rPr>
              <a:t> Usha Gupta</a:t>
            </a:r>
          </a:p>
          <a:p>
            <a:endParaRPr lang="en-US" dirty="0">
              <a:solidFill>
                <a:srgbClr val="FF3A9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45601" y="887106"/>
            <a:ext cx="0" cy="7076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2131" y="3766782"/>
            <a:ext cx="3151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Project Aim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Fashion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Attributes used for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WEKA 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0650" y="3766782"/>
            <a:ext cx="37470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>
                <a:solidFill>
                  <a:srgbClr val="FF3A93"/>
                </a:solidFill>
              </a:rPr>
              <a:t>Declining trends</a:t>
            </a:r>
          </a:p>
          <a:p>
            <a:pPr marL="342900" indent="-342900">
              <a:buAutoNum type="arabicPeriod" startAt="4"/>
            </a:pPr>
            <a:r>
              <a:rPr lang="en-IN" dirty="0">
                <a:solidFill>
                  <a:srgbClr val="FF3A93"/>
                </a:solidFill>
              </a:rPr>
              <a:t>Naïve Bayes Classifier</a:t>
            </a:r>
          </a:p>
          <a:p>
            <a:pPr marL="342900" indent="-342900">
              <a:buAutoNum type="arabicPeriod" startAt="4"/>
            </a:pPr>
            <a:r>
              <a:rPr lang="en-IN" dirty="0">
                <a:solidFill>
                  <a:srgbClr val="FF3A93"/>
                </a:solidFill>
              </a:rPr>
              <a:t>In’s and out’s of trending waistline</a:t>
            </a:r>
          </a:p>
          <a:p>
            <a:pPr marL="342900" indent="-342900">
              <a:buAutoNum type="arabicPeriod" startAt="4"/>
            </a:pPr>
            <a:r>
              <a:rPr lang="en-IN" dirty="0">
                <a:solidFill>
                  <a:srgbClr val="FF3A93"/>
                </a:solidFill>
              </a:rPr>
              <a:t>Trending Fabric</a:t>
            </a:r>
          </a:p>
          <a:p>
            <a:pPr marL="342900" indent="-342900">
              <a:buAutoNum type="arabicPeriod" startAt="4"/>
            </a:pPr>
            <a:r>
              <a:rPr lang="en-IN" dirty="0">
                <a:solidFill>
                  <a:srgbClr val="FF3A93"/>
                </a:solidFill>
              </a:rPr>
              <a:t>Conclusion</a:t>
            </a:r>
            <a:endParaRPr lang="en-US" dirty="0">
              <a:solidFill>
                <a:srgbClr val="FF3A9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7105" y="3291840"/>
            <a:ext cx="7976359" cy="21242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  <a:alpha val="49000"/>
                </a:schemeClr>
              </a:gs>
              <a:gs pos="71000">
                <a:srgbClr val="FF3A93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7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72" y="0"/>
            <a:ext cx="1246303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114" y="887106"/>
            <a:ext cx="73666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F24858"/>
                </a:solidFill>
                <a:latin typeface="+mj-lt"/>
              </a:rPr>
              <a:t>Aim of Project</a:t>
            </a:r>
          </a:p>
          <a:p>
            <a:endParaRPr lang="en-US" sz="3600" u="sng" dirty="0">
              <a:solidFill>
                <a:srgbClr val="FF3A93"/>
              </a:solidFill>
              <a:latin typeface="+mj-lt"/>
            </a:endParaRPr>
          </a:p>
          <a:p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provide an understanding</a:t>
            </a:r>
          </a:p>
          <a:p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what trend forecasting.</a:t>
            </a:r>
          </a:p>
          <a:p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Undertake research &amp; analysis by </a:t>
            </a:r>
          </a:p>
          <a:p>
            <a:pPr>
              <a:buNone/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identifying and tracking fashion trends</a:t>
            </a:r>
          </a:p>
          <a:p>
            <a:endParaRPr lang="en-US" sz="3600" u="sng" dirty="0">
              <a:solidFill>
                <a:srgbClr val="FF3A9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4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6" y="-1"/>
            <a:ext cx="12323298" cy="69318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7649" y="203476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800" b="1" dirty="0"/>
              <a:t>“</a:t>
            </a:r>
            <a:r>
              <a:rPr lang="en-US" altLang="en-US" sz="2800" b="1" i="1" dirty="0"/>
              <a:t>Trends are profits waiting to happen”</a:t>
            </a:r>
            <a:endParaRPr lang="en-US" altLang="en-US" sz="2800" b="1" dirty="0"/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For mainstream brands, timing is essential</a:t>
            </a:r>
          </a:p>
          <a:p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Right product, Right place, at Right time</a:t>
            </a:r>
          </a:p>
          <a:p>
            <a:endParaRPr lang="en-US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The knowledge of fashion forecasting is applied to understand how trends evolve and are interpreted by industry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9286" y="1069145"/>
            <a:ext cx="4692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>
                <a:solidFill>
                  <a:srgbClr val="F24858"/>
                </a:solidFill>
                <a:latin typeface="+mj-lt"/>
              </a:rPr>
              <a:t>Fashion Forecasting</a:t>
            </a:r>
          </a:p>
        </p:txBody>
      </p:sp>
    </p:spTree>
    <p:extLst>
      <p:ext uri="{BB962C8B-B14F-4D97-AF65-F5344CB8AC3E}">
        <p14:creationId xmlns:p14="http://schemas.microsoft.com/office/powerpoint/2010/main" val="17313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151" y="618978"/>
            <a:ext cx="36274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Attributes</a:t>
            </a:r>
            <a:r>
              <a:rPr lang="en-US" sz="2400" dirty="0"/>
              <a:t> used for</a:t>
            </a:r>
          </a:p>
          <a:p>
            <a:r>
              <a:rPr lang="en-US" sz="4000" b="1" dirty="0"/>
              <a:t>TREND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151" y="21741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Dress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Season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Neckline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Waistline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1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9252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9650" y="351692"/>
            <a:ext cx="453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Weka Conclusions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589650" y="1121133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drawn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MR10"/>
              </a:rPr>
              <a:t>J48 Classifier Result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Trending Styles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clear from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MR10"/>
              </a:rPr>
              <a:t>Run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J48 classifier that casual dresses are most dominant. The trends analyzed are as follows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i="1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879575115"/>
              </p:ext>
            </p:extLst>
          </p:nvPr>
        </p:nvGraphicFramePr>
        <p:xfrm>
          <a:off x="4637650" y="2644727"/>
          <a:ext cx="6357035" cy="408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7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9650" y="351692"/>
            <a:ext cx="4185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Declining Trends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9650" y="112113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It is clear from the </a:t>
            </a:r>
            <a:r>
              <a:rPr lang="en-IN" sz="2000" dirty="0"/>
              <a:t>Run information</a:t>
            </a:r>
            <a:r>
              <a:rPr lang="en-US" sz="2000" dirty="0"/>
              <a:t> of J48 classifier that OL, Flare, Novelty outfits trend has declined over the period of time</a:t>
            </a:r>
            <a:endParaRPr lang="en-US" altLang="en-US" sz="2400" i="1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464251516"/>
              </p:ext>
            </p:extLst>
          </p:nvPr>
        </p:nvGraphicFramePr>
        <p:xfrm>
          <a:off x="4637650" y="2644727"/>
          <a:ext cx="6357035" cy="408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5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9650" y="351692"/>
            <a:ext cx="834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Attribute Analysis using Naïve Bayes Classifier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9649" y="1121133"/>
            <a:ext cx="8975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Trending Neckline, Waistline and Fabric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/>
              <a:t>The Naïve Bayes classifier is executed to analysis different dress attributes like Neckline, Waistline and Fabric .The trends analyzed are as follows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76953059"/>
              </p:ext>
            </p:extLst>
          </p:nvPr>
        </p:nvGraphicFramePr>
        <p:xfrm>
          <a:off x="3175996" y="2136796"/>
          <a:ext cx="6755618" cy="439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9649" y="2136796"/>
            <a:ext cx="222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O-neck : 251</a:t>
            </a:r>
            <a:br>
              <a:rPr lang="en-US" sz="2000" b="1" dirty="0"/>
            </a:br>
            <a:r>
              <a:rPr lang="en-US" sz="2000" b="1" dirty="0"/>
              <a:t>V- neck : 126</a:t>
            </a:r>
          </a:p>
        </p:txBody>
      </p:sp>
    </p:spTree>
    <p:extLst>
      <p:ext uri="{BB962C8B-B14F-4D97-AF65-F5344CB8AC3E}">
        <p14:creationId xmlns:p14="http://schemas.microsoft.com/office/powerpoint/2010/main" val="232358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In’s and Out’s of Trending waistline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976245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857049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715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316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Britannic Bold</vt:lpstr>
      <vt:lpstr>Calibri</vt:lpstr>
      <vt:lpstr>Calibri Light</vt:lpstr>
      <vt:lpstr>CMR10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In’s and Out’s of Trending waistline</vt:lpstr>
      <vt:lpstr>Trending Fabric Cotton is trending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kreative.aura09103040@hotmail.com</dc:creator>
  <cp:lastModifiedBy>Preeti Usha</cp:lastModifiedBy>
  <cp:revision>16</cp:revision>
  <dcterms:created xsi:type="dcterms:W3CDTF">2015-12-09T19:07:15Z</dcterms:created>
  <dcterms:modified xsi:type="dcterms:W3CDTF">2017-02-26T06:02:55Z</dcterms:modified>
</cp:coreProperties>
</file>