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4" r:id="rId5"/>
    <p:sldId id="257" r:id="rId6"/>
    <p:sldId id="263" r:id="rId7"/>
    <p:sldId id="282" r:id="rId8"/>
    <p:sldId id="283" r:id="rId9"/>
    <p:sldId id="284" r:id="rId10"/>
    <p:sldId id="262" r:id="rId11"/>
    <p:sldId id="265" r:id="rId12"/>
    <p:sldId id="266" r:id="rId13"/>
    <p:sldId id="271" r:id="rId14"/>
    <p:sldId id="272" r:id="rId15"/>
    <p:sldId id="273" r:id="rId16"/>
    <p:sldId id="274" r:id="rId17"/>
    <p:sldId id="275" r:id="rId18"/>
    <p:sldId id="269" r:id="rId19"/>
    <p:sldId id="276" r:id="rId20"/>
    <p:sldId id="278" r:id="rId21"/>
    <p:sldId id="279" r:id="rId22"/>
    <p:sldId id="280" r:id="rId23"/>
    <p:sldId id="281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CA, FL, TX, NY, and IL the most populous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70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out “explainable” observances? </a:t>
            </a:r>
          </a:p>
          <a:p>
            <a:r>
              <a:rPr lang="en-US" dirty="0"/>
              <a:t>Triangle insight came from logistic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month to month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 rate not great, but gave us some way to see where to find a “true” UFO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total clusters? 8 cluster total</a:t>
            </a:r>
          </a:p>
          <a:p>
            <a:r>
              <a:rPr lang="en-US" dirty="0"/>
              <a:t> Explainable or unexplainable?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59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total clusters? Explainable or unexplainable?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8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Triangle – like logistic regression, also fireball and sphere</a:t>
            </a:r>
          </a:p>
          <a:p>
            <a:r>
              <a:rPr lang="en-US" dirty="0"/>
              <a:t>Shorter duration</a:t>
            </a:r>
          </a:p>
          <a:p>
            <a:r>
              <a:rPr lang="en-US" dirty="0"/>
              <a:t>CA, IL, 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CA, FL, TX, NY, and IL the most populous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month to month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Preetika</a:t>
            </a:r>
            <a:r>
              <a:rPr lang="en-US" dirty="0"/>
              <a:t> to add other shape v. time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Srivastava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666" y="748252"/>
            <a:ext cx="3134380" cy="200129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7766857" y="287403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124" y="1236759"/>
            <a:ext cx="5270810" cy="46981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0BC1A-8EB7-4605-95F1-866952A6E84C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91285-6727-49C8-AA29-97921253FC8B}"/>
              </a:ext>
            </a:extLst>
          </p:cNvPr>
          <p:cNvSpPr txBox="1"/>
          <p:nvPr/>
        </p:nvSpPr>
        <p:spPr>
          <a:xfrm>
            <a:off x="3078272" y="867427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Shape</a:t>
            </a:r>
          </a:p>
        </p:txBody>
      </p:sp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B0696A-42A9-49F1-B062-3814FAD673AF}"/>
              </a:ext>
            </a:extLst>
          </p:cNvPr>
          <p:cNvSpPr/>
          <p:nvPr/>
        </p:nvSpPr>
        <p:spPr>
          <a:xfrm>
            <a:off x="7757339" y="3387316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F1583D-F129-4B73-A33E-A7EF4A23E715}"/>
              </a:ext>
            </a:extLst>
          </p:cNvPr>
          <p:cNvSpPr/>
          <p:nvPr/>
        </p:nvSpPr>
        <p:spPr>
          <a:xfrm>
            <a:off x="7757339" y="1517087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68" y="259279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932495" y="1147755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956297" y="1546416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956298" y="3498354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50AC4-64C5-4C3B-8FC8-B5FD5A0A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53590"/>
              </p:ext>
            </p:extLst>
          </p:nvPr>
        </p:nvGraphicFramePr>
        <p:xfrm>
          <a:off x="1371600" y="4944973"/>
          <a:ext cx="5839905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4B2B30-778B-41FE-A95F-CAC2F825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16139"/>
              </p:ext>
            </p:extLst>
          </p:nvPr>
        </p:nvGraphicFramePr>
        <p:xfrm>
          <a:off x="1647974" y="2009050"/>
          <a:ext cx="5118754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28,742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114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29,683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158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3685882" y="3055294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A6C423CF-BF10-4E6E-B7AF-BC65FE434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sp>
        <p:nvSpPr>
          <p:cNvPr id="12" name="文字方塊 9">
            <a:extLst>
              <a:ext uri="{FF2B5EF4-FFF2-40B4-BE49-F238E27FC236}">
                <a16:creationId xmlns:a16="http://schemas.microsoft.com/office/drawing/2014/main" id="{64EF1A63-5550-4601-8E9D-C98BDEE023EA}"/>
              </a:ext>
            </a:extLst>
          </p:cNvPr>
          <p:cNvSpPr txBox="1"/>
          <p:nvPr/>
        </p:nvSpPr>
        <p:spPr>
          <a:xfrm>
            <a:off x="1647974" y="2009050"/>
            <a:ext cx="19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3" name="文字方塊 9">
            <a:extLst>
              <a:ext uri="{FF2B5EF4-FFF2-40B4-BE49-F238E27FC236}">
                <a16:creationId xmlns:a16="http://schemas.microsoft.com/office/drawing/2014/main" id="{F8EEDE0A-6390-4401-A189-9F19161F3DC9}"/>
              </a:ext>
            </a:extLst>
          </p:cNvPr>
          <p:cNvSpPr txBox="1"/>
          <p:nvPr/>
        </p:nvSpPr>
        <p:spPr>
          <a:xfrm>
            <a:off x="1613996" y="4637393"/>
            <a:ext cx="161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Table</a:t>
            </a:r>
          </a:p>
        </p:txBody>
      </p:sp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2075" y="190500"/>
            <a:ext cx="9601200" cy="83509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574903"/>
              </p:ext>
            </p:extLst>
          </p:nvPr>
        </p:nvGraphicFramePr>
        <p:xfrm>
          <a:off x="801385" y="14307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518952"/>
              </p:ext>
            </p:extLst>
          </p:nvPr>
        </p:nvGraphicFramePr>
        <p:xfrm>
          <a:off x="6711624" y="14346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60929" y="10154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64535" y="10605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69780" y="3732289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0.9922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23950" y="37322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0.9660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678" t="54854" r="57217" b="28023"/>
          <a:stretch/>
        </p:blipFill>
        <p:spPr>
          <a:xfrm>
            <a:off x="3108208" y="4137400"/>
            <a:ext cx="6442760" cy="2061233"/>
          </a:xfrm>
          <a:prstGeom prst="rect">
            <a:avLst/>
          </a:prstGeom>
        </p:spPr>
      </p:pic>
      <p:pic>
        <p:nvPicPr>
          <p:cNvPr id="13" name="Graphic 12" descr="Rocket">
            <a:extLst>
              <a:ext uri="{FF2B5EF4-FFF2-40B4-BE49-F238E27FC236}">
                <a16:creationId xmlns:a16="http://schemas.microsoft.com/office/drawing/2014/main" id="{F5C67269-1E3B-48CB-AB1D-49A52D8E4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14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6439021" y="5023242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1363" y="285750"/>
            <a:ext cx="9601200" cy="835090"/>
          </a:xfrm>
        </p:spPr>
        <p:txBody>
          <a:bodyPr/>
          <a:lstStyle/>
          <a:p>
            <a:r>
              <a:rPr lang="en-US" dirty="0"/>
              <a:t>Random Forest: Threshold = 0.95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703920"/>
              </p:ext>
            </p:extLst>
          </p:nvPr>
        </p:nvGraphicFramePr>
        <p:xfrm>
          <a:off x="860673" y="152595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623163"/>
              </p:ext>
            </p:extLst>
          </p:nvPr>
        </p:nvGraphicFramePr>
        <p:xfrm>
          <a:off x="6770912" y="152985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820217" y="111073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028487" y="1156618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429068" y="3827539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0.9199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83238" y="382754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0.8039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942" t="51705" r="57649" b="32555"/>
          <a:stretch/>
        </p:blipFill>
        <p:spPr>
          <a:xfrm>
            <a:off x="3303296" y="4232650"/>
            <a:ext cx="6621987" cy="1993669"/>
          </a:xfrm>
          <a:prstGeom prst="rect">
            <a:avLst/>
          </a:prstGeom>
        </p:spPr>
      </p:pic>
      <p:pic>
        <p:nvPicPr>
          <p:cNvPr id="13" name="Graphic 12" descr="Rocket">
            <a:extLst>
              <a:ext uri="{FF2B5EF4-FFF2-40B4-BE49-F238E27FC236}">
                <a16:creationId xmlns:a16="http://schemas.microsoft.com/office/drawing/2014/main" id="{93169DB7-6AB9-423B-8F02-D5F48F5C2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14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6770912" y="5088835"/>
            <a:ext cx="707010" cy="3876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6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7FC5C38-7133-42C4-97A6-21664630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Feature Importance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1679510"/>
          <a:ext cx="960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7825137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877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Proximity to USAFB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9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  <a:r>
                        <a:rPr lang="en-US" baseline="0" dirty="0"/>
                        <a:t> L</a:t>
                      </a:r>
                      <a:r>
                        <a:rPr lang="en-US" dirty="0"/>
                        <a:t>apsed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S</a:t>
                      </a:r>
                      <a:r>
                        <a:rPr lang="en-US" dirty="0"/>
                        <a:t>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5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6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9781-1003-4249-BD5C-561A1E07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3145"/>
            <a:ext cx="9601200" cy="831801"/>
          </a:xfrm>
        </p:spPr>
        <p:txBody>
          <a:bodyPr>
            <a:normAutofit fontScale="90000"/>
          </a:bodyPr>
          <a:lstStyle/>
          <a:p>
            <a:r>
              <a:rPr lang="en-US" dirty="0"/>
              <a:t>K Means Clustering: Cluster 3</a:t>
            </a:r>
            <a:br>
              <a:rPr lang="en-US" sz="2400" dirty="0"/>
            </a:br>
            <a:r>
              <a:rPr lang="en-US" sz="1800" dirty="0"/>
              <a:t>	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01E0A-7AAF-4A5A-BC99-A99D229D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57540"/>
            <a:ext cx="4174360" cy="2771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BC4DF-7D30-4AD6-96C4-5ED4098AE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2181339"/>
            <a:ext cx="4514850" cy="2924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5F3FE0-35F8-4357-B8D4-3AFCDD6C8A1C}"/>
              </a:ext>
            </a:extLst>
          </p:cNvPr>
          <p:cNvSpPr txBox="1"/>
          <p:nvPr/>
        </p:nvSpPr>
        <p:spPr>
          <a:xfrm>
            <a:off x="2205873" y="1802580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Sightings by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448CB-E787-4074-99B8-881EA953D0C0}"/>
              </a:ext>
            </a:extLst>
          </p:cNvPr>
          <p:cNvSpPr txBox="1"/>
          <p:nvPr/>
        </p:nvSpPr>
        <p:spPr>
          <a:xfrm>
            <a:off x="3818149" y="5494008"/>
            <a:ext cx="489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Alaska and Hawaii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&gt;=1500 miles from an </a:t>
            </a:r>
            <a:r>
              <a:rPr lang="en-US" dirty="0" err="1"/>
              <a:t>airforce</a:t>
            </a:r>
            <a:r>
              <a:rPr lang="en-US" dirty="0"/>
              <a:t>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04DFC-B2FF-4EE1-AB7C-DEB0750E55B9}"/>
              </a:ext>
            </a:extLst>
          </p:cNvPr>
          <p:cNvSpPr txBox="1"/>
          <p:nvPr/>
        </p:nvSpPr>
        <p:spPr>
          <a:xfrm>
            <a:off x="7334348" y="1767082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8" name="Graphic 7" descr="Rocket">
            <a:extLst>
              <a:ext uri="{FF2B5EF4-FFF2-40B4-BE49-F238E27FC236}">
                <a16:creationId xmlns:a16="http://schemas.microsoft.com/office/drawing/2014/main" id="{24A8D3D7-16E3-46D0-954E-D55E0B734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Rocket">
            <a:extLst>
              <a:ext uri="{FF2B5EF4-FFF2-40B4-BE49-F238E27FC236}">
                <a16:creationId xmlns:a16="http://schemas.microsoft.com/office/drawing/2014/main" id="{61DE2223-8023-41A5-AA11-0E340EFB9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3192EA-6BB5-4A59-B460-00020094C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1550857"/>
            <a:ext cx="4746993" cy="37562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BA5CF0-1FA4-4F06-8582-D03738888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967" y="1721719"/>
            <a:ext cx="4588515" cy="34647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44C38-E153-43F8-92C7-4CCE6F2B4687}"/>
              </a:ext>
            </a:extLst>
          </p:cNvPr>
          <p:cNvSpPr txBox="1"/>
          <p:nvPr/>
        </p:nvSpPr>
        <p:spPr>
          <a:xfrm>
            <a:off x="4622069" y="5534662"/>
            <a:ext cx="489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Spherical UFOs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January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D7055D-64F3-4104-ABCE-A61F7D672FFD}"/>
              </a:ext>
            </a:extLst>
          </p:cNvPr>
          <p:cNvSpPr txBox="1">
            <a:spLocks/>
          </p:cNvSpPr>
          <p:nvPr/>
        </p:nvSpPr>
        <p:spPr>
          <a:xfrm>
            <a:off x="1466161" y="462489"/>
            <a:ext cx="9601200" cy="831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 Means Clustering: Cluster 7</a:t>
            </a:r>
            <a:br>
              <a:rPr lang="en-US" sz="4000" dirty="0"/>
            </a:br>
            <a:r>
              <a:rPr lang="en-US" sz="4000" dirty="0"/>
              <a:t>	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8AC05-BF33-4B85-8863-F7E0DBE07F65}"/>
              </a:ext>
            </a:extLst>
          </p:cNvPr>
          <p:cNvSpPr txBox="1"/>
          <p:nvPr/>
        </p:nvSpPr>
        <p:spPr>
          <a:xfrm>
            <a:off x="2630774" y="1138672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of UFO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F646F-0828-41ED-91DD-5F80CEEC5E2F}"/>
              </a:ext>
            </a:extLst>
          </p:cNvPr>
          <p:cNvSpPr txBox="1"/>
          <p:nvPr/>
        </p:nvSpPr>
        <p:spPr>
          <a:xfrm>
            <a:off x="7915472" y="1323338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 of Sighting</a:t>
            </a:r>
          </a:p>
        </p:txBody>
      </p:sp>
    </p:spTree>
    <p:extLst>
      <p:ext uri="{BB962C8B-B14F-4D97-AF65-F5344CB8AC3E}">
        <p14:creationId xmlns:p14="http://schemas.microsoft.com/office/powerpoint/2010/main" val="239485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57D48-6A39-4510-9652-BC2EDBD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936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Rocket">
            <a:extLst>
              <a:ext uri="{FF2B5EF4-FFF2-40B4-BE49-F238E27FC236}">
                <a16:creationId xmlns:a16="http://schemas.microsoft.com/office/drawing/2014/main" id="{C5000270-700F-4AE5-B3B6-D4625517C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EA2C5B-7E39-4AC4-A95E-D982D53A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84" y="234778"/>
            <a:ext cx="9601200" cy="940981"/>
          </a:xfrm>
        </p:spPr>
        <p:txBody>
          <a:bodyPr/>
          <a:lstStyle/>
          <a:p>
            <a:r>
              <a:rPr lang="en-US" dirty="0"/>
              <a:t>“Explainable” v “Unexplainable”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4DEC7-62B0-474F-BD09-F93C4076C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84" y="2179020"/>
            <a:ext cx="4109487" cy="29804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8D5A39-AB43-4794-820B-2B688A36EE5D}"/>
              </a:ext>
            </a:extLst>
          </p:cNvPr>
          <p:cNvSpPr txBox="1"/>
          <p:nvPr/>
        </p:nvSpPr>
        <p:spPr>
          <a:xfrm>
            <a:off x="1776401" y="1793711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Shapes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CB919-3308-4C40-B933-BF9E481F0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983" y="991170"/>
            <a:ext cx="5548051" cy="2950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C53FDA-C352-4C74-8612-DE7399891DBB}"/>
              </a:ext>
            </a:extLst>
          </p:cNvPr>
          <p:cNvSpPr txBox="1"/>
          <p:nvPr/>
        </p:nvSpPr>
        <p:spPr>
          <a:xfrm>
            <a:off x="9330402" y="606553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States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E55988-3727-4196-80F5-DCDA9C99B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8683" y="4377517"/>
            <a:ext cx="3163495" cy="22457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44176-2B4A-43AB-826F-0C0012768FEC}"/>
              </a:ext>
            </a:extLst>
          </p:cNvPr>
          <p:cNvSpPr txBox="1"/>
          <p:nvPr/>
        </p:nvSpPr>
        <p:spPr>
          <a:xfrm>
            <a:off x="6126034" y="3977614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Duration</a:t>
            </a:r>
          </a:p>
        </p:txBody>
      </p:sp>
    </p:spTree>
    <p:extLst>
      <p:ext uri="{BB962C8B-B14F-4D97-AF65-F5344CB8AC3E}">
        <p14:creationId xmlns:p14="http://schemas.microsoft.com/office/powerpoint/2010/main" val="1557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6822600" y="1493142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3402058" y="852092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3607519" y="3941577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DABE5-BD19-4D77-A5D2-CD41A0AC63D2}"/>
              </a:ext>
            </a:extLst>
          </p:cNvPr>
          <p:cNvSpPr txBox="1"/>
          <p:nvPr/>
        </p:nvSpPr>
        <p:spPr>
          <a:xfrm rot="16200000">
            <a:off x="1004340" y="184585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020B4-39D4-4E13-80E3-450F5D1EBBF7}"/>
              </a:ext>
            </a:extLst>
          </p:cNvPr>
          <p:cNvSpPr txBox="1"/>
          <p:nvPr/>
        </p:nvSpPr>
        <p:spPr>
          <a:xfrm rot="16200000">
            <a:off x="1026464" y="4726188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BDF79-5F07-4844-BEC4-9D198916BE19}"/>
              </a:ext>
            </a:extLst>
          </p:cNvPr>
          <p:cNvSpPr txBox="1"/>
          <p:nvPr/>
        </p:nvSpPr>
        <p:spPr>
          <a:xfrm rot="16200000">
            <a:off x="5176732" y="3063672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7B0CA2-A682-454A-962C-05F92637232B}"/>
              </a:ext>
            </a:extLst>
          </p:cNvPr>
          <p:cNvSpPr txBox="1"/>
          <p:nvPr/>
        </p:nvSpPr>
        <p:spPr>
          <a:xfrm>
            <a:off x="1359084" y="163477"/>
            <a:ext cx="449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E892B-066E-491B-9D67-FFAE435A4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410" y="4303851"/>
            <a:ext cx="3479792" cy="23906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920322-97D8-433E-9895-6CE842B37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627" y="1960757"/>
            <a:ext cx="4112871" cy="33443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A2661-6CA0-48D7-BFE0-C2109E35D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409" y="1249135"/>
            <a:ext cx="3547513" cy="24680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6869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6712776" y="3386033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2261167" y="74825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2185425" y="3521127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167" y="110948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6798842" y="68846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A654C0-13DC-4E96-9C7E-B2B75065C928}"/>
              </a:ext>
            </a:extLst>
          </p:cNvPr>
          <p:cNvSpPr txBox="1"/>
          <p:nvPr/>
        </p:nvSpPr>
        <p:spPr>
          <a:xfrm rot="16200000">
            <a:off x="5730070" y="1605330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D0DF-BC05-41C1-A32D-93BB2D58A31F}"/>
              </a:ext>
            </a:extLst>
          </p:cNvPr>
          <p:cNvSpPr txBox="1"/>
          <p:nvPr/>
        </p:nvSpPr>
        <p:spPr>
          <a:xfrm rot="16200000">
            <a:off x="5661212" y="4378801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8D38E-A6F9-4BD7-B2B6-ECE345795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517" y="3750093"/>
            <a:ext cx="3232258" cy="26319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5C4531-C382-4146-9AF8-10B1E74D7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144" y="1022521"/>
            <a:ext cx="3146631" cy="22638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C2C3AB-4C29-42F7-A5E6-D422385D6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9869" y="3852318"/>
            <a:ext cx="3770155" cy="2441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105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ocket">
            <a:extLst>
              <a:ext uri="{FF2B5EF4-FFF2-40B4-BE49-F238E27FC236}">
                <a16:creationId xmlns:a16="http://schemas.microsoft.com/office/drawing/2014/main" id="{2345638A-5A70-4DDF-A4A4-21E89C25D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07F0C1-775E-4208-A6C9-2083B3D42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6298098" y="1960757"/>
            <a:ext cx="4724649" cy="302841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3BF25A-6EFB-4B14-92F1-5D897A4AC159}"/>
              </a:ext>
            </a:extLst>
          </p:cNvPr>
          <p:cNvSpPr txBox="1"/>
          <p:nvPr/>
        </p:nvSpPr>
        <p:spPr>
          <a:xfrm>
            <a:off x="6289565" y="1603658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95A7C-DAFC-4F18-857D-6172CD7D5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31" y="1900158"/>
            <a:ext cx="4267073" cy="342967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51D4B-2747-44C5-820F-CFDD74DCF907}"/>
              </a:ext>
            </a:extLst>
          </p:cNvPr>
          <p:cNvSpPr txBox="1"/>
          <p:nvPr/>
        </p:nvSpPr>
        <p:spPr>
          <a:xfrm>
            <a:off x="1617405" y="1574672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D9FFB-88CD-445A-BF08-589858D83480}"/>
              </a:ext>
            </a:extLst>
          </p:cNvPr>
          <p:cNvSpPr txBox="1"/>
          <p:nvPr/>
        </p:nvSpPr>
        <p:spPr>
          <a:xfrm>
            <a:off x="1359084" y="163477"/>
            <a:ext cx="584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 (cont.)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5460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666" y="748252"/>
            <a:ext cx="3134380" cy="200129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7766857" y="287403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124" y="1236759"/>
            <a:ext cx="5270810" cy="46981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0BC1A-8EB7-4605-95F1-866952A6E84C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91285-6727-49C8-AA29-97921253FC8B}"/>
              </a:ext>
            </a:extLst>
          </p:cNvPr>
          <p:cNvSpPr txBox="1"/>
          <p:nvPr/>
        </p:nvSpPr>
        <p:spPr>
          <a:xfrm>
            <a:off x="3078272" y="867427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Shape</a:t>
            </a:r>
          </a:p>
        </p:txBody>
      </p:sp>
    </p:spTree>
    <p:extLst>
      <p:ext uri="{BB962C8B-B14F-4D97-AF65-F5344CB8AC3E}">
        <p14:creationId xmlns:p14="http://schemas.microsoft.com/office/powerpoint/2010/main" val="63585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785E2-8152-496A-A7EB-66332968DDF5}"/>
              </a:ext>
            </a:extLst>
          </p:cNvPr>
          <p:cNvSpPr txBox="1"/>
          <p:nvPr/>
        </p:nvSpPr>
        <p:spPr>
          <a:xfrm>
            <a:off x="3321289" y="265584"/>
            <a:ext cx="6730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to See a “Real” UFO: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C4B49-B423-4CA7-9DD9-E6557FAA3726}"/>
              </a:ext>
            </a:extLst>
          </p:cNvPr>
          <p:cNvSpPr txBox="1"/>
          <p:nvPr/>
        </p:nvSpPr>
        <p:spPr>
          <a:xfrm>
            <a:off x="3471994" y="1850255"/>
            <a:ext cx="64289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Phoenix, 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Look for a triangle or cigar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Go at night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On the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July through September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Graphic 3" descr="Rocket">
            <a:extLst>
              <a:ext uri="{FF2B5EF4-FFF2-40B4-BE49-F238E27FC236}">
                <a16:creationId xmlns:a16="http://schemas.microsoft.com/office/drawing/2014/main" id="{E1521FD5-871D-4544-B442-2AC68F7CE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7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6822600" y="1493142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3402058" y="852092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3607519" y="3941577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DABE5-BD19-4D77-A5D2-CD41A0AC63D2}"/>
              </a:ext>
            </a:extLst>
          </p:cNvPr>
          <p:cNvSpPr txBox="1"/>
          <p:nvPr/>
        </p:nvSpPr>
        <p:spPr>
          <a:xfrm rot="16200000">
            <a:off x="1004340" y="184585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020B4-39D4-4E13-80E3-450F5D1EBBF7}"/>
              </a:ext>
            </a:extLst>
          </p:cNvPr>
          <p:cNvSpPr txBox="1"/>
          <p:nvPr/>
        </p:nvSpPr>
        <p:spPr>
          <a:xfrm rot="16200000">
            <a:off x="1026464" y="4726188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BDF79-5F07-4844-BEC4-9D198916BE19}"/>
              </a:ext>
            </a:extLst>
          </p:cNvPr>
          <p:cNvSpPr txBox="1"/>
          <p:nvPr/>
        </p:nvSpPr>
        <p:spPr>
          <a:xfrm rot="16200000">
            <a:off x="5176732" y="3063672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7B0CA2-A682-454A-962C-05F92637232B}"/>
              </a:ext>
            </a:extLst>
          </p:cNvPr>
          <p:cNvSpPr txBox="1"/>
          <p:nvPr/>
        </p:nvSpPr>
        <p:spPr>
          <a:xfrm>
            <a:off x="1359084" y="163477"/>
            <a:ext cx="449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E892B-066E-491B-9D67-FFAE435A4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410" y="4303851"/>
            <a:ext cx="3479792" cy="23906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920322-97D8-433E-9895-6CE842B37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627" y="1960757"/>
            <a:ext cx="4112871" cy="33443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A2661-6CA0-48D7-BFE0-C2109E35D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409" y="1249135"/>
            <a:ext cx="3547513" cy="24680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094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6712776" y="3386033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2261167" y="74825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2185425" y="3521127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167" y="110948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6798842" y="68846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A654C0-13DC-4E96-9C7E-B2B75065C928}"/>
              </a:ext>
            </a:extLst>
          </p:cNvPr>
          <p:cNvSpPr txBox="1"/>
          <p:nvPr/>
        </p:nvSpPr>
        <p:spPr>
          <a:xfrm rot="16200000">
            <a:off x="5730070" y="1605330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D0DF-BC05-41C1-A32D-93BB2D58A31F}"/>
              </a:ext>
            </a:extLst>
          </p:cNvPr>
          <p:cNvSpPr txBox="1"/>
          <p:nvPr/>
        </p:nvSpPr>
        <p:spPr>
          <a:xfrm rot="16200000">
            <a:off x="5661212" y="4378801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8D38E-A6F9-4BD7-B2B6-ECE345795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517" y="3750093"/>
            <a:ext cx="3232258" cy="26319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5C4531-C382-4146-9AF8-10B1E74D7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144" y="1022521"/>
            <a:ext cx="3146631" cy="22638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C2C3AB-4C29-42F7-A5E6-D422385D6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9869" y="3852318"/>
            <a:ext cx="3770155" cy="2441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45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ocket">
            <a:extLst>
              <a:ext uri="{FF2B5EF4-FFF2-40B4-BE49-F238E27FC236}">
                <a16:creationId xmlns:a16="http://schemas.microsoft.com/office/drawing/2014/main" id="{2345638A-5A70-4DDF-A4A4-21E89C25D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07F0C1-775E-4208-A6C9-2083B3D42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6298098" y="1960757"/>
            <a:ext cx="4724649" cy="302841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3BF25A-6EFB-4B14-92F1-5D897A4AC159}"/>
              </a:ext>
            </a:extLst>
          </p:cNvPr>
          <p:cNvSpPr txBox="1"/>
          <p:nvPr/>
        </p:nvSpPr>
        <p:spPr>
          <a:xfrm>
            <a:off x="6289565" y="1603658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95A7C-DAFC-4F18-857D-6172CD7D5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31" y="1900158"/>
            <a:ext cx="4267073" cy="342967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51D4B-2747-44C5-820F-CFDD74DCF907}"/>
              </a:ext>
            </a:extLst>
          </p:cNvPr>
          <p:cNvSpPr txBox="1"/>
          <p:nvPr/>
        </p:nvSpPr>
        <p:spPr>
          <a:xfrm>
            <a:off x="1617405" y="1574672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D9FFB-88CD-445A-BF08-589858D83480}"/>
              </a:ext>
            </a:extLst>
          </p:cNvPr>
          <p:cNvSpPr txBox="1"/>
          <p:nvPr/>
        </p:nvSpPr>
        <p:spPr>
          <a:xfrm>
            <a:off x="1359084" y="163477"/>
            <a:ext cx="584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 (cont.)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19465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695</Words>
  <Application>Microsoft Office PowerPoint</Application>
  <PresentationFormat>Widescreen</PresentationFormat>
  <Paragraphs>239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Presentation</vt:lpstr>
      <vt:lpstr>Exploratory Analysis</vt:lpstr>
      <vt:lpstr>PowerPoint Presentation</vt:lpstr>
      <vt:lpstr>PowerPoint Presentation</vt:lpstr>
      <vt:lpstr>PowerPoint Presentation</vt:lpstr>
      <vt:lpstr>PowerPoint Presentation</vt:lpstr>
      <vt:lpstr>Insights</vt:lpstr>
      <vt:lpstr>Logistic Regression</vt:lpstr>
      <vt:lpstr>Random Forest</vt:lpstr>
      <vt:lpstr>Random Forest: Threshold = 0.95</vt:lpstr>
      <vt:lpstr>Random Forest: Feature Importance</vt:lpstr>
      <vt:lpstr>K Means Clustering: Cluster 3   </vt:lpstr>
      <vt:lpstr>PowerPoint Presentation</vt:lpstr>
      <vt:lpstr>Conclusion</vt:lpstr>
      <vt:lpstr>“Explainable” v “Unexplainable”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 </cp:lastModifiedBy>
  <cp:revision>33</cp:revision>
  <dcterms:created xsi:type="dcterms:W3CDTF">2018-08-10T19:57:50Z</dcterms:created>
  <dcterms:modified xsi:type="dcterms:W3CDTF">2018-08-13T13:15:27Z</dcterms:modified>
</cp:coreProperties>
</file>