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59" r:id="rId4"/>
    <p:sldId id="264" r:id="rId5"/>
    <p:sldId id="257" r:id="rId6"/>
    <p:sldId id="263" r:id="rId7"/>
    <p:sldId id="260" r:id="rId8"/>
    <p:sldId id="261" r:id="rId9"/>
    <p:sldId id="277" r:id="rId10"/>
    <p:sldId id="262" r:id="rId11"/>
    <p:sldId id="265" r:id="rId12"/>
    <p:sldId id="266" r:id="rId13"/>
    <p:sldId id="271" r:id="rId14"/>
    <p:sldId id="272" r:id="rId15"/>
    <p:sldId id="273" r:id="rId16"/>
    <p:sldId id="274" r:id="rId17"/>
    <p:sldId id="275" r:id="rId18"/>
    <p:sldId id="269" r:id="rId19"/>
    <p:sldId id="276" r:id="rId20"/>
    <p:sldId id="278" r:id="rId21"/>
    <p:sldId id="279" r:id="rId22"/>
    <p:sldId id="280" r:id="rId23"/>
    <p:sldId id="281" r:id="rId24"/>
    <p:sldId id="27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07" autoAdjust="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45E3A-A5A7-462E-A142-39CFB8208984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ED366-9BC9-4336-AD97-E8FA9A06B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4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76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 out “explainable” observances? </a:t>
            </a:r>
          </a:p>
          <a:p>
            <a:r>
              <a:rPr lang="en-US" dirty="0"/>
              <a:t>Triangle insight came from logistic regression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33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month to month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11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Prediction rate not great, but gave us some way to see where to find a “true” UFO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43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total clusters? 8 cluster total</a:t>
            </a:r>
          </a:p>
          <a:p>
            <a:r>
              <a:rPr lang="en-US" dirty="0"/>
              <a:t> Explainable or unexplainable?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59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total clusters? Explainable or unexplainable?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80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Triangle – like logistic regression, also fireball and sphere</a:t>
            </a:r>
          </a:p>
          <a:p>
            <a:r>
              <a:rPr lang="en-US" dirty="0"/>
              <a:t>Shorter duration</a:t>
            </a:r>
          </a:p>
          <a:p>
            <a:r>
              <a:rPr lang="en-US" dirty="0"/>
              <a:t>CA, IL, AZ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91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CA, FL, TX, NY, and IL the most populous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2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month to month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95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Preetika</a:t>
            </a:r>
            <a:r>
              <a:rPr lang="en-US" dirty="0"/>
              <a:t> to add other shape v. time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75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57732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2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9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66857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7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6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1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199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304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763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uthinsideofyou.org/?attachment_id=319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A6B1-40C1-4216-8C9F-C56F8ACCC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122" y="1432684"/>
            <a:ext cx="4186911" cy="10620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UFO Data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August 13, 2018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06DA-03AD-4D80-B859-29B910A42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9122" y="3966616"/>
            <a:ext cx="2672080" cy="133603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Joey Chen</a:t>
            </a:r>
          </a:p>
          <a:p>
            <a:pPr algn="l"/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Anuraag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Mohile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Catherine McNabb</a:t>
            </a:r>
          </a:p>
          <a:p>
            <a:pPr algn="l"/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Preetika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Srivastava</a:t>
            </a:r>
          </a:p>
          <a:p>
            <a:pPr algn="l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Image result for alien icons">
            <a:extLst>
              <a:ext uri="{FF2B5EF4-FFF2-40B4-BE49-F238E27FC236}">
                <a16:creationId xmlns:a16="http://schemas.microsoft.com/office/drawing/2014/main" id="{C5D1B0CB-3670-4670-9A34-4E4D12084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58837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04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Rocket">
            <a:extLst>
              <a:ext uri="{FF2B5EF4-FFF2-40B4-BE49-F238E27FC236}">
                <a16:creationId xmlns:a16="http://schemas.microsoft.com/office/drawing/2014/main" id="{A5B04463-13BD-4A78-BE3D-A05A69074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87775" y="4925523"/>
            <a:ext cx="1832518" cy="183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A08261-73AC-44DE-8AF8-0C737164A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666" y="748252"/>
            <a:ext cx="3134380" cy="200129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F3E9BB-D449-412D-BA81-5E4680D0227E}"/>
              </a:ext>
            </a:extLst>
          </p:cNvPr>
          <p:cNvSpPr txBox="1"/>
          <p:nvPr/>
        </p:nvSpPr>
        <p:spPr>
          <a:xfrm>
            <a:off x="7766857" y="287403"/>
            <a:ext cx="181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 vs. Hour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97149-6BF5-40E8-BEB0-585DBFD01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124" y="1236759"/>
            <a:ext cx="5270810" cy="469817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30BC1A-8EB7-4605-95F1-866952A6E84C}"/>
              </a:ext>
            </a:extLst>
          </p:cNvPr>
          <p:cNvSpPr txBox="1"/>
          <p:nvPr/>
        </p:nvSpPr>
        <p:spPr>
          <a:xfrm>
            <a:off x="1359084" y="163477"/>
            <a:ext cx="417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Will I See?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91285-6727-49C8-AA29-97921253FC8B}"/>
              </a:ext>
            </a:extLst>
          </p:cNvPr>
          <p:cNvSpPr txBox="1"/>
          <p:nvPr/>
        </p:nvSpPr>
        <p:spPr>
          <a:xfrm>
            <a:off x="3078272" y="867427"/>
            <a:ext cx="181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of Shape</a:t>
            </a:r>
          </a:p>
        </p:txBody>
      </p:sp>
    </p:spTree>
    <p:extLst>
      <p:ext uri="{BB962C8B-B14F-4D97-AF65-F5344CB8AC3E}">
        <p14:creationId xmlns:p14="http://schemas.microsoft.com/office/powerpoint/2010/main" val="432204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BB041-3ADC-4C41-A115-601B40A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692344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B0696A-42A9-49F1-B062-3814FAD673AF}"/>
              </a:ext>
            </a:extLst>
          </p:cNvPr>
          <p:cNvSpPr/>
          <p:nvPr/>
        </p:nvSpPr>
        <p:spPr>
          <a:xfrm>
            <a:off x="7757339" y="3387316"/>
            <a:ext cx="3394570" cy="15382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F1583D-F129-4B73-A33E-A7EF4A23E715}"/>
              </a:ext>
            </a:extLst>
          </p:cNvPr>
          <p:cNvSpPr/>
          <p:nvPr/>
        </p:nvSpPr>
        <p:spPr>
          <a:xfrm>
            <a:off x="7757339" y="1517087"/>
            <a:ext cx="3394570" cy="15382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6F5ABF-1373-4AFA-A0CE-5E5BFBD3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868" y="259279"/>
            <a:ext cx="4850091" cy="775355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0AA2B-44A9-4B35-BF44-54EAAD897766}"/>
              </a:ext>
            </a:extLst>
          </p:cNvPr>
          <p:cNvSpPr txBox="1"/>
          <p:nvPr/>
        </p:nvSpPr>
        <p:spPr>
          <a:xfrm>
            <a:off x="1932495" y="1147755"/>
            <a:ext cx="315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Explainable Events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DB3C3-8EC7-491B-8534-17C87A214CC0}"/>
              </a:ext>
            </a:extLst>
          </p:cNvPr>
          <p:cNvSpPr txBox="1"/>
          <p:nvPr/>
        </p:nvSpPr>
        <p:spPr>
          <a:xfrm>
            <a:off x="7956297" y="1546416"/>
            <a:ext cx="4062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Unexplainable Shapes: </a:t>
            </a:r>
          </a:p>
          <a:p>
            <a:pPr marL="342900" indent="-342900">
              <a:buAutoNum type="arabicPeriod"/>
            </a:pPr>
            <a:r>
              <a:rPr lang="en-US" dirty="0"/>
              <a:t>Cigar</a:t>
            </a:r>
          </a:p>
          <a:p>
            <a:pPr marL="342900" indent="-342900">
              <a:buAutoNum type="arabicPeriod"/>
            </a:pPr>
            <a:r>
              <a:rPr lang="en-US" dirty="0"/>
              <a:t>Chevron</a:t>
            </a:r>
          </a:p>
          <a:p>
            <a:pPr marL="342900" indent="-342900">
              <a:buAutoNum type="arabicPeriod"/>
            </a:pPr>
            <a:r>
              <a:rPr lang="en-US" dirty="0"/>
              <a:t>Triangle</a:t>
            </a:r>
          </a:p>
          <a:p>
            <a:pPr marL="342900" indent="-342900">
              <a:buAutoNum type="arabicPeriod"/>
            </a:pPr>
            <a:r>
              <a:rPr lang="en-US" dirty="0"/>
              <a:t>Egg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58B7C-324A-4E99-A474-FD0AB5DBD102}"/>
              </a:ext>
            </a:extLst>
          </p:cNvPr>
          <p:cNvSpPr txBox="1"/>
          <p:nvPr/>
        </p:nvSpPr>
        <p:spPr>
          <a:xfrm>
            <a:off x="7956298" y="3498354"/>
            <a:ext cx="4062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Unexplainable States: </a:t>
            </a:r>
          </a:p>
          <a:p>
            <a:pPr marL="342900" indent="-342900">
              <a:buAutoNum type="arabicPeriod"/>
            </a:pPr>
            <a:r>
              <a:rPr lang="en-US" dirty="0"/>
              <a:t>Arkansas</a:t>
            </a:r>
          </a:p>
          <a:p>
            <a:pPr marL="342900" indent="-342900">
              <a:buAutoNum type="arabicPeriod"/>
            </a:pPr>
            <a:r>
              <a:rPr lang="en-US" dirty="0"/>
              <a:t>Idaho</a:t>
            </a:r>
          </a:p>
          <a:p>
            <a:pPr marL="342900" indent="-342900">
              <a:buAutoNum type="arabicPeriod"/>
            </a:pPr>
            <a:r>
              <a:rPr lang="en-US" dirty="0"/>
              <a:t>Wisconsin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950AC4-64C5-4C3B-8FC8-B5FD5A0A1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553590"/>
              </p:ext>
            </p:extLst>
          </p:nvPr>
        </p:nvGraphicFramePr>
        <p:xfrm>
          <a:off x="1371600" y="4944973"/>
          <a:ext cx="5839905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29582">
                  <a:extLst>
                    <a:ext uri="{9D8B030D-6E8A-4147-A177-3AD203B41FA5}">
                      <a16:colId xmlns:a16="http://schemas.microsoft.com/office/drawing/2014/main" val="1147175383"/>
                    </a:ext>
                  </a:extLst>
                </a:gridCol>
                <a:gridCol w="1153705">
                  <a:extLst>
                    <a:ext uri="{9D8B030D-6E8A-4147-A177-3AD203B41FA5}">
                      <a16:colId xmlns:a16="http://schemas.microsoft.com/office/drawing/2014/main" val="1613692371"/>
                    </a:ext>
                  </a:extLst>
                </a:gridCol>
                <a:gridCol w="1078771">
                  <a:extLst>
                    <a:ext uri="{9D8B030D-6E8A-4147-A177-3AD203B41FA5}">
                      <a16:colId xmlns:a16="http://schemas.microsoft.com/office/drawing/2014/main" val="3466944981"/>
                    </a:ext>
                  </a:extLst>
                </a:gridCol>
                <a:gridCol w="1477847">
                  <a:extLst>
                    <a:ext uri="{9D8B030D-6E8A-4147-A177-3AD203B41FA5}">
                      <a16:colId xmlns:a16="http://schemas.microsoft.com/office/drawing/2014/main" val="1518426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Precision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Recall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Support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0.0 (Unexplained)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0.97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1.00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28,786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2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1.0 (Explained)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0.72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0.11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1,055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Avg/Total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0.96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29,841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433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F4B2B30-778B-41FE-A95F-CAC2F8257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216139"/>
              </p:ext>
            </p:extLst>
          </p:nvPr>
        </p:nvGraphicFramePr>
        <p:xfrm>
          <a:off x="1647974" y="2009050"/>
          <a:ext cx="5118754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11336">
                  <a:extLst>
                    <a:ext uri="{9D8B030D-6E8A-4147-A177-3AD203B41FA5}">
                      <a16:colId xmlns:a16="http://schemas.microsoft.com/office/drawing/2014/main" val="1147175383"/>
                    </a:ext>
                  </a:extLst>
                </a:gridCol>
                <a:gridCol w="760170">
                  <a:extLst>
                    <a:ext uri="{9D8B030D-6E8A-4147-A177-3AD203B41FA5}">
                      <a16:colId xmlns:a16="http://schemas.microsoft.com/office/drawing/2014/main" val="335993404"/>
                    </a:ext>
                  </a:extLst>
                </a:gridCol>
                <a:gridCol w="1006339">
                  <a:extLst>
                    <a:ext uri="{9D8B030D-6E8A-4147-A177-3AD203B41FA5}">
                      <a16:colId xmlns:a16="http://schemas.microsoft.com/office/drawing/2014/main" val="1613692371"/>
                    </a:ext>
                  </a:extLst>
                </a:gridCol>
                <a:gridCol w="945557">
                  <a:extLst>
                    <a:ext uri="{9D8B030D-6E8A-4147-A177-3AD203B41FA5}">
                      <a16:colId xmlns:a16="http://schemas.microsoft.com/office/drawing/2014/main" val="3466944981"/>
                    </a:ext>
                  </a:extLst>
                </a:gridCol>
                <a:gridCol w="1295352">
                  <a:extLst>
                    <a:ext uri="{9D8B030D-6E8A-4147-A177-3AD203B41FA5}">
                      <a16:colId xmlns:a16="http://schemas.microsoft.com/office/drawing/2014/main" val="1518426146"/>
                    </a:ext>
                  </a:extLst>
                </a:gridCol>
              </a:tblGrid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Prediction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750557"/>
                  </a:ext>
                </a:extLst>
              </a:tr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1018"/>
                  </a:ext>
                </a:extLst>
              </a:tr>
              <a:tr h="318135">
                <a:tc rowSpan="3"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Actual</a:t>
                      </a:r>
                    </a:p>
                  </a:txBody>
                  <a:tcPr vert="vert27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28,742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44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28,786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21453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941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114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1,055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3962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29,683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158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29,841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4334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1771E6CE-56F7-441B-8A04-A6DC8168DD40}"/>
              </a:ext>
            </a:extLst>
          </p:cNvPr>
          <p:cNvSpPr/>
          <p:nvPr/>
        </p:nvSpPr>
        <p:spPr>
          <a:xfrm>
            <a:off x="3685882" y="3055294"/>
            <a:ext cx="707010" cy="443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Rocket">
            <a:extLst>
              <a:ext uri="{FF2B5EF4-FFF2-40B4-BE49-F238E27FC236}">
                <a16:creationId xmlns:a16="http://schemas.microsoft.com/office/drawing/2014/main" id="{A6C423CF-BF10-4E6E-B7AF-BC65FE434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987775" y="4925523"/>
            <a:ext cx="1832518" cy="1832518"/>
          </a:xfrm>
          <a:prstGeom prst="rect">
            <a:avLst/>
          </a:prstGeom>
        </p:spPr>
      </p:pic>
      <p:sp>
        <p:nvSpPr>
          <p:cNvPr id="12" name="文字方塊 9">
            <a:extLst>
              <a:ext uri="{FF2B5EF4-FFF2-40B4-BE49-F238E27FC236}">
                <a16:creationId xmlns:a16="http://schemas.microsoft.com/office/drawing/2014/main" id="{64EF1A63-5550-4601-8E9D-C98BDEE023EA}"/>
              </a:ext>
            </a:extLst>
          </p:cNvPr>
          <p:cNvSpPr txBox="1"/>
          <p:nvPr/>
        </p:nvSpPr>
        <p:spPr>
          <a:xfrm>
            <a:off x="1647974" y="2009050"/>
            <a:ext cx="193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 Confusion Matrix</a:t>
            </a:r>
          </a:p>
        </p:txBody>
      </p:sp>
      <p:sp>
        <p:nvSpPr>
          <p:cNvPr id="13" name="文字方塊 9">
            <a:extLst>
              <a:ext uri="{FF2B5EF4-FFF2-40B4-BE49-F238E27FC236}">
                <a16:creationId xmlns:a16="http://schemas.microsoft.com/office/drawing/2014/main" id="{F8EEDE0A-6390-4401-A189-9F19161F3DC9}"/>
              </a:ext>
            </a:extLst>
          </p:cNvPr>
          <p:cNvSpPr txBox="1"/>
          <p:nvPr/>
        </p:nvSpPr>
        <p:spPr>
          <a:xfrm>
            <a:off x="1613996" y="4637393"/>
            <a:ext cx="161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Precision-Recall Table</a:t>
            </a:r>
          </a:p>
        </p:txBody>
      </p:sp>
    </p:spTree>
    <p:extLst>
      <p:ext uri="{BB962C8B-B14F-4D97-AF65-F5344CB8AC3E}">
        <p14:creationId xmlns:p14="http://schemas.microsoft.com/office/powerpoint/2010/main" val="1746054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2075" y="190500"/>
            <a:ext cx="9601200" cy="835090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574903"/>
              </p:ext>
            </p:extLst>
          </p:nvPr>
        </p:nvGraphicFramePr>
        <p:xfrm>
          <a:off x="801385" y="1430701"/>
          <a:ext cx="5235327" cy="23015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45109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719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Prediction</a:t>
                      </a:r>
                    </a:p>
                    <a:p>
                      <a:pPr algn="l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518952"/>
              </p:ext>
            </p:extLst>
          </p:nvPr>
        </p:nvGraphicFramePr>
        <p:xfrm>
          <a:off x="6711624" y="1434604"/>
          <a:ext cx="5315340" cy="229768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71780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589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Prediction</a:t>
                      </a:r>
                    </a:p>
                    <a:p>
                      <a:pPr algn="l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760929" y="1015488"/>
            <a:ext cx="316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 Confusion Matrix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964535" y="1060597"/>
            <a:ext cx="280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Data Confusion Matrix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369780" y="3732289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: 0.9922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323950" y="3732290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: 0.9660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2678" t="54854" r="57217" b="28023"/>
          <a:stretch/>
        </p:blipFill>
        <p:spPr>
          <a:xfrm>
            <a:off x="3108208" y="4137400"/>
            <a:ext cx="6442760" cy="2061233"/>
          </a:xfrm>
          <a:prstGeom prst="rect">
            <a:avLst/>
          </a:prstGeom>
        </p:spPr>
      </p:pic>
      <p:pic>
        <p:nvPicPr>
          <p:cNvPr id="13" name="Graphic 12" descr="Rocket">
            <a:extLst>
              <a:ext uri="{FF2B5EF4-FFF2-40B4-BE49-F238E27FC236}">
                <a16:creationId xmlns:a16="http://schemas.microsoft.com/office/drawing/2014/main" id="{F5C67269-1E3B-48CB-AB1D-49A52D8E4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14" name="Oval 2">
            <a:extLst>
              <a:ext uri="{FF2B5EF4-FFF2-40B4-BE49-F238E27FC236}">
                <a16:creationId xmlns:a16="http://schemas.microsoft.com/office/drawing/2014/main" id="{1771E6CE-56F7-441B-8A04-A6DC8168DD40}"/>
              </a:ext>
            </a:extLst>
          </p:cNvPr>
          <p:cNvSpPr/>
          <p:nvPr/>
        </p:nvSpPr>
        <p:spPr>
          <a:xfrm>
            <a:off x="6439021" y="5023242"/>
            <a:ext cx="707010" cy="443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74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21363" y="285750"/>
            <a:ext cx="9601200" cy="835090"/>
          </a:xfrm>
        </p:spPr>
        <p:txBody>
          <a:bodyPr/>
          <a:lstStyle/>
          <a:p>
            <a:r>
              <a:rPr lang="en-US" dirty="0"/>
              <a:t>Random Forest: Threshold = 0.95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703920"/>
              </p:ext>
            </p:extLst>
          </p:nvPr>
        </p:nvGraphicFramePr>
        <p:xfrm>
          <a:off x="860673" y="1525951"/>
          <a:ext cx="5235327" cy="23015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45109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719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Prediction</a:t>
                      </a:r>
                    </a:p>
                    <a:p>
                      <a:pPr algn="l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5623163"/>
              </p:ext>
            </p:extLst>
          </p:nvPr>
        </p:nvGraphicFramePr>
        <p:xfrm>
          <a:off x="6770912" y="1529854"/>
          <a:ext cx="5315340" cy="229768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71780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589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Prediction</a:t>
                      </a:r>
                    </a:p>
                    <a:p>
                      <a:pPr algn="l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820217" y="1110738"/>
            <a:ext cx="316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 Confusion Matrix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028487" y="1156618"/>
            <a:ext cx="280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Data Confusion Matrix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429068" y="3827539"/>
            <a:ext cx="1938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: 0.9199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383238" y="3827540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: 0.8039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2942" t="51705" r="57649" b="32555"/>
          <a:stretch/>
        </p:blipFill>
        <p:spPr>
          <a:xfrm>
            <a:off x="3303296" y="4232650"/>
            <a:ext cx="6621987" cy="1993669"/>
          </a:xfrm>
          <a:prstGeom prst="rect">
            <a:avLst/>
          </a:prstGeom>
        </p:spPr>
      </p:pic>
      <p:pic>
        <p:nvPicPr>
          <p:cNvPr id="13" name="Graphic 12" descr="Rocket">
            <a:extLst>
              <a:ext uri="{FF2B5EF4-FFF2-40B4-BE49-F238E27FC236}">
                <a16:creationId xmlns:a16="http://schemas.microsoft.com/office/drawing/2014/main" id="{93169DB7-6AB9-423B-8F02-D5F48F5C2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14" name="Oval 2">
            <a:extLst>
              <a:ext uri="{FF2B5EF4-FFF2-40B4-BE49-F238E27FC236}">
                <a16:creationId xmlns:a16="http://schemas.microsoft.com/office/drawing/2014/main" id="{1771E6CE-56F7-441B-8A04-A6DC8168DD40}"/>
              </a:ext>
            </a:extLst>
          </p:cNvPr>
          <p:cNvSpPr/>
          <p:nvPr/>
        </p:nvSpPr>
        <p:spPr>
          <a:xfrm>
            <a:off x="6770912" y="5088835"/>
            <a:ext cx="707010" cy="3876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62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Rocket">
            <a:extLst>
              <a:ext uri="{FF2B5EF4-FFF2-40B4-BE49-F238E27FC236}">
                <a16:creationId xmlns:a16="http://schemas.microsoft.com/office/drawing/2014/main" id="{67FC5C38-7133-42C4-97A6-216646309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Forest: Feature Importance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1371600" y="1679510"/>
          <a:ext cx="9601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7825137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087714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Importance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0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0.010399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1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Proximity to USAFB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59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0.002605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11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Days</a:t>
                      </a:r>
                      <a:r>
                        <a:rPr lang="en-US" baseline="0" dirty="0"/>
                        <a:t> L</a:t>
                      </a:r>
                      <a:r>
                        <a:rPr lang="en-US" dirty="0"/>
                        <a:t>apsed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S</a:t>
                      </a:r>
                      <a:r>
                        <a:rPr lang="en-US" dirty="0"/>
                        <a:t>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0.001957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1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Duration (seconds)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0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 of the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5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8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23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Extreme 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0.000421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6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Moon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718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865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9781-1003-4249-BD5C-561A1E07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73145"/>
            <a:ext cx="9601200" cy="831801"/>
          </a:xfrm>
        </p:spPr>
        <p:txBody>
          <a:bodyPr>
            <a:normAutofit fontScale="90000"/>
          </a:bodyPr>
          <a:lstStyle/>
          <a:p>
            <a:r>
              <a:rPr lang="en-US" dirty="0"/>
              <a:t>K Means Clustering: Cluster 3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1800" dirty="0"/>
              <a:t>	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01E0A-7AAF-4A5A-BC99-A99D229DB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57540"/>
            <a:ext cx="4174360" cy="27717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ABC4DF-7D30-4AD6-96C4-5ED4098AE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0" y="2181339"/>
            <a:ext cx="4514850" cy="29241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5F3FE0-35F8-4357-B8D4-3AFCDD6C8A1C}"/>
              </a:ext>
            </a:extLst>
          </p:cNvPr>
          <p:cNvSpPr txBox="1"/>
          <p:nvPr/>
        </p:nvSpPr>
        <p:spPr>
          <a:xfrm>
            <a:off x="2205873" y="1802580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Sightings by 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448CB-E787-4074-99B8-881EA953D0C0}"/>
              </a:ext>
            </a:extLst>
          </p:cNvPr>
          <p:cNvSpPr txBox="1"/>
          <p:nvPr/>
        </p:nvSpPr>
        <p:spPr>
          <a:xfrm>
            <a:off x="3818149" y="5494008"/>
            <a:ext cx="489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Alaska and Hawaii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&gt;=1500 miles from an </a:t>
            </a:r>
            <a:r>
              <a:rPr lang="en-US" dirty="0" err="1"/>
              <a:t>airforce</a:t>
            </a:r>
            <a:r>
              <a:rPr lang="en-US" dirty="0"/>
              <a:t> 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04DFC-B2FF-4EE1-AB7C-DEB0750E55B9}"/>
              </a:ext>
            </a:extLst>
          </p:cNvPr>
          <p:cNvSpPr txBox="1"/>
          <p:nvPr/>
        </p:nvSpPr>
        <p:spPr>
          <a:xfrm>
            <a:off x="7334348" y="1767082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Proximity to Airforce Base</a:t>
            </a:r>
          </a:p>
        </p:txBody>
      </p:sp>
      <p:pic>
        <p:nvPicPr>
          <p:cNvPr id="8" name="Graphic 7" descr="Rocket">
            <a:extLst>
              <a:ext uri="{FF2B5EF4-FFF2-40B4-BE49-F238E27FC236}">
                <a16:creationId xmlns:a16="http://schemas.microsoft.com/office/drawing/2014/main" id="{24A8D3D7-16E3-46D0-954E-D55E0B7347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7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Rocket">
            <a:extLst>
              <a:ext uri="{FF2B5EF4-FFF2-40B4-BE49-F238E27FC236}">
                <a16:creationId xmlns:a16="http://schemas.microsoft.com/office/drawing/2014/main" id="{61DE2223-8023-41A5-AA11-0E340EFB9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3192EA-6BB5-4A59-B460-00020094C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775" y="1550857"/>
            <a:ext cx="4746993" cy="37562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BA5CF0-1FA4-4F06-8582-D037388883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967" y="1721719"/>
            <a:ext cx="4588515" cy="34647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844C38-E153-43F8-92C7-4CCE6F2B4687}"/>
              </a:ext>
            </a:extLst>
          </p:cNvPr>
          <p:cNvSpPr txBox="1"/>
          <p:nvPr/>
        </p:nvSpPr>
        <p:spPr>
          <a:xfrm>
            <a:off x="4622069" y="5534662"/>
            <a:ext cx="489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7: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Spherical UFOs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January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D7055D-64F3-4104-ABCE-A61F7D672FFD}"/>
              </a:ext>
            </a:extLst>
          </p:cNvPr>
          <p:cNvSpPr txBox="1">
            <a:spLocks/>
          </p:cNvSpPr>
          <p:nvPr/>
        </p:nvSpPr>
        <p:spPr>
          <a:xfrm>
            <a:off x="1466161" y="462489"/>
            <a:ext cx="9601200" cy="8318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 Means Clustering: Cluster 7</a:t>
            </a:r>
            <a:br>
              <a:rPr lang="en-US" sz="4000" dirty="0"/>
            </a:br>
            <a:r>
              <a:rPr lang="en-US" sz="4000" dirty="0"/>
              <a:t>	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8AC05-BF33-4B85-8863-F7E0DBE07F65}"/>
              </a:ext>
            </a:extLst>
          </p:cNvPr>
          <p:cNvSpPr txBox="1"/>
          <p:nvPr/>
        </p:nvSpPr>
        <p:spPr>
          <a:xfrm>
            <a:off x="2630774" y="1138672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 of UFO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EF646F-0828-41ED-91DD-5F80CEEC5E2F}"/>
              </a:ext>
            </a:extLst>
          </p:cNvPr>
          <p:cNvSpPr txBox="1"/>
          <p:nvPr/>
        </p:nvSpPr>
        <p:spPr>
          <a:xfrm>
            <a:off x="7915472" y="1323338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 of Sighting</a:t>
            </a:r>
          </a:p>
        </p:txBody>
      </p:sp>
    </p:spTree>
    <p:extLst>
      <p:ext uri="{BB962C8B-B14F-4D97-AF65-F5344CB8AC3E}">
        <p14:creationId xmlns:p14="http://schemas.microsoft.com/office/powerpoint/2010/main" val="2394856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957D48-6A39-4510-9652-BC2EDBD2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79365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Rocket">
            <a:extLst>
              <a:ext uri="{FF2B5EF4-FFF2-40B4-BE49-F238E27FC236}">
                <a16:creationId xmlns:a16="http://schemas.microsoft.com/office/drawing/2014/main" id="{C5000270-700F-4AE5-B3B6-D4625517C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FEA2C5B-7E39-4AC4-A95E-D982D53A5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6189"/>
            <a:ext cx="9601200" cy="940981"/>
          </a:xfrm>
        </p:spPr>
        <p:txBody>
          <a:bodyPr/>
          <a:lstStyle/>
          <a:p>
            <a:r>
              <a:rPr lang="en-US" dirty="0"/>
              <a:t>“Explainable” v “Unexplainable”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44DEC7-62B0-474F-BD09-F93C4076C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607" y="1682479"/>
            <a:ext cx="4109487" cy="298048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8D5A39-AB43-4794-820B-2B688A36EE5D}"/>
              </a:ext>
            </a:extLst>
          </p:cNvPr>
          <p:cNvSpPr txBox="1"/>
          <p:nvPr/>
        </p:nvSpPr>
        <p:spPr>
          <a:xfrm>
            <a:off x="1925924" y="1297170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UFO Shapes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9CB919-3308-4C40-B933-BF9E481F03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2537" y="3791976"/>
            <a:ext cx="5548051" cy="295044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C53FDA-C352-4C74-8612-DE7399891DBB}"/>
              </a:ext>
            </a:extLst>
          </p:cNvPr>
          <p:cNvSpPr txBox="1"/>
          <p:nvPr/>
        </p:nvSpPr>
        <p:spPr>
          <a:xfrm>
            <a:off x="6980907" y="3329156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UFO States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E55988-3727-4196-80F5-DCDA9C99B9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149" y="1297170"/>
            <a:ext cx="3163495" cy="224570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B44176-2B4A-43AB-826F-0C0012768FEC}"/>
              </a:ext>
            </a:extLst>
          </p:cNvPr>
          <p:cNvSpPr txBox="1"/>
          <p:nvPr/>
        </p:nvSpPr>
        <p:spPr>
          <a:xfrm>
            <a:off x="9016500" y="897267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UFO Duration</a:t>
            </a:r>
          </a:p>
        </p:txBody>
      </p:sp>
    </p:spTree>
    <p:extLst>
      <p:ext uri="{BB962C8B-B14F-4D97-AF65-F5344CB8AC3E}">
        <p14:creationId xmlns:p14="http://schemas.microsoft.com/office/powerpoint/2010/main" val="15576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0B51E-8372-435A-8BAA-98CD5D2F3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210586" cy="75650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5" name="Graphic 4" descr="Rocket">
            <a:extLst>
              <a:ext uri="{FF2B5EF4-FFF2-40B4-BE49-F238E27FC236}">
                <a16:creationId xmlns:a16="http://schemas.microsoft.com/office/drawing/2014/main" id="{68AB0AE6-0141-412B-9978-9668873F0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BBF44C-D042-4088-B4C0-8E9BEF8A0D8C}"/>
              </a:ext>
            </a:extLst>
          </p:cNvPr>
          <p:cNvSpPr txBox="1"/>
          <p:nvPr/>
        </p:nvSpPr>
        <p:spPr>
          <a:xfrm>
            <a:off x="3101419" y="1989056"/>
            <a:ext cx="62311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Description of Data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Exploratory Analysis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6875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Rocket">
            <a:extLst>
              <a:ext uri="{FF2B5EF4-FFF2-40B4-BE49-F238E27FC236}">
                <a16:creationId xmlns:a16="http://schemas.microsoft.com/office/drawing/2014/main" id="{CB6596E0-228F-467E-9BD2-C380D2B27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EA2C39-9C54-488D-AC53-383FF2E7FF8F}"/>
              </a:ext>
            </a:extLst>
          </p:cNvPr>
          <p:cNvSpPr txBox="1"/>
          <p:nvPr/>
        </p:nvSpPr>
        <p:spPr>
          <a:xfrm>
            <a:off x="7143537" y="808285"/>
            <a:ext cx="275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Proximity to Airforce 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717F05-CEFC-45AA-9D07-CF2914649A66}"/>
              </a:ext>
            </a:extLst>
          </p:cNvPr>
          <p:cNvSpPr txBox="1"/>
          <p:nvPr/>
        </p:nvSpPr>
        <p:spPr>
          <a:xfrm>
            <a:off x="3402058" y="852092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EBC6E6-FAFA-4DD1-9A98-2B0076B5D042}"/>
              </a:ext>
            </a:extLst>
          </p:cNvPr>
          <p:cNvSpPr txBox="1"/>
          <p:nvPr/>
        </p:nvSpPr>
        <p:spPr>
          <a:xfrm>
            <a:off x="3607519" y="3941577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0DABE5-BD19-4D77-A5D2-CD41A0AC63D2}"/>
              </a:ext>
            </a:extLst>
          </p:cNvPr>
          <p:cNvSpPr txBox="1"/>
          <p:nvPr/>
        </p:nvSpPr>
        <p:spPr>
          <a:xfrm rot="16200000">
            <a:off x="1004340" y="1845854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020B4-39D4-4E13-80E3-450F5D1EBBF7}"/>
              </a:ext>
            </a:extLst>
          </p:cNvPr>
          <p:cNvSpPr txBox="1"/>
          <p:nvPr/>
        </p:nvSpPr>
        <p:spPr>
          <a:xfrm rot="16200000">
            <a:off x="1026464" y="4726188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ABDF79-5F07-4844-BEC4-9D198916BE19}"/>
              </a:ext>
            </a:extLst>
          </p:cNvPr>
          <p:cNvSpPr txBox="1"/>
          <p:nvPr/>
        </p:nvSpPr>
        <p:spPr>
          <a:xfrm rot="16200000">
            <a:off x="5497669" y="2378815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7B0CA2-A682-454A-962C-05F92637232B}"/>
              </a:ext>
            </a:extLst>
          </p:cNvPr>
          <p:cNvSpPr txBox="1"/>
          <p:nvPr/>
        </p:nvSpPr>
        <p:spPr>
          <a:xfrm>
            <a:off x="1359084" y="163477"/>
            <a:ext cx="4496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Where Will I See</a:t>
            </a:r>
            <a:r>
              <a:rPr lang="en-US" sz="2800" dirty="0"/>
              <a:t> </a:t>
            </a:r>
            <a:r>
              <a:rPr lang="en-US" sz="3200" dirty="0"/>
              <a:t>a UFO?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E892B-066E-491B-9D67-FFAE435A4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410" y="4303851"/>
            <a:ext cx="3479792" cy="239067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920322-97D8-433E-9895-6CE842B375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564" y="1275900"/>
            <a:ext cx="4112871" cy="334430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4A2661-6CA0-48D7-BFE0-C2109E35DF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6409" y="1249135"/>
            <a:ext cx="3547513" cy="24680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6869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Rocket">
            <a:extLst>
              <a:ext uri="{FF2B5EF4-FFF2-40B4-BE49-F238E27FC236}">
                <a16:creationId xmlns:a16="http://schemas.microsoft.com/office/drawing/2014/main" id="{F7B322E4-7E9C-42C5-B7FC-C024C57AE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3A5036-77F4-4E80-A14C-F806A75EA570}"/>
              </a:ext>
            </a:extLst>
          </p:cNvPr>
          <p:cNvSpPr txBox="1"/>
          <p:nvPr/>
        </p:nvSpPr>
        <p:spPr>
          <a:xfrm>
            <a:off x="6712776" y="3386033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Severe Weather Day of Sighting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9E3CE-C6A0-4E5D-B804-A6B499D0584C}"/>
              </a:ext>
            </a:extLst>
          </p:cNvPr>
          <p:cNvSpPr txBox="1"/>
          <p:nvPr/>
        </p:nvSpPr>
        <p:spPr>
          <a:xfrm>
            <a:off x="1277599" y="998542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98773B-9D20-43CD-9B0A-433BC28521C9}"/>
              </a:ext>
            </a:extLst>
          </p:cNvPr>
          <p:cNvSpPr txBox="1"/>
          <p:nvPr/>
        </p:nvSpPr>
        <p:spPr>
          <a:xfrm>
            <a:off x="1359084" y="163477"/>
            <a:ext cx="417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Will I See</a:t>
            </a:r>
            <a:r>
              <a:rPr lang="en-US" sz="2800" dirty="0"/>
              <a:t> </a:t>
            </a:r>
            <a:r>
              <a:rPr lang="en-US" sz="3200" dirty="0"/>
              <a:t>a UFO?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1D4F5-DB81-46EE-92B3-A324A4C5D024}"/>
              </a:ext>
            </a:extLst>
          </p:cNvPr>
          <p:cNvSpPr txBox="1"/>
          <p:nvPr/>
        </p:nvSpPr>
        <p:spPr>
          <a:xfrm>
            <a:off x="1201857" y="3771417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Month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D8DC1-C99F-44B2-82B0-36EC1D35D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599" y="1359775"/>
            <a:ext cx="3508382" cy="2114715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E42BF4-348C-44AB-BF0A-3016E7087B89}"/>
              </a:ext>
            </a:extLst>
          </p:cNvPr>
          <p:cNvSpPr txBox="1"/>
          <p:nvPr/>
        </p:nvSpPr>
        <p:spPr>
          <a:xfrm>
            <a:off x="6798842" y="688462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Year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A654C0-13DC-4E96-9C7E-B2B75065C928}"/>
              </a:ext>
            </a:extLst>
          </p:cNvPr>
          <p:cNvSpPr txBox="1"/>
          <p:nvPr/>
        </p:nvSpPr>
        <p:spPr>
          <a:xfrm rot="16200000">
            <a:off x="5730070" y="1605330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D0DF-BC05-41C1-A32D-93BB2D58A31F}"/>
              </a:ext>
            </a:extLst>
          </p:cNvPr>
          <p:cNvSpPr txBox="1"/>
          <p:nvPr/>
        </p:nvSpPr>
        <p:spPr>
          <a:xfrm rot="16200000">
            <a:off x="5661212" y="4378801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58D38E-A6F9-4BD7-B2B6-ECE3457955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5517" y="3750093"/>
            <a:ext cx="3232258" cy="263190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5C4531-C382-4146-9AF8-10B1E74D75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1144" y="1022521"/>
            <a:ext cx="3146631" cy="22638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C2C3AB-4C29-42F7-A5E6-D422385D6A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6301" y="4102608"/>
            <a:ext cx="3770155" cy="24416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1050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Rocket">
            <a:extLst>
              <a:ext uri="{FF2B5EF4-FFF2-40B4-BE49-F238E27FC236}">
                <a16:creationId xmlns:a16="http://schemas.microsoft.com/office/drawing/2014/main" id="{2345638A-5A70-4DDF-A4A4-21E89C25D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07F0C1-775E-4208-A6C9-2083B3D421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6" r="4979"/>
          <a:stretch/>
        </p:blipFill>
        <p:spPr>
          <a:xfrm>
            <a:off x="7083648" y="2097920"/>
            <a:ext cx="4724649" cy="3028419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3BF25A-6EFB-4B14-92F1-5D897A4AC159}"/>
              </a:ext>
            </a:extLst>
          </p:cNvPr>
          <p:cNvSpPr txBox="1"/>
          <p:nvPr/>
        </p:nvSpPr>
        <p:spPr>
          <a:xfrm>
            <a:off x="7075115" y="1740821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 vs. Month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95A7C-DAFC-4F18-857D-6172CD7D5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831" y="1900158"/>
            <a:ext cx="4267073" cy="3429679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251D4B-2747-44C5-820F-CFDD74DCF907}"/>
              </a:ext>
            </a:extLst>
          </p:cNvPr>
          <p:cNvSpPr txBox="1"/>
          <p:nvPr/>
        </p:nvSpPr>
        <p:spPr>
          <a:xfrm>
            <a:off x="1617405" y="1574672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Hour vs. Day of the Week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D9FFB-88CD-445A-BF08-589858D83480}"/>
              </a:ext>
            </a:extLst>
          </p:cNvPr>
          <p:cNvSpPr txBox="1"/>
          <p:nvPr/>
        </p:nvSpPr>
        <p:spPr>
          <a:xfrm>
            <a:off x="1359084" y="163477"/>
            <a:ext cx="584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Will I See</a:t>
            </a:r>
            <a:r>
              <a:rPr lang="en-US" sz="2800" dirty="0"/>
              <a:t> </a:t>
            </a:r>
            <a:r>
              <a:rPr lang="en-US" sz="3200" dirty="0"/>
              <a:t>a UFO (cont.)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5460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Rocket">
            <a:extLst>
              <a:ext uri="{FF2B5EF4-FFF2-40B4-BE49-F238E27FC236}">
                <a16:creationId xmlns:a16="http://schemas.microsoft.com/office/drawing/2014/main" id="{A5B04463-13BD-4A78-BE3D-A05A69074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987775" y="4925523"/>
            <a:ext cx="1832518" cy="183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A08261-73AC-44DE-8AF8-0C737164A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2666" y="748252"/>
            <a:ext cx="3134380" cy="200129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F3E9BB-D449-412D-BA81-5E4680D0227E}"/>
              </a:ext>
            </a:extLst>
          </p:cNvPr>
          <p:cNvSpPr txBox="1"/>
          <p:nvPr/>
        </p:nvSpPr>
        <p:spPr>
          <a:xfrm>
            <a:off x="7766857" y="287403"/>
            <a:ext cx="181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 vs. Hour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97149-6BF5-40E8-BEB0-585DBFD016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7124" y="1236759"/>
            <a:ext cx="5270810" cy="469817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30BC1A-8EB7-4605-95F1-866952A6E84C}"/>
              </a:ext>
            </a:extLst>
          </p:cNvPr>
          <p:cNvSpPr txBox="1"/>
          <p:nvPr/>
        </p:nvSpPr>
        <p:spPr>
          <a:xfrm>
            <a:off x="1359084" y="163477"/>
            <a:ext cx="417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Will I See?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91285-6727-49C8-AA29-97921253FC8B}"/>
              </a:ext>
            </a:extLst>
          </p:cNvPr>
          <p:cNvSpPr txBox="1"/>
          <p:nvPr/>
        </p:nvSpPr>
        <p:spPr>
          <a:xfrm>
            <a:off x="3078272" y="867427"/>
            <a:ext cx="181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of Shape</a:t>
            </a:r>
          </a:p>
        </p:txBody>
      </p:sp>
    </p:spTree>
    <p:extLst>
      <p:ext uri="{BB962C8B-B14F-4D97-AF65-F5344CB8AC3E}">
        <p14:creationId xmlns:p14="http://schemas.microsoft.com/office/powerpoint/2010/main" val="63585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4785E2-8152-496A-A7EB-66332968DDF5}"/>
              </a:ext>
            </a:extLst>
          </p:cNvPr>
          <p:cNvSpPr txBox="1"/>
          <p:nvPr/>
        </p:nvSpPr>
        <p:spPr>
          <a:xfrm>
            <a:off x="3321289" y="265584"/>
            <a:ext cx="6730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How to See a “Real” UFO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C4B49-B423-4CA7-9DD9-E6557FAA3726}"/>
              </a:ext>
            </a:extLst>
          </p:cNvPr>
          <p:cNvSpPr txBox="1"/>
          <p:nvPr/>
        </p:nvSpPr>
        <p:spPr>
          <a:xfrm>
            <a:off x="3321289" y="1490870"/>
            <a:ext cx="6428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Phoenix, 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for a triangle or cigar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at night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weekend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Graphic 3" descr="Rocket">
            <a:extLst>
              <a:ext uri="{FF2B5EF4-FFF2-40B4-BE49-F238E27FC236}">
                <a16:creationId xmlns:a16="http://schemas.microsoft.com/office/drawing/2014/main" id="{E1521FD5-871D-4544-B442-2AC68F7CE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7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4BD90A-9DAC-4962-80AF-892AC7F4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</a:p>
        </p:txBody>
      </p:sp>
    </p:spTree>
    <p:extLst>
      <p:ext uri="{BB962C8B-B14F-4D97-AF65-F5344CB8AC3E}">
        <p14:creationId xmlns:p14="http://schemas.microsoft.com/office/powerpoint/2010/main" val="149733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C13A-EE15-49CA-9429-A7D1014F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UFO Data?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E3C0-DCC7-45F9-BF09-720C8CE9A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UFOlogy</a:t>
            </a:r>
            <a:r>
              <a:rPr lang="en-US" dirty="0"/>
              <a:t> – the study of UFO’s</a:t>
            </a:r>
          </a:p>
          <a:p>
            <a:r>
              <a:rPr lang="en-US" dirty="0"/>
              <a:t>Pop culture – Men in Black, ET, Star Wars, Independence Day</a:t>
            </a:r>
          </a:p>
          <a:p>
            <a:r>
              <a:rPr lang="en-US" dirty="0"/>
              <a:t>Conspiracy Theories – Area 51, Stonehenge, Egyptian Pyramids</a:t>
            </a:r>
          </a:p>
          <a:p>
            <a:r>
              <a:rPr lang="en-US" dirty="0"/>
              <a:t>“1996 Gallup Poll reported that 71 percent of the United States population believed that the U.S. government was covering up information regarding UFOs” (Wikipedia)</a:t>
            </a:r>
          </a:p>
        </p:txBody>
      </p:sp>
    </p:spTree>
    <p:extLst>
      <p:ext uri="{BB962C8B-B14F-4D97-AF65-F5344CB8AC3E}">
        <p14:creationId xmlns:p14="http://schemas.microsoft.com/office/powerpoint/2010/main" val="338102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Rocket">
            <a:extLst>
              <a:ext uri="{FF2B5EF4-FFF2-40B4-BE49-F238E27FC236}">
                <a16:creationId xmlns:a16="http://schemas.microsoft.com/office/drawing/2014/main" id="{B2E1A34E-7CBC-462C-B471-BF1E37EA6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FB7F01-C20B-40C5-8729-792EEA8DF967}"/>
              </a:ext>
            </a:extLst>
          </p:cNvPr>
          <p:cNvSpPr txBox="1"/>
          <p:nvPr/>
        </p:nvSpPr>
        <p:spPr>
          <a:xfrm>
            <a:off x="1349298" y="423746"/>
            <a:ext cx="4746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Background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2704B-0B99-4664-9D1D-474DD468BB7B}"/>
              </a:ext>
            </a:extLst>
          </p:cNvPr>
          <p:cNvSpPr txBox="1"/>
          <p:nvPr/>
        </p:nvSpPr>
        <p:spPr>
          <a:xfrm>
            <a:off x="1510645" y="1350634"/>
            <a:ext cx="444002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 the data set: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Date and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Latitude and Longitude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City, State, and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Unexplainable v Explainable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CD478-7AEC-4902-9B78-718BEEBADC2B}"/>
              </a:ext>
            </a:extLst>
          </p:cNvPr>
          <p:cNvSpPr txBox="1"/>
          <p:nvPr/>
        </p:nvSpPr>
        <p:spPr>
          <a:xfrm>
            <a:off x="1510645" y="3966735"/>
            <a:ext cx="44400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Added: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Day of the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Moon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Proximity to US Airforce Base</a:t>
            </a:r>
          </a:p>
          <a:p>
            <a:endParaRPr lang="en-US" sz="2000" dirty="0"/>
          </a:p>
        </p:txBody>
      </p:sp>
      <p:pic>
        <p:nvPicPr>
          <p:cNvPr id="1026" name="Picture 2" descr="Image result for area 51 sign">
            <a:extLst>
              <a:ext uri="{FF2B5EF4-FFF2-40B4-BE49-F238E27FC236}">
                <a16:creationId xmlns:a16="http://schemas.microsoft.com/office/drawing/2014/main" id="{9A4BDC52-A04C-4E91-9DCD-43441D2A2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32" y="1652160"/>
            <a:ext cx="4064718" cy="29074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42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BB041-3ADC-4C41-A115-601B40A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422563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Rocket">
            <a:extLst>
              <a:ext uri="{FF2B5EF4-FFF2-40B4-BE49-F238E27FC236}">
                <a16:creationId xmlns:a16="http://schemas.microsoft.com/office/drawing/2014/main" id="{CB6596E0-228F-467E-9BD2-C380D2B27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EA2C39-9C54-488D-AC53-383FF2E7FF8F}"/>
              </a:ext>
            </a:extLst>
          </p:cNvPr>
          <p:cNvSpPr txBox="1"/>
          <p:nvPr/>
        </p:nvSpPr>
        <p:spPr>
          <a:xfrm>
            <a:off x="7143537" y="808285"/>
            <a:ext cx="275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Proximity to Airforce 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717F05-CEFC-45AA-9D07-CF2914649A66}"/>
              </a:ext>
            </a:extLst>
          </p:cNvPr>
          <p:cNvSpPr txBox="1"/>
          <p:nvPr/>
        </p:nvSpPr>
        <p:spPr>
          <a:xfrm>
            <a:off x="3402058" y="852092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EBC6E6-FAFA-4DD1-9A98-2B0076B5D042}"/>
              </a:ext>
            </a:extLst>
          </p:cNvPr>
          <p:cNvSpPr txBox="1"/>
          <p:nvPr/>
        </p:nvSpPr>
        <p:spPr>
          <a:xfrm>
            <a:off x="3607519" y="3941577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0DABE5-BD19-4D77-A5D2-CD41A0AC63D2}"/>
              </a:ext>
            </a:extLst>
          </p:cNvPr>
          <p:cNvSpPr txBox="1"/>
          <p:nvPr/>
        </p:nvSpPr>
        <p:spPr>
          <a:xfrm rot="16200000">
            <a:off x="1004340" y="1845854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020B4-39D4-4E13-80E3-450F5D1EBBF7}"/>
              </a:ext>
            </a:extLst>
          </p:cNvPr>
          <p:cNvSpPr txBox="1"/>
          <p:nvPr/>
        </p:nvSpPr>
        <p:spPr>
          <a:xfrm rot="16200000">
            <a:off x="1026464" y="4726188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ABDF79-5F07-4844-BEC4-9D198916BE19}"/>
              </a:ext>
            </a:extLst>
          </p:cNvPr>
          <p:cNvSpPr txBox="1"/>
          <p:nvPr/>
        </p:nvSpPr>
        <p:spPr>
          <a:xfrm rot="16200000">
            <a:off x="5497669" y="2378815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7B0CA2-A682-454A-962C-05F92637232B}"/>
              </a:ext>
            </a:extLst>
          </p:cNvPr>
          <p:cNvSpPr txBox="1"/>
          <p:nvPr/>
        </p:nvSpPr>
        <p:spPr>
          <a:xfrm>
            <a:off x="1359084" y="163477"/>
            <a:ext cx="4496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Where Will I See</a:t>
            </a:r>
            <a:r>
              <a:rPr lang="en-US" sz="2800" dirty="0"/>
              <a:t> </a:t>
            </a:r>
            <a:r>
              <a:rPr lang="en-US" sz="3200" dirty="0"/>
              <a:t>a UFO?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E892B-066E-491B-9D67-FFAE435A4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410" y="4303851"/>
            <a:ext cx="3479792" cy="239067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920322-97D8-433E-9895-6CE842B375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564" y="1275900"/>
            <a:ext cx="4112871" cy="334430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4A2661-6CA0-48D7-BFE0-C2109E35DF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6409" y="1249135"/>
            <a:ext cx="3547513" cy="24680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088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Rocket">
            <a:extLst>
              <a:ext uri="{FF2B5EF4-FFF2-40B4-BE49-F238E27FC236}">
                <a16:creationId xmlns:a16="http://schemas.microsoft.com/office/drawing/2014/main" id="{F7B322E4-7E9C-42C5-B7FC-C024C57AE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3A5036-77F4-4E80-A14C-F806A75EA570}"/>
              </a:ext>
            </a:extLst>
          </p:cNvPr>
          <p:cNvSpPr txBox="1"/>
          <p:nvPr/>
        </p:nvSpPr>
        <p:spPr>
          <a:xfrm>
            <a:off x="6712776" y="3386033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Severe Weather Day of Sighting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9E3CE-C6A0-4E5D-B804-A6B499D0584C}"/>
              </a:ext>
            </a:extLst>
          </p:cNvPr>
          <p:cNvSpPr txBox="1"/>
          <p:nvPr/>
        </p:nvSpPr>
        <p:spPr>
          <a:xfrm>
            <a:off x="1277599" y="998542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98773B-9D20-43CD-9B0A-433BC28521C9}"/>
              </a:ext>
            </a:extLst>
          </p:cNvPr>
          <p:cNvSpPr txBox="1"/>
          <p:nvPr/>
        </p:nvSpPr>
        <p:spPr>
          <a:xfrm>
            <a:off x="1359084" y="163477"/>
            <a:ext cx="417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Will I See</a:t>
            </a:r>
            <a:r>
              <a:rPr lang="en-US" sz="2800" dirty="0"/>
              <a:t> </a:t>
            </a:r>
            <a:r>
              <a:rPr lang="en-US" sz="3200" dirty="0"/>
              <a:t>a UFO?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1D4F5-DB81-46EE-92B3-A324A4C5D024}"/>
              </a:ext>
            </a:extLst>
          </p:cNvPr>
          <p:cNvSpPr txBox="1"/>
          <p:nvPr/>
        </p:nvSpPr>
        <p:spPr>
          <a:xfrm>
            <a:off x="1201857" y="3771417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Month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D8DC1-C99F-44B2-82B0-36EC1D35D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599" y="1359775"/>
            <a:ext cx="3508382" cy="2114715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E42BF4-348C-44AB-BF0A-3016E7087B89}"/>
              </a:ext>
            </a:extLst>
          </p:cNvPr>
          <p:cNvSpPr txBox="1"/>
          <p:nvPr/>
        </p:nvSpPr>
        <p:spPr>
          <a:xfrm>
            <a:off x="6798842" y="688462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Year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A654C0-13DC-4E96-9C7E-B2B75065C928}"/>
              </a:ext>
            </a:extLst>
          </p:cNvPr>
          <p:cNvSpPr txBox="1"/>
          <p:nvPr/>
        </p:nvSpPr>
        <p:spPr>
          <a:xfrm rot="16200000">
            <a:off x="5730070" y="1605330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D0DF-BC05-41C1-A32D-93BB2D58A31F}"/>
              </a:ext>
            </a:extLst>
          </p:cNvPr>
          <p:cNvSpPr txBox="1"/>
          <p:nvPr/>
        </p:nvSpPr>
        <p:spPr>
          <a:xfrm rot="16200000">
            <a:off x="5661212" y="4378801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58D38E-A6F9-4BD7-B2B6-ECE3457955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5517" y="3750093"/>
            <a:ext cx="3232258" cy="263190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5C4531-C382-4146-9AF8-10B1E74D75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1144" y="1022521"/>
            <a:ext cx="3146631" cy="22638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826954-DAB7-4C5F-A3DB-41C0B8F605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6301" y="4102608"/>
            <a:ext cx="3770155" cy="24416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277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Rocket">
            <a:extLst>
              <a:ext uri="{FF2B5EF4-FFF2-40B4-BE49-F238E27FC236}">
                <a16:creationId xmlns:a16="http://schemas.microsoft.com/office/drawing/2014/main" id="{C0D9A7E5-B159-488A-AC2E-0A70E8035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07F0C1-775E-4208-A6C9-2083B3D421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6" r="4979"/>
          <a:stretch/>
        </p:blipFill>
        <p:spPr>
          <a:xfrm>
            <a:off x="7083648" y="2097920"/>
            <a:ext cx="4724649" cy="3028419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3BF25A-6EFB-4B14-92F1-5D897A4AC159}"/>
              </a:ext>
            </a:extLst>
          </p:cNvPr>
          <p:cNvSpPr txBox="1"/>
          <p:nvPr/>
        </p:nvSpPr>
        <p:spPr>
          <a:xfrm>
            <a:off x="7075115" y="1740821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 vs. Month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95A7C-DAFC-4F18-857D-6172CD7D5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831" y="1900158"/>
            <a:ext cx="4267073" cy="3429679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251D4B-2747-44C5-820F-CFDD74DCF907}"/>
              </a:ext>
            </a:extLst>
          </p:cNvPr>
          <p:cNvSpPr txBox="1"/>
          <p:nvPr/>
        </p:nvSpPr>
        <p:spPr>
          <a:xfrm>
            <a:off x="1617405" y="1574672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Hour vs. Day of the Week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31D5D-A2BA-4296-897E-4F796E609FAD}"/>
              </a:ext>
            </a:extLst>
          </p:cNvPr>
          <p:cNvSpPr txBox="1"/>
          <p:nvPr/>
        </p:nvSpPr>
        <p:spPr>
          <a:xfrm>
            <a:off x="1359084" y="163477"/>
            <a:ext cx="584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Will I See</a:t>
            </a:r>
            <a:r>
              <a:rPr lang="en-US" sz="2800" dirty="0"/>
              <a:t> </a:t>
            </a:r>
            <a:r>
              <a:rPr lang="en-US" sz="3200" dirty="0"/>
              <a:t>a UFO (cont.)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082793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674</Words>
  <Application>Microsoft Office PowerPoint</Application>
  <PresentationFormat>寬螢幕</PresentationFormat>
  <Paragraphs>237</Paragraphs>
  <Slides>24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8" baseType="lpstr">
      <vt:lpstr>Arial</vt:lpstr>
      <vt:lpstr>Calibri</vt:lpstr>
      <vt:lpstr>Franklin Gothic Book</vt:lpstr>
      <vt:lpstr>Crop</vt:lpstr>
      <vt:lpstr>UFO Data August 13, 2018</vt:lpstr>
      <vt:lpstr>Agenda</vt:lpstr>
      <vt:lpstr>Description of data</vt:lpstr>
      <vt:lpstr>Why UFO Data? </vt:lpstr>
      <vt:lpstr>PowerPoint 簡報</vt:lpstr>
      <vt:lpstr>Exploratory Analysis</vt:lpstr>
      <vt:lpstr>PowerPoint 簡報</vt:lpstr>
      <vt:lpstr>PowerPoint 簡報</vt:lpstr>
      <vt:lpstr>PowerPoint 簡報</vt:lpstr>
      <vt:lpstr>PowerPoint 簡報</vt:lpstr>
      <vt:lpstr>Insights</vt:lpstr>
      <vt:lpstr>Logistic Regression</vt:lpstr>
      <vt:lpstr>Random Forest</vt:lpstr>
      <vt:lpstr>Random Forest: Threshold = 0.95</vt:lpstr>
      <vt:lpstr>Random Forest: Feature Importance</vt:lpstr>
      <vt:lpstr>K Means Clustering: Cluster 3   </vt:lpstr>
      <vt:lpstr>PowerPoint 簡報</vt:lpstr>
      <vt:lpstr>Conclusion</vt:lpstr>
      <vt:lpstr>“Explainable” v “Unexplainable”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UFO Data August 13, 2018</dc:title>
  <dc:creator>cathe</dc:creator>
  <cp:lastModifiedBy>Joey Chen</cp:lastModifiedBy>
  <cp:revision>32</cp:revision>
  <dcterms:created xsi:type="dcterms:W3CDTF">2018-08-10T19:57:50Z</dcterms:created>
  <dcterms:modified xsi:type="dcterms:W3CDTF">2018-08-13T04:31:45Z</dcterms:modified>
</cp:coreProperties>
</file>