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4" r:id="rId5"/>
    <p:sldId id="257" r:id="rId6"/>
    <p:sldId id="263" r:id="rId7"/>
    <p:sldId id="260" r:id="rId8"/>
    <p:sldId id="261" r:id="rId9"/>
    <p:sldId id="262" r:id="rId10"/>
    <p:sldId id="265" r:id="rId11"/>
    <p:sldId id="266" r:id="rId12"/>
    <p:sldId id="271" r:id="rId13"/>
    <p:sldId id="272" r:id="rId14"/>
    <p:sldId id="273" r:id="rId15"/>
    <p:sldId id="274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45E3A-A5A7-462E-A142-39CFB8208984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ED366-9BC9-4336-AD97-E8FA9A06B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4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5773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6685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6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199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304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8F48BBA-6D6A-4DFF-9FF9-60A6115AA27B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209DDEB-843B-4F06-84FD-C936302EBA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76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uthinsideofyou.org/?attachment_id=319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6B1-40C1-4216-8C9F-C56F8ACCC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122" y="1432684"/>
            <a:ext cx="4186911" cy="106203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UFO Data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August 13, 2018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06DA-03AD-4D80-B859-29B910A42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9122" y="3966616"/>
            <a:ext cx="2672080" cy="133603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Joey Chen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Anuraag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Mohile</a:t>
            </a:r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Catherine McNabb</a:t>
            </a:r>
          </a:p>
          <a:p>
            <a:pPr algn="l"/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Preetika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Srivastav</a:t>
            </a:r>
          </a:p>
          <a:p>
            <a:pPr algn="l"/>
            <a:endParaRPr lang="en-US" sz="1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Image result for alien icons">
            <a:extLst>
              <a:ext uri="{FF2B5EF4-FFF2-40B4-BE49-F238E27FC236}">
                <a16:creationId xmlns:a16="http://schemas.microsoft.com/office/drawing/2014/main" id="{C5D1B0CB-3670-4670-9A34-4E4D1208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5883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44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6923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F5ABF-1373-4AFA-A0CE-5E5BFBD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850091" cy="775355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C0AA2B-44A9-4B35-BF44-54EAAD897766}"/>
              </a:ext>
            </a:extLst>
          </p:cNvPr>
          <p:cNvSpPr txBox="1"/>
          <p:nvPr/>
        </p:nvSpPr>
        <p:spPr>
          <a:xfrm>
            <a:off x="1838227" y="1574276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= Explainable 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DB3C3-8EC7-491B-8534-17C87A214CC0}"/>
              </a:ext>
            </a:extLst>
          </p:cNvPr>
          <p:cNvSpPr txBox="1"/>
          <p:nvPr/>
        </p:nvSpPr>
        <p:spPr>
          <a:xfrm>
            <a:off x="7717997" y="2316630"/>
            <a:ext cx="4062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Shapes: </a:t>
            </a:r>
          </a:p>
          <a:p>
            <a:pPr marL="342900" indent="-342900">
              <a:buAutoNum type="arabicPeriod"/>
            </a:pPr>
            <a:r>
              <a:rPr lang="en-US" dirty="0"/>
              <a:t>Cigar</a:t>
            </a:r>
          </a:p>
          <a:p>
            <a:pPr marL="342900" indent="-342900">
              <a:buAutoNum type="arabicPeriod"/>
            </a:pPr>
            <a:r>
              <a:rPr lang="en-US" dirty="0"/>
              <a:t>Chevron</a:t>
            </a:r>
          </a:p>
          <a:p>
            <a:pPr marL="342900" indent="-342900">
              <a:buAutoNum type="arabicPeriod"/>
            </a:pPr>
            <a:r>
              <a:rPr lang="en-US" dirty="0"/>
              <a:t>Triangle</a:t>
            </a:r>
          </a:p>
          <a:p>
            <a:pPr marL="342900" indent="-342900">
              <a:buAutoNum type="arabicPeriod"/>
            </a:pPr>
            <a:r>
              <a:rPr lang="en-US" dirty="0"/>
              <a:t>Egg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58B7C-324A-4E99-A474-FD0AB5DBD102}"/>
              </a:ext>
            </a:extLst>
          </p:cNvPr>
          <p:cNvSpPr txBox="1"/>
          <p:nvPr/>
        </p:nvSpPr>
        <p:spPr>
          <a:xfrm>
            <a:off x="7717998" y="4050765"/>
            <a:ext cx="4062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Unexplainable States: </a:t>
            </a:r>
          </a:p>
          <a:p>
            <a:pPr marL="342900" indent="-342900">
              <a:buAutoNum type="arabicPeriod"/>
            </a:pPr>
            <a:r>
              <a:rPr lang="en-US" dirty="0"/>
              <a:t>Arkansas</a:t>
            </a:r>
          </a:p>
          <a:p>
            <a:pPr marL="342900" indent="-342900">
              <a:buAutoNum type="arabicPeriod"/>
            </a:pPr>
            <a:r>
              <a:rPr lang="en-US" dirty="0"/>
              <a:t>Idaho</a:t>
            </a:r>
          </a:p>
          <a:p>
            <a:pPr marL="342900" indent="-342900">
              <a:buAutoNum type="arabicPeriod"/>
            </a:pPr>
            <a:r>
              <a:rPr lang="en-US" dirty="0"/>
              <a:t>Wisconsin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50AC4-64C5-4C3B-8FC8-B5FD5A0A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08766"/>
              </p:ext>
            </p:extLst>
          </p:nvPr>
        </p:nvGraphicFramePr>
        <p:xfrm>
          <a:off x="1371600" y="4944973"/>
          <a:ext cx="583990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582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1153705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1078771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477847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Support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 (Unexplained)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1.00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 (Explained)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0.72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0.11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Avg/Total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0.96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0.97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4B2B30-778B-41FE-A95F-CAC2F8257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010748"/>
              </p:ext>
            </p:extLst>
          </p:nvPr>
        </p:nvGraphicFramePr>
        <p:xfrm>
          <a:off x="1613996" y="2316630"/>
          <a:ext cx="511875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36">
                  <a:extLst>
                    <a:ext uri="{9D8B030D-6E8A-4147-A177-3AD203B41FA5}">
                      <a16:colId xmlns:a16="http://schemas.microsoft.com/office/drawing/2014/main" val="1147175383"/>
                    </a:ext>
                  </a:extLst>
                </a:gridCol>
                <a:gridCol w="760170">
                  <a:extLst>
                    <a:ext uri="{9D8B030D-6E8A-4147-A177-3AD203B41FA5}">
                      <a16:colId xmlns:a16="http://schemas.microsoft.com/office/drawing/2014/main" val="335993404"/>
                    </a:ext>
                  </a:extLst>
                </a:gridCol>
                <a:gridCol w="1006339">
                  <a:extLst>
                    <a:ext uri="{9D8B030D-6E8A-4147-A177-3AD203B41FA5}">
                      <a16:colId xmlns:a16="http://schemas.microsoft.com/office/drawing/2014/main" val="1613692371"/>
                    </a:ext>
                  </a:extLst>
                </a:gridCol>
                <a:gridCol w="945557">
                  <a:extLst>
                    <a:ext uri="{9D8B030D-6E8A-4147-A177-3AD203B41FA5}">
                      <a16:colId xmlns:a16="http://schemas.microsoft.com/office/drawing/2014/main" val="3466944981"/>
                    </a:ext>
                  </a:extLst>
                </a:gridCol>
                <a:gridCol w="1295352">
                  <a:extLst>
                    <a:ext uri="{9D8B030D-6E8A-4147-A177-3AD203B41FA5}">
                      <a16:colId xmlns:a16="http://schemas.microsoft.com/office/drawing/2014/main" val="1518426146"/>
                    </a:ext>
                  </a:extLst>
                </a:gridCol>
              </a:tblGrid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Prediction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750557"/>
                  </a:ext>
                </a:extLst>
              </a:tr>
              <a:tr h="318135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4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81018"/>
                  </a:ext>
                </a:extLst>
              </a:tr>
              <a:tr h="318135">
                <a:tc row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accent4"/>
                          </a:solidFill>
                        </a:rPr>
                        <a:t>Actual</a:t>
                      </a:r>
                    </a:p>
                  </a:txBody>
                  <a:tcPr vert="vert27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0.0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28,742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44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28,786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221453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1.0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941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114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1,055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3962"/>
                  </a:ext>
                </a:extLst>
              </a:tr>
              <a:tr h="31813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Total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29,683</a:t>
                      </a:r>
                    </a:p>
                  </a:txBody>
                  <a:tcPr>
                    <a:lnL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158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29,841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074334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771E6CE-56F7-441B-8A04-A6DC8168DD40}"/>
              </a:ext>
            </a:extLst>
          </p:cNvPr>
          <p:cNvSpPr/>
          <p:nvPr/>
        </p:nvSpPr>
        <p:spPr>
          <a:xfrm>
            <a:off x="3638748" y="3374797"/>
            <a:ext cx="707010" cy="4430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A6C423CF-BF10-4E6E-B7AF-BC65FE434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4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 smtClean="0"/>
              <a:t>Radom Forest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34541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Confusion Matrix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Confusion Matrix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0.9922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0.9660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678" t="54854" r="57217" b="28023"/>
          <a:stretch/>
        </p:blipFill>
        <p:spPr>
          <a:xfrm>
            <a:off x="3117733" y="4632700"/>
            <a:ext cx="6442760" cy="20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4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5090"/>
          </a:xfrm>
        </p:spPr>
        <p:txBody>
          <a:bodyPr/>
          <a:lstStyle/>
          <a:p>
            <a:r>
              <a:rPr lang="en-US" dirty="0" smtClean="0"/>
              <a:t>Radom Forest: Threshold = 0.05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810910" y="1926001"/>
          <a:ext cx="5235327" cy="230158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45109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45109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7196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719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graphicFrame>
        <p:nvGraphicFramePr>
          <p:cNvPr id="8" name="內容版面配置區 3"/>
          <p:cNvGraphicFramePr>
            <a:graphicFrameLocks/>
          </p:cNvGraphicFramePr>
          <p:nvPr>
            <p:extLst/>
          </p:nvPr>
        </p:nvGraphicFramePr>
        <p:xfrm>
          <a:off x="6721149" y="1929904"/>
          <a:ext cx="5315340" cy="22976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71780">
                  <a:extLst>
                    <a:ext uri="{9D8B030D-6E8A-4147-A177-3AD203B41FA5}">
                      <a16:colId xmlns:a16="http://schemas.microsoft.com/office/drawing/2014/main" val="3766869113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75346058"/>
                    </a:ext>
                  </a:extLst>
                </a:gridCol>
                <a:gridCol w="1771780">
                  <a:extLst>
                    <a:ext uri="{9D8B030D-6E8A-4147-A177-3AD203B41FA5}">
                      <a16:colId xmlns:a16="http://schemas.microsoft.com/office/drawing/2014/main" val="1822370682"/>
                    </a:ext>
                  </a:extLst>
                </a:gridCol>
              </a:tblGrid>
              <a:tr h="765895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Prediction</a:t>
                      </a:r>
                    </a:p>
                    <a:p>
                      <a:pPr algn="l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860142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4210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16665"/>
                  </a:ext>
                </a:extLst>
              </a:tr>
              <a:tr h="7658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1556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1770454" y="1510788"/>
            <a:ext cx="316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 Confusion Matrix</a:t>
            </a:r>
            <a:endParaRPr 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974060" y="1555897"/>
            <a:ext cx="2800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Data Confusion Matrix</a:t>
            </a:r>
            <a:endParaRPr 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79305" y="4227589"/>
            <a:ext cx="1938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0.9199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3475" y="4227590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Accuracy : </a:t>
            </a:r>
            <a:r>
              <a:rPr lang="en-US" dirty="0" smtClean="0"/>
              <a:t>0.8039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12942" t="51705" r="57649" b="32555"/>
          <a:stretch/>
        </p:blipFill>
        <p:spPr>
          <a:xfrm>
            <a:off x="3253533" y="4632700"/>
            <a:ext cx="6621987" cy="19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62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Forest: Feature Importance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1371600" y="1679510"/>
          <a:ext cx="96012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7825137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8771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Importance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1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Proximity to USAFB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0.004348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9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0.002605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11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Days</a:t>
                      </a:r>
                      <a:r>
                        <a:rPr lang="en-US" baseline="0" dirty="0" smtClean="0"/>
                        <a:t> L</a:t>
                      </a:r>
                      <a:r>
                        <a:rPr lang="en-US" dirty="0" smtClean="0"/>
                        <a:t>apsed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after</a:t>
                      </a:r>
                      <a:r>
                        <a:rPr lang="en-US" baseline="0" dirty="0" smtClean="0"/>
                        <a:t> S</a:t>
                      </a:r>
                      <a:r>
                        <a:rPr lang="en-US" dirty="0" smtClean="0"/>
                        <a:t>ighting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0.001957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2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Duration (seconds)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0.001336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07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Day of the 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0.001215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85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0.001099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0.000900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36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Extreme Weather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0.000421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46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Moon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18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86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9781-1003-4249-BD5C-561A1E07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6031523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br>
              <a:rPr lang="en-US" dirty="0"/>
            </a:br>
            <a:r>
              <a:rPr lang="en-US" sz="1800" dirty="0"/>
              <a:t> 	</a:t>
            </a:r>
            <a:r>
              <a:rPr lang="en-US" sz="2400" dirty="0"/>
              <a:t>K-means Clustering</a:t>
            </a:r>
            <a:br>
              <a:rPr lang="en-US" sz="2400" dirty="0"/>
            </a:br>
            <a:r>
              <a:rPr lang="en-US" sz="1800" dirty="0"/>
              <a:t>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01E0A-7AAF-4A5A-BC99-A99D229D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15672"/>
            <a:ext cx="4174360" cy="2771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BC4DF-7D30-4AD6-96C4-5ED4098AE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63272"/>
            <a:ext cx="4514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192EA-6BB5-4A59-B460-00020094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04913"/>
            <a:ext cx="5097748" cy="4033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51384-CA12-4E4D-AEEB-6407E341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A5CF0-1FA4-4F06-8582-D0373888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820" y="1204913"/>
            <a:ext cx="5342162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957D48-6A39-4510-9652-BC2EDBD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79365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4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F0B51E-8372-435A-8BAA-98CD5D2F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210586" cy="75650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Graphic 4" descr="Rocket">
            <a:extLst>
              <a:ext uri="{FF2B5EF4-FFF2-40B4-BE49-F238E27FC236}">
                <a16:creationId xmlns:a16="http://schemas.microsoft.com/office/drawing/2014/main" id="{68AB0AE6-0141-412B-9978-9668873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BF44C-D042-4088-B4C0-8E9BEF8A0D8C}"/>
              </a:ext>
            </a:extLst>
          </p:cNvPr>
          <p:cNvSpPr txBox="1"/>
          <p:nvPr/>
        </p:nvSpPr>
        <p:spPr>
          <a:xfrm>
            <a:off x="3101419" y="1989056"/>
            <a:ext cx="62311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Description of Data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Exploratory Analysis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87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4BD90A-9DAC-4962-80AF-892AC7F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</a:p>
        </p:txBody>
      </p:sp>
    </p:spTree>
    <p:extLst>
      <p:ext uri="{BB962C8B-B14F-4D97-AF65-F5344CB8AC3E}">
        <p14:creationId xmlns:p14="http://schemas.microsoft.com/office/powerpoint/2010/main" val="1497336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C13A-EE15-49CA-9429-A7D1014F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UFO Data?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E3C0-DCC7-45F9-BF09-720C8CE9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UFOlogy</a:t>
            </a:r>
            <a:r>
              <a:rPr lang="en-US" dirty="0"/>
              <a:t> – the study of UFO’s</a:t>
            </a:r>
          </a:p>
          <a:p>
            <a:r>
              <a:rPr lang="en-US" dirty="0"/>
              <a:t>Pop culture – Men in Black, ET, Star Wars, Independence Day</a:t>
            </a:r>
          </a:p>
          <a:p>
            <a:r>
              <a:rPr lang="en-US" dirty="0"/>
              <a:t>Conspiracy Theories – Area 51, Stonehenge, Egyptian Pyramids</a:t>
            </a:r>
          </a:p>
          <a:p>
            <a:r>
              <a:rPr lang="en-US" dirty="0"/>
              <a:t>“1996 Gallup Poll reported that 71 percent of the United States population believed that the U.S. government was covering up information regarding UFOs” (Wikipedia)</a:t>
            </a:r>
          </a:p>
        </p:txBody>
      </p:sp>
    </p:spTree>
    <p:extLst>
      <p:ext uri="{BB962C8B-B14F-4D97-AF65-F5344CB8AC3E}">
        <p14:creationId xmlns:p14="http://schemas.microsoft.com/office/powerpoint/2010/main" val="33810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Rocket">
            <a:extLst>
              <a:ext uri="{FF2B5EF4-FFF2-40B4-BE49-F238E27FC236}">
                <a16:creationId xmlns:a16="http://schemas.microsoft.com/office/drawing/2014/main" id="{B2E1A34E-7CBC-462C-B471-BF1E37EA6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B7F01-C20B-40C5-8729-792EEA8DF967}"/>
              </a:ext>
            </a:extLst>
          </p:cNvPr>
          <p:cNvSpPr txBox="1"/>
          <p:nvPr/>
        </p:nvSpPr>
        <p:spPr>
          <a:xfrm>
            <a:off x="1349298" y="423746"/>
            <a:ext cx="4746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2704B-0B99-4664-9D1D-474DD468BB7B}"/>
              </a:ext>
            </a:extLst>
          </p:cNvPr>
          <p:cNvSpPr txBox="1"/>
          <p:nvPr/>
        </p:nvSpPr>
        <p:spPr>
          <a:xfrm>
            <a:off x="1510645" y="1350634"/>
            <a:ext cx="44400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data set: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Date and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Latitude and Longitude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City, State, and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Unexplainable v Explainable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D478-7AEC-4902-9B78-718BEEBADC2B}"/>
              </a:ext>
            </a:extLst>
          </p:cNvPr>
          <p:cNvSpPr txBox="1"/>
          <p:nvPr/>
        </p:nvSpPr>
        <p:spPr>
          <a:xfrm>
            <a:off x="1510645" y="3966735"/>
            <a:ext cx="444002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Added: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Day of the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Moon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Proximity to US Airforce Base</a:t>
            </a:r>
          </a:p>
          <a:p>
            <a:endParaRPr lang="en-US" sz="2000" dirty="0"/>
          </a:p>
        </p:txBody>
      </p:sp>
      <p:pic>
        <p:nvPicPr>
          <p:cNvPr id="1026" name="Picture 2" descr="Image result for area 51 sign">
            <a:extLst>
              <a:ext uri="{FF2B5EF4-FFF2-40B4-BE49-F238E27FC236}">
                <a16:creationId xmlns:a16="http://schemas.microsoft.com/office/drawing/2014/main" id="{9A4BDC52-A04C-4E91-9DCD-43441D2A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332" y="1652160"/>
            <a:ext cx="4064718" cy="290740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42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0BB041-3ADC-4C41-A115-601B40AD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422563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ocket">
            <a:extLst>
              <a:ext uri="{FF2B5EF4-FFF2-40B4-BE49-F238E27FC236}">
                <a16:creationId xmlns:a16="http://schemas.microsoft.com/office/drawing/2014/main" id="{CB6596E0-228F-467E-9BD2-C380D2B27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ACD44B-7350-4C8E-93C5-51923CB88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28" y="1408576"/>
            <a:ext cx="3850331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A2C39-9C54-488D-AC53-383FF2E7FF8F}"/>
              </a:ext>
            </a:extLst>
          </p:cNvPr>
          <p:cNvSpPr txBox="1"/>
          <p:nvPr/>
        </p:nvSpPr>
        <p:spPr>
          <a:xfrm>
            <a:off x="6323403" y="960227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Proximity to Airforce Base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F55D47D-EE9C-4DEB-B7B4-DC698C81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891" y="1520999"/>
            <a:ext cx="3649641" cy="22999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717F05-CEFC-45AA-9D07-CF2914649A66}"/>
              </a:ext>
            </a:extLst>
          </p:cNvPr>
          <p:cNvSpPr txBox="1"/>
          <p:nvPr/>
        </p:nvSpPr>
        <p:spPr>
          <a:xfrm>
            <a:off x="2213857" y="1147798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F5F74C-565D-4D5C-BDAD-94DE5763C79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75" b="15803"/>
          <a:stretch/>
        </p:blipFill>
        <p:spPr>
          <a:xfrm>
            <a:off x="3250991" y="4362052"/>
            <a:ext cx="4218601" cy="233429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EBC6E6-FAFA-4DD1-9A98-2B0076B5D042}"/>
              </a:ext>
            </a:extLst>
          </p:cNvPr>
          <p:cNvSpPr txBox="1"/>
          <p:nvPr/>
        </p:nvSpPr>
        <p:spPr>
          <a:xfrm>
            <a:off x="3250991" y="3940585"/>
            <a:ext cx="821976" cy="373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E3BC8-113D-4C07-B2CA-D16F980C35F4}"/>
              </a:ext>
            </a:extLst>
          </p:cNvPr>
          <p:cNvSpPr txBox="1"/>
          <p:nvPr/>
        </p:nvSpPr>
        <p:spPr>
          <a:xfrm>
            <a:off x="1469142" y="210813"/>
            <a:ext cx="4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Where Will I see a UFO?</a:t>
            </a:r>
          </a:p>
        </p:txBody>
      </p:sp>
    </p:spTree>
    <p:extLst>
      <p:ext uri="{BB962C8B-B14F-4D97-AF65-F5344CB8AC3E}">
        <p14:creationId xmlns:p14="http://schemas.microsoft.com/office/powerpoint/2010/main" val="35008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 descr="Rocket">
            <a:extLst>
              <a:ext uri="{FF2B5EF4-FFF2-40B4-BE49-F238E27FC236}">
                <a16:creationId xmlns:a16="http://schemas.microsoft.com/office/drawing/2014/main" id="{F7B322E4-7E9C-42C5-B7FC-C024C57AE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89724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8F5976-00CB-4EDA-A1A3-E9EF1F3857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56" r="4979"/>
          <a:stretch/>
        </p:blipFill>
        <p:spPr>
          <a:xfrm>
            <a:off x="1359085" y="4137695"/>
            <a:ext cx="3418478" cy="219118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57A2B8-BAA1-425B-89AE-CF829AA03721}"/>
              </a:ext>
            </a:extLst>
          </p:cNvPr>
          <p:cNvSpPr txBox="1"/>
          <p:nvPr/>
        </p:nvSpPr>
        <p:spPr>
          <a:xfrm>
            <a:off x="1350551" y="3780595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 vs. Month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3FB1C-0F00-41D6-BB7F-0955DAB37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978" y="4137695"/>
            <a:ext cx="3143443" cy="2526556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95A44B-7424-4895-B5E5-AA54232A7A66}"/>
              </a:ext>
            </a:extLst>
          </p:cNvPr>
          <p:cNvSpPr txBox="1"/>
          <p:nvPr/>
        </p:nvSpPr>
        <p:spPr>
          <a:xfrm>
            <a:off x="5115979" y="365195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Hour vs. Day of the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CCC7BE-937C-4FA8-A2C9-FC635A006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8333" y="3933070"/>
            <a:ext cx="3362479" cy="2708414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A5036-77F4-4E80-A14C-F806A75EA570}"/>
              </a:ext>
            </a:extLst>
          </p:cNvPr>
          <p:cNvSpPr txBox="1"/>
          <p:nvPr/>
        </p:nvSpPr>
        <p:spPr>
          <a:xfrm>
            <a:off x="8618172" y="3585811"/>
            <a:ext cx="3362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Severe Weather Day of Sighting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9E3CE-C6A0-4E5D-B804-A6B499D0584C}"/>
              </a:ext>
            </a:extLst>
          </p:cNvPr>
          <p:cNvSpPr txBox="1"/>
          <p:nvPr/>
        </p:nvSpPr>
        <p:spPr>
          <a:xfrm>
            <a:off x="1277599" y="998542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Week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8773B-9D20-43CD-9B0A-433BC28521C9}"/>
              </a:ext>
            </a:extLst>
          </p:cNvPr>
          <p:cNvSpPr txBox="1"/>
          <p:nvPr/>
        </p:nvSpPr>
        <p:spPr>
          <a:xfrm>
            <a:off x="1359084" y="163477"/>
            <a:ext cx="417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Will I See</a:t>
            </a:r>
            <a:r>
              <a:rPr lang="en-US" sz="2800" dirty="0"/>
              <a:t> </a:t>
            </a:r>
            <a:r>
              <a:rPr lang="en-US" sz="3200" dirty="0"/>
              <a:t>a UFO?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C1386-F812-42B1-A94F-71F0552D4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8623" y="1210649"/>
            <a:ext cx="3412656" cy="2263841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61D4F5-DB81-46EE-92B3-A324A4C5D024}"/>
              </a:ext>
            </a:extLst>
          </p:cNvPr>
          <p:cNvSpPr txBox="1"/>
          <p:nvPr/>
        </p:nvSpPr>
        <p:spPr>
          <a:xfrm>
            <a:off x="4982881" y="863911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2D8DC1-C99F-44B2-82B0-36EC1D35DB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7599" y="1359775"/>
            <a:ext cx="3508382" cy="211471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6C6DD-5F31-4942-A5DD-A9285BA57E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91718" y="1311799"/>
            <a:ext cx="3015386" cy="206154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E42BF4-348C-44AB-BF0A-3016E7087B89}"/>
              </a:ext>
            </a:extLst>
          </p:cNvPr>
          <p:cNvSpPr txBox="1"/>
          <p:nvPr/>
        </p:nvSpPr>
        <p:spPr>
          <a:xfrm>
            <a:off x="8791718" y="888836"/>
            <a:ext cx="190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Day of the Year</a:t>
            </a:r>
          </a:p>
        </p:txBody>
      </p:sp>
    </p:spTree>
    <p:extLst>
      <p:ext uri="{BB962C8B-B14F-4D97-AF65-F5344CB8AC3E}">
        <p14:creationId xmlns:p14="http://schemas.microsoft.com/office/powerpoint/2010/main" val="12927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Rocket">
            <a:extLst>
              <a:ext uri="{FF2B5EF4-FFF2-40B4-BE49-F238E27FC236}">
                <a16:creationId xmlns:a16="http://schemas.microsoft.com/office/drawing/2014/main" id="{A5B04463-13BD-4A78-BE3D-A05A69074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7775" y="4925523"/>
            <a:ext cx="1832518" cy="183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9A08261-73AC-44DE-8AF8-0C737164A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21" y="4167101"/>
            <a:ext cx="3673690" cy="2345642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F3E9BB-D449-412D-BA81-5E4680D0227E}"/>
              </a:ext>
            </a:extLst>
          </p:cNvPr>
          <p:cNvSpPr txBox="1"/>
          <p:nvPr/>
        </p:nvSpPr>
        <p:spPr>
          <a:xfrm>
            <a:off x="2600331" y="3716191"/>
            <a:ext cx="1811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vs. Hour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97149-6BF5-40E8-BEB0-585DBFD01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957" y="554187"/>
            <a:ext cx="4918876" cy="438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907F3C-C6C1-4774-9FF5-477F00F25631}"/>
              </a:ext>
            </a:extLst>
          </p:cNvPr>
          <p:cNvSpPr txBox="1"/>
          <p:nvPr/>
        </p:nvSpPr>
        <p:spPr>
          <a:xfrm>
            <a:off x="1395167" y="490194"/>
            <a:ext cx="3016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Will I See?</a:t>
            </a:r>
          </a:p>
        </p:txBody>
      </p:sp>
    </p:spTree>
    <p:extLst>
      <p:ext uri="{BB962C8B-B14F-4D97-AF65-F5344CB8AC3E}">
        <p14:creationId xmlns:p14="http://schemas.microsoft.com/office/powerpoint/2010/main" val="4322040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359</Words>
  <Application>Microsoft Office PowerPoint</Application>
  <PresentationFormat>寬螢幕</PresentationFormat>
  <Paragraphs>165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UFO Data August 13, 2018</vt:lpstr>
      <vt:lpstr>Agenda</vt:lpstr>
      <vt:lpstr>Description of data</vt:lpstr>
      <vt:lpstr>Why UFO Data? </vt:lpstr>
      <vt:lpstr>PowerPoint 簡報</vt:lpstr>
      <vt:lpstr>Exploratory Analysis</vt:lpstr>
      <vt:lpstr>PowerPoint 簡報</vt:lpstr>
      <vt:lpstr>PowerPoint 簡報</vt:lpstr>
      <vt:lpstr>PowerPoint 簡報</vt:lpstr>
      <vt:lpstr>Insights</vt:lpstr>
      <vt:lpstr>Logistic Regression</vt:lpstr>
      <vt:lpstr>Radom Forest</vt:lpstr>
      <vt:lpstr>Radom Forest: Threshold = 0.05</vt:lpstr>
      <vt:lpstr>Random Forest: Feature Importance</vt:lpstr>
      <vt:lpstr>Clustering   K-means Clustering   </vt:lpstr>
      <vt:lpstr>PowerPoint 簡報</vt:lpstr>
      <vt:lpstr>Conclusion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UFO Data August 13, 2018</dc:title>
  <dc:creator>cathe</dc:creator>
  <cp:lastModifiedBy>Joey Chen</cp:lastModifiedBy>
  <cp:revision>17</cp:revision>
  <dcterms:created xsi:type="dcterms:W3CDTF">2018-08-10T19:57:50Z</dcterms:created>
  <dcterms:modified xsi:type="dcterms:W3CDTF">2018-08-12T22:06:47Z</dcterms:modified>
</cp:coreProperties>
</file>