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58" r:id="rId3"/>
    <p:sldId id="259" r:id="rId4"/>
    <p:sldId id="264" r:id="rId5"/>
    <p:sldId id="257" r:id="rId6"/>
    <p:sldId id="263" r:id="rId7"/>
    <p:sldId id="260" r:id="rId8"/>
    <p:sldId id="261" r:id="rId9"/>
    <p:sldId id="277" r:id="rId10"/>
    <p:sldId id="262" r:id="rId11"/>
    <p:sldId id="265" r:id="rId12"/>
    <p:sldId id="266" r:id="rId13"/>
    <p:sldId id="271" r:id="rId14"/>
    <p:sldId id="272" r:id="rId15"/>
    <p:sldId id="273" r:id="rId16"/>
    <p:sldId id="274" r:id="rId17"/>
    <p:sldId id="275" r:id="rId18"/>
    <p:sldId id="269" r:id="rId19"/>
    <p:sldId id="276" r:id="rId20"/>
    <p:sldId id="278" r:id="rId21"/>
    <p:sldId id="279" r:id="rId22"/>
    <p:sldId id="280" r:id="rId23"/>
    <p:sldId id="281" r:id="rId24"/>
    <p:sldId id="270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907" autoAdjust="0"/>
  </p:normalViewPr>
  <p:slideViewPr>
    <p:cSldViewPr snapToGrid="0">
      <p:cViewPr>
        <p:scale>
          <a:sx n="64" d="100"/>
          <a:sy n="64" d="100"/>
        </p:scale>
        <p:origin x="74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A45E3A-A5A7-462E-A142-39CFB8208984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2ED366-9BC9-4336-AD97-E8FA9A06B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943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2ED366-9BC9-4336-AD97-E8FA9A06B63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2761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Filter out “explainable” observances? </a:t>
            </a:r>
          </a:p>
          <a:p>
            <a:r>
              <a:rPr lang="en-US" dirty="0"/>
              <a:t>Triangle insight came from logistic regression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2ED366-9BC9-4336-AD97-E8FA9A06B63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833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Change month to month name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2ED366-9BC9-4336-AD97-E8FA9A06B63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3110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Prediction rate not great, but gave us some way to see where to find a “true” UFO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2ED366-9BC9-4336-AD97-E8FA9A06B63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2436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many total clusters? 8 cluster total</a:t>
            </a:r>
          </a:p>
          <a:p>
            <a:r>
              <a:rPr lang="en-US" dirty="0"/>
              <a:t> Explainable or unexplainable?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2ED366-9BC9-4336-AD97-E8FA9A06B63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859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many total clusters? Explainable or unexplainable?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2ED366-9BC9-4336-AD97-E8FA9A06B63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1806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Triangle – like logistic regression, also fireball and sphere</a:t>
            </a:r>
          </a:p>
          <a:p>
            <a:r>
              <a:rPr lang="en-US" dirty="0"/>
              <a:t>Shorter duration</a:t>
            </a:r>
          </a:p>
          <a:p>
            <a:r>
              <a:rPr lang="en-US" dirty="0"/>
              <a:t>CA, IL, AZ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2ED366-9BC9-4336-AD97-E8FA9A06B63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6911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CA, FL, TX, NY, and IL the most populous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2ED366-9BC9-4336-AD97-E8FA9A06B63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628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Change month to month name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2ED366-9BC9-4336-AD97-E8FA9A06B63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9953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Preetika</a:t>
            </a:r>
            <a:r>
              <a:rPr lang="en-US" dirty="0"/>
              <a:t> to add other shape v. time graphs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2ED366-9BC9-4336-AD97-E8FA9A06B63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775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8F48BBA-6D6A-4DFF-9FF9-60A6115AA27B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209DDEB-843B-4F06-84FD-C936302EBAFE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0577327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48BBA-6D6A-4DFF-9FF9-60A6115AA27B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9DDEB-843B-4F06-84FD-C936302EB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028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48BBA-6D6A-4DFF-9FF9-60A6115AA27B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9DDEB-843B-4F06-84FD-C936302EB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341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48BBA-6D6A-4DFF-9FF9-60A6115AA27B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9DDEB-843B-4F06-84FD-C936302EB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596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8F48BBA-6D6A-4DFF-9FF9-60A6115AA27B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209DDEB-843B-4F06-84FD-C936302EBAF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3668572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48BBA-6D6A-4DFF-9FF9-60A6115AA27B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9DDEB-843B-4F06-84FD-C936302EB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882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48BBA-6D6A-4DFF-9FF9-60A6115AA27B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9DDEB-843B-4F06-84FD-C936302EB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474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48BBA-6D6A-4DFF-9FF9-60A6115AA27B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9DDEB-843B-4F06-84FD-C936302EB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267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48BBA-6D6A-4DFF-9FF9-60A6115AA27B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9DDEB-843B-4F06-84FD-C936302EB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413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8F48BBA-6D6A-4DFF-9FF9-60A6115AA27B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209DDEB-843B-4F06-84FD-C936302EBAF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41997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8F48BBA-6D6A-4DFF-9FF9-60A6115AA27B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209DDEB-843B-4F06-84FD-C936302EBAF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23040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E8F48BBA-6D6A-4DFF-9FF9-60A6115AA27B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5209DDEB-843B-4F06-84FD-C936302EBAF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87635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ruthinsideofyou.org/?attachment_id=3190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4.sv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4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4.sv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4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4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4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4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AA6B1-40C1-4216-8C9F-C56F8ACCCD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9122" y="1432684"/>
            <a:ext cx="4186911" cy="1062037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UFO Data</a:t>
            </a:r>
            <a:b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August 13, 2018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5D06DA-03AD-4D80-B859-29B910A420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9122" y="3966616"/>
            <a:ext cx="2672080" cy="1336039"/>
          </a:xfrm>
        </p:spPr>
        <p:txBody>
          <a:bodyPr>
            <a:normAutofit/>
          </a:bodyPr>
          <a:lstStyle/>
          <a:p>
            <a:pPr algn="l"/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Joey Chen</a:t>
            </a:r>
          </a:p>
          <a:p>
            <a:pPr algn="l"/>
            <a:r>
              <a:rPr lang="en-US" sz="18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Anuraag</a:t>
            </a:r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Mohile</a:t>
            </a:r>
            <a:endParaRPr lang="en-US" sz="18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algn="l"/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Catherine McNabb</a:t>
            </a:r>
          </a:p>
          <a:p>
            <a:pPr algn="l"/>
            <a:r>
              <a:rPr lang="en-US" sz="18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Preetika</a:t>
            </a:r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Srivastava</a:t>
            </a:r>
          </a:p>
          <a:p>
            <a:pPr algn="l"/>
            <a:endParaRPr lang="en-US" sz="18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26" name="Picture 2" descr="Image result for alien icons">
            <a:extLst>
              <a:ext uri="{FF2B5EF4-FFF2-40B4-BE49-F238E27FC236}">
                <a16:creationId xmlns:a16="http://schemas.microsoft.com/office/drawing/2014/main" id="{C5D1B0CB-3670-4670-9A34-4E4D120844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858837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6044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 descr="Rocket">
            <a:extLst>
              <a:ext uri="{FF2B5EF4-FFF2-40B4-BE49-F238E27FC236}">
                <a16:creationId xmlns:a16="http://schemas.microsoft.com/office/drawing/2014/main" id="{A5B04463-13BD-4A78-BE3D-A05A69074A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87775" y="4925523"/>
            <a:ext cx="1832518" cy="183251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9A08261-73AC-44DE-8AF8-0C737164A3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2666" y="748252"/>
            <a:ext cx="3134380" cy="2001294"/>
          </a:xfrm>
          <a:prstGeom prst="rect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AF3E9BB-D449-412D-BA81-5E4680D0227E}"/>
              </a:ext>
            </a:extLst>
          </p:cNvPr>
          <p:cNvSpPr txBox="1"/>
          <p:nvPr/>
        </p:nvSpPr>
        <p:spPr>
          <a:xfrm>
            <a:off x="7766857" y="287403"/>
            <a:ext cx="1811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Shape vs. Hour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197149-6BF5-40E8-BEB0-585DBFD016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7124" y="1236759"/>
            <a:ext cx="5270810" cy="4698179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E30BC1A-8EB7-4605-95F1-866952A6E84C}"/>
              </a:ext>
            </a:extLst>
          </p:cNvPr>
          <p:cNvSpPr txBox="1"/>
          <p:nvPr/>
        </p:nvSpPr>
        <p:spPr>
          <a:xfrm>
            <a:off x="1359084" y="163477"/>
            <a:ext cx="41781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What Will I See?</a:t>
            </a:r>
            <a:endParaRPr 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E91285-6727-49C8-AA29-97921253FC8B}"/>
              </a:ext>
            </a:extLst>
          </p:cNvPr>
          <p:cNvSpPr txBox="1"/>
          <p:nvPr/>
        </p:nvSpPr>
        <p:spPr>
          <a:xfrm>
            <a:off x="3078272" y="867427"/>
            <a:ext cx="1811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Type of Shape</a:t>
            </a:r>
          </a:p>
        </p:txBody>
      </p:sp>
    </p:spTree>
    <p:extLst>
      <p:ext uri="{BB962C8B-B14F-4D97-AF65-F5344CB8AC3E}">
        <p14:creationId xmlns:p14="http://schemas.microsoft.com/office/powerpoint/2010/main" val="4322040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A0BB041-3ADC-4C41-A115-601B40AD2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</a:t>
            </a:r>
          </a:p>
        </p:txBody>
      </p:sp>
    </p:spTree>
    <p:extLst>
      <p:ext uri="{BB962C8B-B14F-4D97-AF65-F5344CB8AC3E}">
        <p14:creationId xmlns:p14="http://schemas.microsoft.com/office/powerpoint/2010/main" val="26923444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6B0696A-42A9-49F1-B062-3814FAD673AF}"/>
              </a:ext>
            </a:extLst>
          </p:cNvPr>
          <p:cNvSpPr/>
          <p:nvPr/>
        </p:nvSpPr>
        <p:spPr>
          <a:xfrm>
            <a:off x="7757339" y="3387316"/>
            <a:ext cx="3394570" cy="153820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accent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5F1583D-F129-4B73-A33E-A7EF4A23E715}"/>
              </a:ext>
            </a:extLst>
          </p:cNvPr>
          <p:cNvSpPr/>
          <p:nvPr/>
        </p:nvSpPr>
        <p:spPr>
          <a:xfrm>
            <a:off x="7757339" y="1517087"/>
            <a:ext cx="3394570" cy="153820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accent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A6F5ABF-1373-4AFA-A0CE-5E5BFBD30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5868" y="259279"/>
            <a:ext cx="4850091" cy="775355"/>
          </a:xfrm>
        </p:spPr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C0AA2B-44A9-4B35-BF44-54EAAD897766}"/>
              </a:ext>
            </a:extLst>
          </p:cNvPr>
          <p:cNvSpPr txBox="1"/>
          <p:nvPr/>
        </p:nvSpPr>
        <p:spPr>
          <a:xfrm>
            <a:off x="1932495" y="1147755"/>
            <a:ext cx="3157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 = Explainable Events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3DB3C3-8EC7-491B-8534-17C87A214CC0}"/>
              </a:ext>
            </a:extLst>
          </p:cNvPr>
          <p:cNvSpPr txBox="1"/>
          <p:nvPr/>
        </p:nvSpPr>
        <p:spPr>
          <a:xfrm>
            <a:off x="7956297" y="1546416"/>
            <a:ext cx="40629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Most Unexplainable Shapes: </a:t>
            </a:r>
          </a:p>
          <a:p>
            <a:pPr marL="342900" indent="-342900">
              <a:buAutoNum type="arabicPeriod"/>
            </a:pPr>
            <a:r>
              <a:rPr lang="en-US" dirty="0"/>
              <a:t>Cigar</a:t>
            </a:r>
          </a:p>
          <a:p>
            <a:pPr marL="342900" indent="-342900">
              <a:buAutoNum type="arabicPeriod"/>
            </a:pPr>
            <a:r>
              <a:rPr lang="en-US" dirty="0"/>
              <a:t>Chevron</a:t>
            </a:r>
          </a:p>
          <a:p>
            <a:pPr marL="342900" indent="-342900">
              <a:buAutoNum type="arabicPeriod"/>
            </a:pPr>
            <a:r>
              <a:rPr lang="en-US" dirty="0"/>
              <a:t>Triangle</a:t>
            </a:r>
          </a:p>
          <a:p>
            <a:pPr marL="342900" indent="-342900">
              <a:buAutoNum type="arabicPeriod"/>
            </a:pPr>
            <a:r>
              <a:rPr lang="en-US" dirty="0"/>
              <a:t>Egg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858B7C-324A-4E99-A474-FD0AB5DBD102}"/>
              </a:ext>
            </a:extLst>
          </p:cNvPr>
          <p:cNvSpPr txBox="1"/>
          <p:nvPr/>
        </p:nvSpPr>
        <p:spPr>
          <a:xfrm>
            <a:off x="7956298" y="3498354"/>
            <a:ext cx="40629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Most Unexplainable States: </a:t>
            </a:r>
          </a:p>
          <a:p>
            <a:pPr marL="342900" indent="-342900">
              <a:buAutoNum type="arabicPeriod"/>
            </a:pPr>
            <a:r>
              <a:rPr lang="en-US" dirty="0"/>
              <a:t>Arkansas</a:t>
            </a:r>
          </a:p>
          <a:p>
            <a:pPr marL="342900" indent="-342900">
              <a:buAutoNum type="arabicPeriod"/>
            </a:pPr>
            <a:r>
              <a:rPr lang="en-US" dirty="0"/>
              <a:t>Idaho</a:t>
            </a:r>
          </a:p>
          <a:p>
            <a:pPr marL="342900" indent="-342900">
              <a:buAutoNum type="arabicPeriod"/>
            </a:pPr>
            <a:r>
              <a:rPr lang="en-US" dirty="0"/>
              <a:t>Wisconsin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0950AC4-64C5-4C3B-8FC8-B5FD5A0A19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1553590"/>
              </p:ext>
            </p:extLst>
          </p:nvPr>
        </p:nvGraphicFramePr>
        <p:xfrm>
          <a:off x="1371600" y="4944973"/>
          <a:ext cx="5839905" cy="14833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129582">
                  <a:extLst>
                    <a:ext uri="{9D8B030D-6E8A-4147-A177-3AD203B41FA5}">
                      <a16:colId xmlns:a16="http://schemas.microsoft.com/office/drawing/2014/main" val="1147175383"/>
                    </a:ext>
                  </a:extLst>
                </a:gridCol>
                <a:gridCol w="1153705">
                  <a:extLst>
                    <a:ext uri="{9D8B030D-6E8A-4147-A177-3AD203B41FA5}">
                      <a16:colId xmlns:a16="http://schemas.microsoft.com/office/drawing/2014/main" val="1613692371"/>
                    </a:ext>
                  </a:extLst>
                </a:gridCol>
                <a:gridCol w="1078771">
                  <a:extLst>
                    <a:ext uri="{9D8B030D-6E8A-4147-A177-3AD203B41FA5}">
                      <a16:colId xmlns:a16="http://schemas.microsoft.com/office/drawing/2014/main" val="3466944981"/>
                    </a:ext>
                  </a:extLst>
                </a:gridCol>
                <a:gridCol w="1477847">
                  <a:extLst>
                    <a:ext uri="{9D8B030D-6E8A-4147-A177-3AD203B41FA5}">
                      <a16:colId xmlns:a16="http://schemas.microsoft.com/office/drawing/2014/main" val="15184261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Precision</a:t>
                      </a:r>
                    </a:p>
                  </a:txBody>
                  <a:tcPr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Recall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Support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281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4"/>
                          </a:solidFill>
                        </a:rPr>
                        <a:t>0.0 (Unexplained)</a:t>
                      </a:r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0.97</a:t>
                      </a:r>
                    </a:p>
                  </a:txBody>
                  <a:tcPr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1.00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28,786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4221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4"/>
                          </a:solidFill>
                        </a:rPr>
                        <a:t>1.0 (Explained)</a:t>
                      </a:r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0.72</a:t>
                      </a:r>
                    </a:p>
                  </a:txBody>
                  <a:tcPr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0.11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1,055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2113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4"/>
                          </a:solidFill>
                        </a:rPr>
                        <a:t>Avg/Total</a:t>
                      </a:r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0.96</a:t>
                      </a:r>
                    </a:p>
                  </a:txBody>
                  <a:tcPr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0.97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29,841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6074334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F4B2B30-778B-41FE-A95F-CAC2F8257F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1216139"/>
              </p:ext>
            </p:extLst>
          </p:nvPr>
        </p:nvGraphicFramePr>
        <p:xfrm>
          <a:off x="1647974" y="2009050"/>
          <a:ext cx="5118754" cy="18288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111336">
                  <a:extLst>
                    <a:ext uri="{9D8B030D-6E8A-4147-A177-3AD203B41FA5}">
                      <a16:colId xmlns:a16="http://schemas.microsoft.com/office/drawing/2014/main" val="1147175383"/>
                    </a:ext>
                  </a:extLst>
                </a:gridCol>
                <a:gridCol w="760170">
                  <a:extLst>
                    <a:ext uri="{9D8B030D-6E8A-4147-A177-3AD203B41FA5}">
                      <a16:colId xmlns:a16="http://schemas.microsoft.com/office/drawing/2014/main" val="335993404"/>
                    </a:ext>
                  </a:extLst>
                </a:gridCol>
                <a:gridCol w="1006339">
                  <a:extLst>
                    <a:ext uri="{9D8B030D-6E8A-4147-A177-3AD203B41FA5}">
                      <a16:colId xmlns:a16="http://schemas.microsoft.com/office/drawing/2014/main" val="1613692371"/>
                    </a:ext>
                  </a:extLst>
                </a:gridCol>
                <a:gridCol w="945557">
                  <a:extLst>
                    <a:ext uri="{9D8B030D-6E8A-4147-A177-3AD203B41FA5}">
                      <a16:colId xmlns:a16="http://schemas.microsoft.com/office/drawing/2014/main" val="3466944981"/>
                    </a:ext>
                  </a:extLst>
                </a:gridCol>
                <a:gridCol w="1295352">
                  <a:extLst>
                    <a:ext uri="{9D8B030D-6E8A-4147-A177-3AD203B41FA5}">
                      <a16:colId xmlns:a16="http://schemas.microsoft.com/office/drawing/2014/main" val="1518426146"/>
                    </a:ext>
                  </a:extLst>
                </a:gridCol>
              </a:tblGrid>
              <a:tr h="318135">
                <a:tc gridSpan="2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Prediction</a:t>
                      </a:r>
                    </a:p>
                  </a:txBody>
                  <a:tcPr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7750557"/>
                  </a:ext>
                </a:extLst>
              </a:tr>
              <a:tr h="318135">
                <a:tc gridSpan="2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Total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281018"/>
                  </a:ext>
                </a:extLst>
              </a:tr>
              <a:tr h="318135">
                <a:tc rowSpan="3"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solidFill>
                            <a:schemeClr val="accent4"/>
                          </a:solidFill>
                        </a:rPr>
                        <a:t>Actual</a:t>
                      </a:r>
                    </a:p>
                  </a:txBody>
                  <a:tcPr vert="vert27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4"/>
                          </a:solidFill>
                        </a:rPr>
                        <a:t>0.0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28,742</a:t>
                      </a:r>
                    </a:p>
                  </a:txBody>
                  <a:tcPr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44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28,786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4221453"/>
                  </a:ext>
                </a:extLst>
              </a:tr>
              <a:tr h="31813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4"/>
                          </a:solidFill>
                        </a:rPr>
                        <a:t>1.0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941</a:t>
                      </a:r>
                    </a:p>
                  </a:txBody>
                  <a:tcPr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114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1,055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2113962"/>
                  </a:ext>
                </a:extLst>
              </a:tr>
              <a:tr h="31813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4"/>
                          </a:solidFill>
                        </a:rPr>
                        <a:t>Total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29,683</a:t>
                      </a:r>
                    </a:p>
                  </a:txBody>
                  <a:tcPr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158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29,841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6074334"/>
                  </a:ext>
                </a:extLst>
              </a:tr>
            </a:tbl>
          </a:graphicData>
        </a:graphic>
      </p:graphicFrame>
      <p:sp>
        <p:nvSpPr>
          <p:cNvPr id="3" name="Oval 2">
            <a:extLst>
              <a:ext uri="{FF2B5EF4-FFF2-40B4-BE49-F238E27FC236}">
                <a16:creationId xmlns:a16="http://schemas.microsoft.com/office/drawing/2014/main" id="{1771E6CE-56F7-441B-8A04-A6DC8168DD40}"/>
              </a:ext>
            </a:extLst>
          </p:cNvPr>
          <p:cNvSpPr/>
          <p:nvPr/>
        </p:nvSpPr>
        <p:spPr>
          <a:xfrm>
            <a:off x="3685882" y="3055294"/>
            <a:ext cx="707010" cy="44306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 descr="Rocket">
            <a:extLst>
              <a:ext uri="{FF2B5EF4-FFF2-40B4-BE49-F238E27FC236}">
                <a16:creationId xmlns:a16="http://schemas.microsoft.com/office/drawing/2014/main" id="{A6C423CF-BF10-4E6E-B7AF-BC65FE434B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87775" y="4925523"/>
            <a:ext cx="1832518" cy="1832518"/>
          </a:xfrm>
          <a:prstGeom prst="rect">
            <a:avLst/>
          </a:prstGeom>
        </p:spPr>
      </p:pic>
      <p:sp>
        <p:nvSpPr>
          <p:cNvPr id="12" name="文字方塊 9">
            <a:extLst>
              <a:ext uri="{FF2B5EF4-FFF2-40B4-BE49-F238E27FC236}">
                <a16:creationId xmlns:a16="http://schemas.microsoft.com/office/drawing/2014/main" id="{64EF1A63-5550-4601-8E9D-C98BDEE023EA}"/>
              </a:ext>
            </a:extLst>
          </p:cNvPr>
          <p:cNvSpPr txBox="1"/>
          <p:nvPr/>
        </p:nvSpPr>
        <p:spPr>
          <a:xfrm>
            <a:off x="1647974" y="2009050"/>
            <a:ext cx="1938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 Data Confusion Matrix</a:t>
            </a:r>
          </a:p>
        </p:txBody>
      </p:sp>
      <p:sp>
        <p:nvSpPr>
          <p:cNvPr id="13" name="文字方塊 9">
            <a:extLst>
              <a:ext uri="{FF2B5EF4-FFF2-40B4-BE49-F238E27FC236}">
                <a16:creationId xmlns:a16="http://schemas.microsoft.com/office/drawing/2014/main" id="{F8EEDE0A-6390-4401-A189-9F19161F3DC9}"/>
              </a:ext>
            </a:extLst>
          </p:cNvPr>
          <p:cNvSpPr txBox="1"/>
          <p:nvPr/>
        </p:nvSpPr>
        <p:spPr>
          <a:xfrm>
            <a:off x="1613996" y="4637393"/>
            <a:ext cx="16130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Precision-Recall Table</a:t>
            </a:r>
          </a:p>
        </p:txBody>
      </p:sp>
    </p:spTree>
    <p:extLst>
      <p:ext uri="{BB962C8B-B14F-4D97-AF65-F5344CB8AC3E}">
        <p14:creationId xmlns:p14="http://schemas.microsoft.com/office/powerpoint/2010/main" val="17460545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62075" y="190500"/>
            <a:ext cx="9601200" cy="835090"/>
          </a:xfrm>
        </p:spPr>
        <p:txBody>
          <a:bodyPr/>
          <a:lstStyle/>
          <a:p>
            <a:r>
              <a:rPr lang="en-US" dirty="0"/>
              <a:t>Random Forest</a:t>
            </a:r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6574903"/>
              </p:ext>
            </p:extLst>
          </p:nvPr>
        </p:nvGraphicFramePr>
        <p:xfrm>
          <a:off x="801385" y="1430701"/>
          <a:ext cx="5235327" cy="2301588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745109">
                  <a:extLst>
                    <a:ext uri="{9D8B030D-6E8A-4147-A177-3AD203B41FA5}">
                      <a16:colId xmlns:a16="http://schemas.microsoft.com/office/drawing/2014/main" val="3766869113"/>
                    </a:ext>
                  </a:extLst>
                </a:gridCol>
                <a:gridCol w="1745109">
                  <a:extLst>
                    <a:ext uri="{9D8B030D-6E8A-4147-A177-3AD203B41FA5}">
                      <a16:colId xmlns:a16="http://schemas.microsoft.com/office/drawing/2014/main" val="1875346058"/>
                    </a:ext>
                  </a:extLst>
                </a:gridCol>
                <a:gridCol w="1745109">
                  <a:extLst>
                    <a:ext uri="{9D8B030D-6E8A-4147-A177-3AD203B41FA5}">
                      <a16:colId xmlns:a16="http://schemas.microsoft.com/office/drawing/2014/main" val="1822370682"/>
                    </a:ext>
                  </a:extLst>
                </a:gridCol>
              </a:tblGrid>
              <a:tr h="767196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Prediction</a:t>
                      </a:r>
                    </a:p>
                    <a:p>
                      <a:pPr algn="l"/>
                      <a:r>
                        <a:rPr lang="en-US" dirty="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1860142"/>
                  </a:ext>
                </a:extLst>
              </a:tr>
              <a:tr h="76719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34541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16665"/>
                  </a:ext>
                </a:extLst>
              </a:tr>
              <a:tr h="76719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221556"/>
                  </a:ext>
                </a:extLst>
              </a:tr>
            </a:tbl>
          </a:graphicData>
        </a:graphic>
      </p:graphicFrame>
      <p:graphicFrame>
        <p:nvGraphicFramePr>
          <p:cNvPr id="8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36518952"/>
              </p:ext>
            </p:extLst>
          </p:nvPr>
        </p:nvGraphicFramePr>
        <p:xfrm>
          <a:off x="6711624" y="1434604"/>
          <a:ext cx="5315340" cy="2297685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771780">
                  <a:extLst>
                    <a:ext uri="{9D8B030D-6E8A-4147-A177-3AD203B41FA5}">
                      <a16:colId xmlns:a16="http://schemas.microsoft.com/office/drawing/2014/main" val="3766869113"/>
                    </a:ext>
                  </a:extLst>
                </a:gridCol>
                <a:gridCol w="1771780">
                  <a:extLst>
                    <a:ext uri="{9D8B030D-6E8A-4147-A177-3AD203B41FA5}">
                      <a16:colId xmlns:a16="http://schemas.microsoft.com/office/drawing/2014/main" val="1875346058"/>
                    </a:ext>
                  </a:extLst>
                </a:gridCol>
                <a:gridCol w="1771780">
                  <a:extLst>
                    <a:ext uri="{9D8B030D-6E8A-4147-A177-3AD203B41FA5}">
                      <a16:colId xmlns:a16="http://schemas.microsoft.com/office/drawing/2014/main" val="1822370682"/>
                    </a:ext>
                  </a:extLst>
                </a:gridCol>
              </a:tblGrid>
              <a:tr h="765895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Prediction</a:t>
                      </a:r>
                    </a:p>
                    <a:p>
                      <a:pPr algn="l"/>
                      <a:r>
                        <a:rPr lang="en-US" dirty="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1860142"/>
                  </a:ext>
                </a:extLst>
              </a:tr>
              <a:tr h="76589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22974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16665"/>
                  </a:ext>
                </a:extLst>
              </a:tr>
              <a:tr h="76589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221556"/>
                  </a:ext>
                </a:extLst>
              </a:tr>
            </a:tbl>
          </a:graphicData>
        </a:graphic>
      </p:graphicFrame>
      <p:sp>
        <p:nvSpPr>
          <p:cNvPr id="9" name="文字方塊 8"/>
          <p:cNvSpPr txBox="1"/>
          <p:nvPr/>
        </p:nvSpPr>
        <p:spPr>
          <a:xfrm>
            <a:off x="1760929" y="1015488"/>
            <a:ext cx="3168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 Data Confusion Matrix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7964535" y="1060597"/>
            <a:ext cx="2800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 Data Confusion Matrix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2369780" y="3732289"/>
            <a:ext cx="1950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Accuracy : 0.9922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8323950" y="3732290"/>
            <a:ext cx="1950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Accuracy : 0.9660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/>
          <a:srcRect l="12678" t="54854" r="57217" b="28023"/>
          <a:stretch/>
        </p:blipFill>
        <p:spPr>
          <a:xfrm>
            <a:off x="3108208" y="4137400"/>
            <a:ext cx="6442760" cy="2061233"/>
          </a:xfrm>
          <a:prstGeom prst="rect">
            <a:avLst/>
          </a:prstGeom>
        </p:spPr>
      </p:pic>
      <p:pic>
        <p:nvPicPr>
          <p:cNvPr id="13" name="Graphic 12" descr="Rocket">
            <a:extLst>
              <a:ext uri="{FF2B5EF4-FFF2-40B4-BE49-F238E27FC236}">
                <a16:creationId xmlns:a16="http://schemas.microsoft.com/office/drawing/2014/main" id="{F5C67269-1E3B-48CB-AB1D-49A52D8E45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87775" y="4897243"/>
            <a:ext cx="1832518" cy="1832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0745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21363" y="285750"/>
            <a:ext cx="9601200" cy="835090"/>
          </a:xfrm>
        </p:spPr>
        <p:txBody>
          <a:bodyPr/>
          <a:lstStyle/>
          <a:p>
            <a:r>
              <a:rPr lang="en-US" dirty="0"/>
              <a:t>Random Forest: Threshold = 0.95</a:t>
            </a:r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7703920"/>
              </p:ext>
            </p:extLst>
          </p:nvPr>
        </p:nvGraphicFramePr>
        <p:xfrm>
          <a:off x="860673" y="1525951"/>
          <a:ext cx="5235327" cy="2301588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745109">
                  <a:extLst>
                    <a:ext uri="{9D8B030D-6E8A-4147-A177-3AD203B41FA5}">
                      <a16:colId xmlns:a16="http://schemas.microsoft.com/office/drawing/2014/main" val="3766869113"/>
                    </a:ext>
                  </a:extLst>
                </a:gridCol>
                <a:gridCol w="1745109">
                  <a:extLst>
                    <a:ext uri="{9D8B030D-6E8A-4147-A177-3AD203B41FA5}">
                      <a16:colId xmlns:a16="http://schemas.microsoft.com/office/drawing/2014/main" val="1875346058"/>
                    </a:ext>
                  </a:extLst>
                </a:gridCol>
                <a:gridCol w="1745109">
                  <a:extLst>
                    <a:ext uri="{9D8B030D-6E8A-4147-A177-3AD203B41FA5}">
                      <a16:colId xmlns:a16="http://schemas.microsoft.com/office/drawing/2014/main" val="1822370682"/>
                    </a:ext>
                  </a:extLst>
                </a:gridCol>
              </a:tblGrid>
              <a:tr h="767196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Prediction</a:t>
                      </a:r>
                    </a:p>
                    <a:p>
                      <a:pPr algn="l"/>
                      <a:r>
                        <a:rPr lang="en-US" dirty="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1860142"/>
                  </a:ext>
                </a:extLst>
              </a:tr>
              <a:tr h="76719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31675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16665"/>
                  </a:ext>
                </a:extLst>
              </a:tr>
              <a:tr h="76719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221556"/>
                  </a:ext>
                </a:extLst>
              </a:tr>
            </a:tbl>
          </a:graphicData>
        </a:graphic>
      </p:graphicFrame>
      <p:graphicFrame>
        <p:nvGraphicFramePr>
          <p:cNvPr id="8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95623163"/>
              </p:ext>
            </p:extLst>
          </p:nvPr>
        </p:nvGraphicFramePr>
        <p:xfrm>
          <a:off x="6770912" y="1529854"/>
          <a:ext cx="5315340" cy="2297685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771780">
                  <a:extLst>
                    <a:ext uri="{9D8B030D-6E8A-4147-A177-3AD203B41FA5}">
                      <a16:colId xmlns:a16="http://schemas.microsoft.com/office/drawing/2014/main" val="3766869113"/>
                    </a:ext>
                  </a:extLst>
                </a:gridCol>
                <a:gridCol w="1771780">
                  <a:extLst>
                    <a:ext uri="{9D8B030D-6E8A-4147-A177-3AD203B41FA5}">
                      <a16:colId xmlns:a16="http://schemas.microsoft.com/office/drawing/2014/main" val="1875346058"/>
                    </a:ext>
                  </a:extLst>
                </a:gridCol>
                <a:gridCol w="1771780">
                  <a:extLst>
                    <a:ext uri="{9D8B030D-6E8A-4147-A177-3AD203B41FA5}">
                      <a16:colId xmlns:a16="http://schemas.microsoft.com/office/drawing/2014/main" val="1822370682"/>
                    </a:ext>
                  </a:extLst>
                </a:gridCol>
              </a:tblGrid>
              <a:tr h="765895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Prediction</a:t>
                      </a:r>
                    </a:p>
                    <a:p>
                      <a:pPr algn="l"/>
                      <a:r>
                        <a:rPr lang="en-US" dirty="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1860142"/>
                  </a:ext>
                </a:extLst>
              </a:tr>
              <a:tr h="76589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18819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4210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16665"/>
                  </a:ext>
                </a:extLst>
              </a:tr>
              <a:tr h="76589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221556"/>
                  </a:ext>
                </a:extLst>
              </a:tr>
            </a:tbl>
          </a:graphicData>
        </a:graphic>
      </p:graphicFrame>
      <p:sp>
        <p:nvSpPr>
          <p:cNvPr id="9" name="文字方塊 8"/>
          <p:cNvSpPr txBox="1"/>
          <p:nvPr/>
        </p:nvSpPr>
        <p:spPr>
          <a:xfrm>
            <a:off x="1820217" y="1110738"/>
            <a:ext cx="3168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 Data Confusion Matrix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8028487" y="1156618"/>
            <a:ext cx="2800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 Data Confusion Matrix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2429068" y="3827539"/>
            <a:ext cx="1938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Accuracy : 0.9199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8383238" y="3827540"/>
            <a:ext cx="1950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Accuracy : 0.8039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/>
          <a:srcRect l="12942" t="51705" r="57649" b="32555"/>
          <a:stretch/>
        </p:blipFill>
        <p:spPr>
          <a:xfrm>
            <a:off x="3303296" y="4232650"/>
            <a:ext cx="6621987" cy="1993669"/>
          </a:xfrm>
          <a:prstGeom prst="rect">
            <a:avLst/>
          </a:prstGeom>
        </p:spPr>
      </p:pic>
      <p:pic>
        <p:nvPicPr>
          <p:cNvPr id="13" name="Graphic 12" descr="Rocket">
            <a:extLst>
              <a:ext uri="{FF2B5EF4-FFF2-40B4-BE49-F238E27FC236}">
                <a16:creationId xmlns:a16="http://schemas.microsoft.com/office/drawing/2014/main" id="{93169DB7-6AB9-423B-8F02-D5F48F5C2E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87775" y="4897243"/>
            <a:ext cx="1832518" cy="1832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4628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Rocket">
            <a:extLst>
              <a:ext uri="{FF2B5EF4-FFF2-40B4-BE49-F238E27FC236}">
                <a16:creationId xmlns:a16="http://schemas.microsoft.com/office/drawing/2014/main" id="{67FC5C38-7133-42C4-97A6-216646309D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87775" y="4897243"/>
            <a:ext cx="1832518" cy="1832518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Forest: Feature Importance</a:t>
            </a:r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/>
          </p:nvPr>
        </p:nvGraphicFramePr>
        <p:xfrm>
          <a:off x="1371600" y="1679510"/>
          <a:ext cx="96012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>
                  <a:extLst>
                    <a:ext uri="{9D8B030D-6E8A-4147-A177-3AD203B41FA5}">
                      <a16:colId xmlns:a16="http://schemas.microsoft.com/office/drawing/2014/main" val="2078251370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val="30877140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Importance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909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0.010399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9416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Proximity to USAFB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0.004348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594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0.002605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117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Days</a:t>
                      </a:r>
                      <a:r>
                        <a:rPr lang="en-US" baseline="0" dirty="0"/>
                        <a:t> L</a:t>
                      </a:r>
                      <a:r>
                        <a:rPr lang="en-US" dirty="0"/>
                        <a:t>apsed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after</a:t>
                      </a:r>
                      <a:r>
                        <a:rPr lang="en-US" baseline="0" dirty="0"/>
                        <a:t> S</a:t>
                      </a:r>
                      <a:r>
                        <a:rPr lang="en-US" dirty="0"/>
                        <a:t>ighting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0.001957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412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Duration (seconds)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0.001336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2307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Day of the 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0.001215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857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Shape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0.001099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986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0.000900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236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Extreme Weather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0.000421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6461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Moon Phase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7188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98652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79781-1003-4249-BD5C-561A1E07E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73145"/>
            <a:ext cx="9601200" cy="831801"/>
          </a:xfrm>
        </p:spPr>
        <p:txBody>
          <a:bodyPr>
            <a:normAutofit fontScale="90000"/>
          </a:bodyPr>
          <a:lstStyle/>
          <a:p>
            <a:r>
              <a:rPr lang="en-US" dirty="0"/>
              <a:t>K Means Clustering: Cluster 3</a:t>
            </a:r>
            <a:br>
              <a:rPr lang="en-US" sz="2400" dirty="0"/>
            </a:br>
            <a:r>
              <a:rPr lang="en-US" sz="1800" dirty="0"/>
              <a:t>	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A01E0A-7AAF-4A5A-BC99-A99D229DB3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2257540"/>
            <a:ext cx="4174360" cy="277177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EABC4DF-7D30-4AD6-96C4-5ED4098AEB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7950" y="2181339"/>
            <a:ext cx="4514850" cy="292417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B5F3FE0-35F8-4357-B8D4-3AFCDD6C8A1C}"/>
              </a:ext>
            </a:extLst>
          </p:cNvPr>
          <p:cNvSpPr txBox="1"/>
          <p:nvPr/>
        </p:nvSpPr>
        <p:spPr>
          <a:xfrm>
            <a:off x="2205873" y="1802580"/>
            <a:ext cx="2762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 of Sightings by State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0448CB-E787-4074-99B8-881EA953D0C0}"/>
              </a:ext>
            </a:extLst>
          </p:cNvPr>
          <p:cNvSpPr txBox="1"/>
          <p:nvPr/>
        </p:nvSpPr>
        <p:spPr>
          <a:xfrm>
            <a:off x="3818149" y="5494008"/>
            <a:ext cx="48972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Cluster 3: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Alaska and Hawaii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&gt;=1500 miles from an </a:t>
            </a:r>
            <a:r>
              <a:rPr lang="en-US" dirty="0" err="1"/>
              <a:t>airforce</a:t>
            </a:r>
            <a:r>
              <a:rPr lang="en-US" dirty="0"/>
              <a:t> base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504DFC-B2FF-4EE1-AB7C-DEB0750E55B9}"/>
              </a:ext>
            </a:extLst>
          </p:cNvPr>
          <p:cNvSpPr txBox="1"/>
          <p:nvPr/>
        </p:nvSpPr>
        <p:spPr>
          <a:xfrm>
            <a:off x="7334348" y="1767082"/>
            <a:ext cx="2762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Proximity to Airforce Base</a:t>
            </a:r>
          </a:p>
        </p:txBody>
      </p:sp>
      <p:pic>
        <p:nvPicPr>
          <p:cNvPr id="8" name="Graphic 7" descr="Rocket">
            <a:extLst>
              <a:ext uri="{FF2B5EF4-FFF2-40B4-BE49-F238E27FC236}">
                <a16:creationId xmlns:a16="http://schemas.microsoft.com/office/drawing/2014/main" id="{24A8D3D7-16E3-46D0-954E-D55E0B7347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987775" y="4897243"/>
            <a:ext cx="1832518" cy="1832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474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 descr="Rocket">
            <a:extLst>
              <a:ext uri="{FF2B5EF4-FFF2-40B4-BE49-F238E27FC236}">
                <a16:creationId xmlns:a16="http://schemas.microsoft.com/office/drawing/2014/main" id="{61DE2223-8023-41A5-AA11-0E340EFB9C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87775" y="4897243"/>
            <a:ext cx="1832518" cy="183251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63192EA-6BB5-4A59-B460-00020094C7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7775" y="1550857"/>
            <a:ext cx="4746993" cy="375628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2BA5CF0-1FA4-4F06-8582-D037388883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53967" y="1721719"/>
            <a:ext cx="4588515" cy="346476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2844C38-E153-43F8-92C7-4CCE6F2B4687}"/>
              </a:ext>
            </a:extLst>
          </p:cNvPr>
          <p:cNvSpPr txBox="1"/>
          <p:nvPr/>
        </p:nvSpPr>
        <p:spPr>
          <a:xfrm>
            <a:off x="4622069" y="5534662"/>
            <a:ext cx="48972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Cluster 7: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Spherical UFOs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January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1D7055D-64F3-4104-ABCE-A61F7D672FFD}"/>
              </a:ext>
            </a:extLst>
          </p:cNvPr>
          <p:cNvSpPr txBox="1">
            <a:spLocks/>
          </p:cNvSpPr>
          <p:nvPr/>
        </p:nvSpPr>
        <p:spPr>
          <a:xfrm>
            <a:off x="1466161" y="462489"/>
            <a:ext cx="9601200" cy="83180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K Means Clustering: Cluster 7</a:t>
            </a:r>
            <a:br>
              <a:rPr lang="en-US" sz="4000" dirty="0"/>
            </a:br>
            <a:r>
              <a:rPr lang="en-US" sz="4000" dirty="0"/>
              <a:t>	</a:t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08AC05-BF33-4B85-8863-F7E0DBE07F65}"/>
              </a:ext>
            </a:extLst>
          </p:cNvPr>
          <p:cNvSpPr txBox="1"/>
          <p:nvPr/>
        </p:nvSpPr>
        <p:spPr>
          <a:xfrm>
            <a:off x="2630774" y="1138672"/>
            <a:ext cx="2762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Shape of UFO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EF646F-0828-41ED-91DD-5F80CEEC5E2F}"/>
              </a:ext>
            </a:extLst>
          </p:cNvPr>
          <p:cNvSpPr txBox="1"/>
          <p:nvPr/>
        </p:nvSpPr>
        <p:spPr>
          <a:xfrm>
            <a:off x="7915472" y="1323338"/>
            <a:ext cx="2762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Month of Sighting</a:t>
            </a:r>
          </a:p>
        </p:txBody>
      </p:sp>
    </p:spTree>
    <p:extLst>
      <p:ext uri="{BB962C8B-B14F-4D97-AF65-F5344CB8AC3E}">
        <p14:creationId xmlns:p14="http://schemas.microsoft.com/office/powerpoint/2010/main" val="23948568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1957D48-6A39-4510-9652-BC2EDBD27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4793657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11" descr="Rocket">
            <a:extLst>
              <a:ext uri="{FF2B5EF4-FFF2-40B4-BE49-F238E27FC236}">
                <a16:creationId xmlns:a16="http://schemas.microsoft.com/office/drawing/2014/main" id="{C5000270-700F-4AE5-B3B6-D4625517C6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87775" y="4897243"/>
            <a:ext cx="1832518" cy="1832518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BFEA2C5B-7E39-4AC4-A95E-D982D53A5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56189"/>
            <a:ext cx="9601200" cy="940981"/>
          </a:xfrm>
        </p:spPr>
        <p:txBody>
          <a:bodyPr/>
          <a:lstStyle/>
          <a:p>
            <a:r>
              <a:rPr lang="en-US" dirty="0"/>
              <a:t>“Explainable” v “Unexplainable”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44DEC7-62B0-474F-BD09-F93C4076C1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1607" y="1682479"/>
            <a:ext cx="4109487" cy="2980481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D8D5A39-AB43-4794-820B-2B688A36EE5D}"/>
              </a:ext>
            </a:extLst>
          </p:cNvPr>
          <p:cNvSpPr txBox="1"/>
          <p:nvPr/>
        </p:nvSpPr>
        <p:spPr>
          <a:xfrm>
            <a:off x="1925924" y="1297170"/>
            <a:ext cx="2762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UFO Shapes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C9CB919-3308-4C40-B933-BF9E481F03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82537" y="3791976"/>
            <a:ext cx="5548051" cy="2950444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4C53FDA-C352-4C74-8612-DE7399891DBB}"/>
              </a:ext>
            </a:extLst>
          </p:cNvPr>
          <p:cNvSpPr txBox="1"/>
          <p:nvPr/>
        </p:nvSpPr>
        <p:spPr>
          <a:xfrm>
            <a:off x="6980907" y="3329156"/>
            <a:ext cx="2762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UFO States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6E55988-3727-4196-80F5-DCDA9C99B9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39149" y="1297170"/>
            <a:ext cx="3163495" cy="224570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0B44176-2B4A-43AB-826F-0C0012768FEC}"/>
              </a:ext>
            </a:extLst>
          </p:cNvPr>
          <p:cNvSpPr txBox="1"/>
          <p:nvPr/>
        </p:nvSpPr>
        <p:spPr>
          <a:xfrm>
            <a:off x="9016500" y="897267"/>
            <a:ext cx="2762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UFO Duration</a:t>
            </a:r>
          </a:p>
        </p:txBody>
      </p:sp>
    </p:spTree>
    <p:extLst>
      <p:ext uri="{BB962C8B-B14F-4D97-AF65-F5344CB8AC3E}">
        <p14:creationId xmlns:p14="http://schemas.microsoft.com/office/powerpoint/2010/main" val="155760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0F0B51E-8372-435A-8BAA-98CD5D2F3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2210586" cy="756501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pic>
        <p:nvPicPr>
          <p:cNvPr id="5" name="Graphic 4" descr="Rocket">
            <a:extLst>
              <a:ext uri="{FF2B5EF4-FFF2-40B4-BE49-F238E27FC236}">
                <a16:creationId xmlns:a16="http://schemas.microsoft.com/office/drawing/2014/main" id="{68AB0AE6-0141-412B-9978-9668873F01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87775" y="4897243"/>
            <a:ext cx="1832518" cy="18325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FBBF44C-D042-4088-B4C0-8E9BEF8A0D8C}"/>
              </a:ext>
            </a:extLst>
          </p:cNvPr>
          <p:cNvSpPr txBox="1"/>
          <p:nvPr/>
        </p:nvSpPr>
        <p:spPr>
          <a:xfrm>
            <a:off x="3101419" y="1989056"/>
            <a:ext cx="623111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Description of Data</a:t>
            </a:r>
          </a:p>
          <a:p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Exploratory Analysis</a:t>
            </a:r>
          </a:p>
          <a:p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Insights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Conclusion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268759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 descr="Rocket">
            <a:extLst>
              <a:ext uri="{FF2B5EF4-FFF2-40B4-BE49-F238E27FC236}">
                <a16:creationId xmlns:a16="http://schemas.microsoft.com/office/drawing/2014/main" id="{CB6596E0-228F-467E-9BD2-C380D2B27A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87775" y="4897243"/>
            <a:ext cx="1832518" cy="183251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5EA2C39-9C54-488D-AC53-383FF2E7FF8F}"/>
              </a:ext>
            </a:extLst>
          </p:cNvPr>
          <p:cNvSpPr txBox="1"/>
          <p:nvPr/>
        </p:nvSpPr>
        <p:spPr>
          <a:xfrm>
            <a:off x="7143537" y="808285"/>
            <a:ext cx="2752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Proximity to Airforce Base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0717F05-CEFC-45AA-9D07-CF2914649A66}"/>
              </a:ext>
            </a:extLst>
          </p:cNvPr>
          <p:cNvSpPr txBox="1"/>
          <p:nvPr/>
        </p:nvSpPr>
        <p:spPr>
          <a:xfrm>
            <a:off x="3402058" y="852092"/>
            <a:ext cx="821976" cy="373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7EBC6E6-FAFA-4DD1-9A98-2B0076B5D042}"/>
              </a:ext>
            </a:extLst>
          </p:cNvPr>
          <p:cNvSpPr txBox="1"/>
          <p:nvPr/>
        </p:nvSpPr>
        <p:spPr>
          <a:xfrm>
            <a:off x="3607519" y="3941577"/>
            <a:ext cx="821976" cy="373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City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0DABE5-BD19-4D77-A5D2-CD41A0AC63D2}"/>
              </a:ext>
            </a:extLst>
          </p:cNvPr>
          <p:cNvSpPr txBox="1"/>
          <p:nvPr/>
        </p:nvSpPr>
        <p:spPr>
          <a:xfrm rot="16200000">
            <a:off x="1004340" y="1845854"/>
            <a:ext cx="18759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# of Sightings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4020B4-39D4-4E13-80E3-450F5D1EBBF7}"/>
              </a:ext>
            </a:extLst>
          </p:cNvPr>
          <p:cNvSpPr txBox="1"/>
          <p:nvPr/>
        </p:nvSpPr>
        <p:spPr>
          <a:xfrm rot="16200000">
            <a:off x="1026464" y="4726188"/>
            <a:ext cx="18759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# of Sightings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6ABDF79-5F07-4844-BEC4-9D198916BE19}"/>
              </a:ext>
            </a:extLst>
          </p:cNvPr>
          <p:cNvSpPr txBox="1"/>
          <p:nvPr/>
        </p:nvSpPr>
        <p:spPr>
          <a:xfrm rot="16200000">
            <a:off x="5497669" y="2378815"/>
            <a:ext cx="18759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# of Sightings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67B0CA2-A682-454A-962C-05F92637232B}"/>
              </a:ext>
            </a:extLst>
          </p:cNvPr>
          <p:cNvSpPr txBox="1"/>
          <p:nvPr/>
        </p:nvSpPr>
        <p:spPr>
          <a:xfrm>
            <a:off x="1359084" y="163477"/>
            <a:ext cx="44968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Where Will I See</a:t>
            </a:r>
            <a:r>
              <a:rPr lang="en-US" sz="2800" dirty="0"/>
              <a:t> </a:t>
            </a:r>
            <a:r>
              <a:rPr lang="en-US" sz="3200" dirty="0"/>
              <a:t>a UFO?</a:t>
            </a:r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AE892B-066E-491B-9D67-FFAE435A4C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76410" y="4303851"/>
            <a:ext cx="3479792" cy="2390671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6920322-97D8-433E-9895-6CE842B375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88564" y="1275900"/>
            <a:ext cx="4112871" cy="3344304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F4A2661-6CA0-48D7-BFE0-C2109E35DFA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76409" y="1249135"/>
            <a:ext cx="3547513" cy="2468099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768694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phic 17" descr="Rocket">
            <a:extLst>
              <a:ext uri="{FF2B5EF4-FFF2-40B4-BE49-F238E27FC236}">
                <a16:creationId xmlns:a16="http://schemas.microsoft.com/office/drawing/2014/main" id="{F7B322E4-7E9C-42C5-B7FC-C024C57AEF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87775" y="4897243"/>
            <a:ext cx="1832518" cy="183251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43A5036-77F4-4E80-A14C-F806A75EA570}"/>
              </a:ext>
            </a:extLst>
          </p:cNvPr>
          <p:cNvSpPr txBox="1"/>
          <p:nvPr/>
        </p:nvSpPr>
        <p:spPr>
          <a:xfrm>
            <a:off x="6712776" y="3386033"/>
            <a:ext cx="33624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Severe Weather Day of Sighting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59E3CE-C6A0-4E5D-B804-A6B499D0584C}"/>
              </a:ext>
            </a:extLst>
          </p:cNvPr>
          <p:cNvSpPr txBox="1"/>
          <p:nvPr/>
        </p:nvSpPr>
        <p:spPr>
          <a:xfrm>
            <a:off x="1277599" y="998542"/>
            <a:ext cx="1903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Day of the Week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E98773B-9D20-43CD-9B0A-433BC28521C9}"/>
              </a:ext>
            </a:extLst>
          </p:cNvPr>
          <p:cNvSpPr txBox="1"/>
          <p:nvPr/>
        </p:nvSpPr>
        <p:spPr>
          <a:xfrm>
            <a:off x="1359084" y="163477"/>
            <a:ext cx="41781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When Will I See</a:t>
            </a:r>
            <a:r>
              <a:rPr lang="en-US" sz="2800" dirty="0"/>
              <a:t> </a:t>
            </a:r>
            <a:r>
              <a:rPr lang="en-US" sz="3200" dirty="0"/>
              <a:t>a UFO?</a:t>
            </a:r>
            <a:endParaRPr lang="en-US" sz="2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D61D4F5-DB81-46EE-92B3-A324A4C5D024}"/>
              </a:ext>
            </a:extLst>
          </p:cNvPr>
          <p:cNvSpPr txBox="1"/>
          <p:nvPr/>
        </p:nvSpPr>
        <p:spPr>
          <a:xfrm>
            <a:off x="1201857" y="3771417"/>
            <a:ext cx="1903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Month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12D8DC1-C99F-44B2-82B0-36EC1D35DB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7599" y="1359775"/>
            <a:ext cx="3508382" cy="2114715"/>
          </a:xfrm>
          <a:prstGeom prst="rect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9E42BF4-348C-44AB-BF0A-3016E7087B89}"/>
              </a:ext>
            </a:extLst>
          </p:cNvPr>
          <p:cNvSpPr txBox="1"/>
          <p:nvPr/>
        </p:nvSpPr>
        <p:spPr>
          <a:xfrm>
            <a:off x="6798842" y="688462"/>
            <a:ext cx="1903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Day of the Year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2A654C0-13DC-4E96-9C7E-B2B75065C928}"/>
              </a:ext>
            </a:extLst>
          </p:cNvPr>
          <p:cNvSpPr txBox="1"/>
          <p:nvPr/>
        </p:nvSpPr>
        <p:spPr>
          <a:xfrm rot="16200000">
            <a:off x="5730070" y="1605330"/>
            <a:ext cx="18759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# of Sightings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4EBD0DF-BC05-41C1-A32D-93BB2D58A31F}"/>
              </a:ext>
            </a:extLst>
          </p:cNvPr>
          <p:cNvSpPr txBox="1"/>
          <p:nvPr/>
        </p:nvSpPr>
        <p:spPr>
          <a:xfrm rot="16200000">
            <a:off x="5661212" y="4378801"/>
            <a:ext cx="18759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# of Sightings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58D38E-A6F9-4BD7-B2B6-ECE3457955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55517" y="3750093"/>
            <a:ext cx="3232258" cy="263190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15C4531-C382-4146-9AF8-10B1E74D75F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41144" y="1022521"/>
            <a:ext cx="3146631" cy="2263841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EC2C3AB-4C29-42F7-A5E6-D422385D6A7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56301" y="4102608"/>
            <a:ext cx="3770155" cy="244168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310505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Rocket">
            <a:extLst>
              <a:ext uri="{FF2B5EF4-FFF2-40B4-BE49-F238E27FC236}">
                <a16:creationId xmlns:a16="http://schemas.microsoft.com/office/drawing/2014/main" id="{2345638A-5A70-4DDF-A4A4-21E89C25DB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87775" y="4897243"/>
            <a:ext cx="1832518" cy="183251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707F0C1-775E-4208-A6C9-2083B3D421B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356" r="4979"/>
          <a:stretch/>
        </p:blipFill>
        <p:spPr>
          <a:xfrm>
            <a:off x="7083648" y="2097920"/>
            <a:ext cx="4724649" cy="3028419"/>
          </a:xfrm>
          <a:prstGeom prst="rect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D3BF25A-6EFB-4B14-92F1-5D897A4AC159}"/>
              </a:ext>
            </a:extLst>
          </p:cNvPr>
          <p:cNvSpPr txBox="1"/>
          <p:nvPr/>
        </p:nvSpPr>
        <p:spPr>
          <a:xfrm>
            <a:off x="7075115" y="1740821"/>
            <a:ext cx="33624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Day of the Week vs. Month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095A7C-DAFC-4F18-857D-6172CD7D5A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6831" y="1900158"/>
            <a:ext cx="4267073" cy="3429679"/>
          </a:xfrm>
          <a:prstGeom prst="rect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D251D4B-2747-44C5-820F-CFDD74DCF907}"/>
              </a:ext>
            </a:extLst>
          </p:cNvPr>
          <p:cNvSpPr txBox="1"/>
          <p:nvPr/>
        </p:nvSpPr>
        <p:spPr>
          <a:xfrm>
            <a:off x="1617405" y="1574672"/>
            <a:ext cx="33624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Hour vs. Day of the Week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9D9FFB-88CD-445A-BF08-589858D83480}"/>
              </a:ext>
            </a:extLst>
          </p:cNvPr>
          <p:cNvSpPr txBox="1"/>
          <p:nvPr/>
        </p:nvSpPr>
        <p:spPr>
          <a:xfrm>
            <a:off x="1359084" y="163477"/>
            <a:ext cx="58467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When Will I See</a:t>
            </a:r>
            <a:r>
              <a:rPr lang="en-US" sz="2800" dirty="0"/>
              <a:t> </a:t>
            </a:r>
            <a:r>
              <a:rPr lang="en-US" sz="3200" dirty="0"/>
              <a:t>a UFO (cont.) 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154608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 descr="Rocket">
            <a:extLst>
              <a:ext uri="{FF2B5EF4-FFF2-40B4-BE49-F238E27FC236}">
                <a16:creationId xmlns:a16="http://schemas.microsoft.com/office/drawing/2014/main" id="{A5B04463-13BD-4A78-BE3D-A05A69074A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87775" y="4925523"/>
            <a:ext cx="1832518" cy="183251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9A08261-73AC-44DE-8AF8-0C737164A3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72666" y="748252"/>
            <a:ext cx="3134380" cy="2001294"/>
          </a:xfrm>
          <a:prstGeom prst="rect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AF3E9BB-D449-412D-BA81-5E4680D0227E}"/>
              </a:ext>
            </a:extLst>
          </p:cNvPr>
          <p:cNvSpPr txBox="1"/>
          <p:nvPr/>
        </p:nvSpPr>
        <p:spPr>
          <a:xfrm>
            <a:off x="7766857" y="287403"/>
            <a:ext cx="1811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Shape vs. Hour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197149-6BF5-40E8-BEB0-585DBFD016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77124" y="1236759"/>
            <a:ext cx="5270810" cy="4698179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E30BC1A-8EB7-4605-95F1-866952A6E84C}"/>
              </a:ext>
            </a:extLst>
          </p:cNvPr>
          <p:cNvSpPr txBox="1"/>
          <p:nvPr/>
        </p:nvSpPr>
        <p:spPr>
          <a:xfrm>
            <a:off x="1359084" y="163477"/>
            <a:ext cx="41781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What Will I See?</a:t>
            </a:r>
            <a:endParaRPr 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E91285-6727-49C8-AA29-97921253FC8B}"/>
              </a:ext>
            </a:extLst>
          </p:cNvPr>
          <p:cNvSpPr txBox="1"/>
          <p:nvPr/>
        </p:nvSpPr>
        <p:spPr>
          <a:xfrm>
            <a:off x="3078272" y="867427"/>
            <a:ext cx="1811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Type of Shape</a:t>
            </a:r>
          </a:p>
        </p:txBody>
      </p:sp>
    </p:spTree>
    <p:extLst>
      <p:ext uri="{BB962C8B-B14F-4D97-AF65-F5344CB8AC3E}">
        <p14:creationId xmlns:p14="http://schemas.microsoft.com/office/powerpoint/2010/main" val="635858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B4785E2-8152-496A-A7EB-66332968DDF5}"/>
              </a:ext>
            </a:extLst>
          </p:cNvPr>
          <p:cNvSpPr txBox="1"/>
          <p:nvPr/>
        </p:nvSpPr>
        <p:spPr>
          <a:xfrm>
            <a:off x="3321289" y="265584"/>
            <a:ext cx="67304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How to See a “Real” UFO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CC4B49-B423-4CA7-9DD9-E6557FAA3726}"/>
              </a:ext>
            </a:extLst>
          </p:cNvPr>
          <p:cNvSpPr txBox="1"/>
          <p:nvPr/>
        </p:nvSpPr>
        <p:spPr>
          <a:xfrm>
            <a:off x="3321289" y="1490870"/>
            <a:ext cx="64289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Phoenix, AZ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Look for a triangle or cigar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Go at night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 the weekend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Graphic 3" descr="Rocket">
            <a:extLst>
              <a:ext uri="{FF2B5EF4-FFF2-40B4-BE49-F238E27FC236}">
                <a16:creationId xmlns:a16="http://schemas.microsoft.com/office/drawing/2014/main" id="{E1521FD5-871D-4544-B442-2AC68F7CEF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87775" y="4897243"/>
            <a:ext cx="1832518" cy="1832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474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4BD90A-9DAC-4962-80AF-892AC7F4E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 of data</a:t>
            </a:r>
          </a:p>
        </p:txBody>
      </p:sp>
    </p:spTree>
    <p:extLst>
      <p:ext uri="{BB962C8B-B14F-4D97-AF65-F5344CB8AC3E}">
        <p14:creationId xmlns:p14="http://schemas.microsoft.com/office/powerpoint/2010/main" val="1497336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9C13A-EE15-49CA-9429-A7D1014F6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UFO Data?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FE3C0-DCC7-45F9-BF09-720C8CE9A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UFOlogy</a:t>
            </a:r>
            <a:r>
              <a:rPr lang="en-US" dirty="0"/>
              <a:t> – the study of UFO’s</a:t>
            </a:r>
          </a:p>
          <a:p>
            <a:r>
              <a:rPr lang="en-US" dirty="0"/>
              <a:t>Pop culture – Men in Black, ET, Star Wars, Independence Day</a:t>
            </a:r>
          </a:p>
          <a:p>
            <a:r>
              <a:rPr lang="en-US" dirty="0"/>
              <a:t>Conspiracy Theories – Area 51, Stonehenge, Egyptian Pyramids</a:t>
            </a:r>
          </a:p>
          <a:p>
            <a:r>
              <a:rPr lang="en-US" dirty="0"/>
              <a:t>“1996 Gallup Poll reported that 71 percent of the United States population believed that the U.S. government was covering up information regarding UFOs” (Wikipedia)</a:t>
            </a:r>
          </a:p>
        </p:txBody>
      </p:sp>
    </p:spTree>
    <p:extLst>
      <p:ext uri="{BB962C8B-B14F-4D97-AF65-F5344CB8AC3E}">
        <p14:creationId xmlns:p14="http://schemas.microsoft.com/office/powerpoint/2010/main" val="3381020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 descr="Rocket">
            <a:extLst>
              <a:ext uri="{FF2B5EF4-FFF2-40B4-BE49-F238E27FC236}">
                <a16:creationId xmlns:a16="http://schemas.microsoft.com/office/drawing/2014/main" id="{B2E1A34E-7CBC-462C-B471-BF1E37EA62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87775" y="4897243"/>
            <a:ext cx="1832518" cy="183251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6FB7F01-C20B-40C5-8729-792EEA8DF967}"/>
              </a:ext>
            </a:extLst>
          </p:cNvPr>
          <p:cNvSpPr txBox="1"/>
          <p:nvPr/>
        </p:nvSpPr>
        <p:spPr>
          <a:xfrm>
            <a:off x="1349298" y="423746"/>
            <a:ext cx="47467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Background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82704B-0B99-4664-9D1D-474DD468BB7B}"/>
              </a:ext>
            </a:extLst>
          </p:cNvPr>
          <p:cNvSpPr txBox="1"/>
          <p:nvPr/>
        </p:nvSpPr>
        <p:spPr>
          <a:xfrm>
            <a:off x="1510645" y="1350634"/>
            <a:ext cx="4440025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 the data set: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Date and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Latitude and Longitude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City, State, and Country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Shape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Duration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Unexplainable v Explainable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ECD478-7AEC-4902-9B78-718BEEBADC2B}"/>
              </a:ext>
            </a:extLst>
          </p:cNvPr>
          <p:cNvSpPr txBox="1"/>
          <p:nvPr/>
        </p:nvSpPr>
        <p:spPr>
          <a:xfrm>
            <a:off x="1510645" y="3966735"/>
            <a:ext cx="4440025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Added: 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Weather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Day of the Week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Moon Phase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Proximity to US Airforce Base</a:t>
            </a:r>
          </a:p>
          <a:p>
            <a:endParaRPr lang="en-US" sz="2000" dirty="0"/>
          </a:p>
        </p:txBody>
      </p:sp>
      <p:pic>
        <p:nvPicPr>
          <p:cNvPr id="1026" name="Picture 2" descr="Image result for area 51 sign">
            <a:extLst>
              <a:ext uri="{FF2B5EF4-FFF2-40B4-BE49-F238E27FC236}">
                <a16:creationId xmlns:a16="http://schemas.microsoft.com/office/drawing/2014/main" id="{9A4BDC52-A04C-4E91-9DCD-43441D2A28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1332" y="1652160"/>
            <a:ext cx="4064718" cy="290740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8425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A0BB041-3ADC-4C41-A115-601B40AD2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Analysis</a:t>
            </a:r>
          </a:p>
        </p:txBody>
      </p:sp>
    </p:spTree>
    <p:extLst>
      <p:ext uri="{BB962C8B-B14F-4D97-AF65-F5344CB8AC3E}">
        <p14:creationId xmlns:p14="http://schemas.microsoft.com/office/powerpoint/2010/main" val="4225634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 descr="Rocket">
            <a:extLst>
              <a:ext uri="{FF2B5EF4-FFF2-40B4-BE49-F238E27FC236}">
                <a16:creationId xmlns:a16="http://schemas.microsoft.com/office/drawing/2014/main" id="{CB6596E0-228F-467E-9BD2-C380D2B27A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87775" y="4897243"/>
            <a:ext cx="1832518" cy="183251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5EA2C39-9C54-488D-AC53-383FF2E7FF8F}"/>
              </a:ext>
            </a:extLst>
          </p:cNvPr>
          <p:cNvSpPr txBox="1"/>
          <p:nvPr/>
        </p:nvSpPr>
        <p:spPr>
          <a:xfrm>
            <a:off x="7143537" y="808285"/>
            <a:ext cx="2752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Proximity to Airforce Base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0717F05-CEFC-45AA-9D07-CF2914649A66}"/>
              </a:ext>
            </a:extLst>
          </p:cNvPr>
          <p:cNvSpPr txBox="1"/>
          <p:nvPr/>
        </p:nvSpPr>
        <p:spPr>
          <a:xfrm>
            <a:off x="3402058" y="852092"/>
            <a:ext cx="821976" cy="373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7EBC6E6-FAFA-4DD1-9A98-2B0076B5D042}"/>
              </a:ext>
            </a:extLst>
          </p:cNvPr>
          <p:cNvSpPr txBox="1"/>
          <p:nvPr/>
        </p:nvSpPr>
        <p:spPr>
          <a:xfrm>
            <a:off x="3607519" y="3941577"/>
            <a:ext cx="821976" cy="373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City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0DABE5-BD19-4D77-A5D2-CD41A0AC63D2}"/>
              </a:ext>
            </a:extLst>
          </p:cNvPr>
          <p:cNvSpPr txBox="1"/>
          <p:nvPr/>
        </p:nvSpPr>
        <p:spPr>
          <a:xfrm rot="16200000">
            <a:off x="1004340" y="1845854"/>
            <a:ext cx="18759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# of Sightings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4020B4-39D4-4E13-80E3-450F5D1EBBF7}"/>
              </a:ext>
            </a:extLst>
          </p:cNvPr>
          <p:cNvSpPr txBox="1"/>
          <p:nvPr/>
        </p:nvSpPr>
        <p:spPr>
          <a:xfrm rot="16200000">
            <a:off x="1026464" y="4726188"/>
            <a:ext cx="18759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# of Sightings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6ABDF79-5F07-4844-BEC4-9D198916BE19}"/>
              </a:ext>
            </a:extLst>
          </p:cNvPr>
          <p:cNvSpPr txBox="1"/>
          <p:nvPr/>
        </p:nvSpPr>
        <p:spPr>
          <a:xfrm rot="16200000">
            <a:off x="5497669" y="2378815"/>
            <a:ext cx="18759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# of Sightings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67B0CA2-A682-454A-962C-05F92637232B}"/>
              </a:ext>
            </a:extLst>
          </p:cNvPr>
          <p:cNvSpPr txBox="1"/>
          <p:nvPr/>
        </p:nvSpPr>
        <p:spPr>
          <a:xfrm>
            <a:off x="1359084" y="163477"/>
            <a:ext cx="44968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Where Will I See</a:t>
            </a:r>
            <a:r>
              <a:rPr lang="en-US" sz="2800" dirty="0"/>
              <a:t> </a:t>
            </a:r>
            <a:r>
              <a:rPr lang="en-US" sz="3200" dirty="0"/>
              <a:t>a UFO?</a:t>
            </a:r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AE892B-066E-491B-9D67-FFAE435A4C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76410" y="4303851"/>
            <a:ext cx="3479792" cy="2390671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6920322-97D8-433E-9895-6CE842B375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88564" y="1275900"/>
            <a:ext cx="4112871" cy="3344304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F4A2661-6CA0-48D7-BFE0-C2109E35DFA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76409" y="1249135"/>
            <a:ext cx="3547513" cy="2468099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00889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phic 17" descr="Rocket">
            <a:extLst>
              <a:ext uri="{FF2B5EF4-FFF2-40B4-BE49-F238E27FC236}">
                <a16:creationId xmlns:a16="http://schemas.microsoft.com/office/drawing/2014/main" id="{F7B322E4-7E9C-42C5-B7FC-C024C57AEF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87775" y="4897243"/>
            <a:ext cx="1832518" cy="183251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43A5036-77F4-4E80-A14C-F806A75EA570}"/>
              </a:ext>
            </a:extLst>
          </p:cNvPr>
          <p:cNvSpPr txBox="1"/>
          <p:nvPr/>
        </p:nvSpPr>
        <p:spPr>
          <a:xfrm>
            <a:off x="6712776" y="3386033"/>
            <a:ext cx="33624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Severe Weather Day of Sighting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59E3CE-C6A0-4E5D-B804-A6B499D0584C}"/>
              </a:ext>
            </a:extLst>
          </p:cNvPr>
          <p:cNvSpPr txBox="1"/>
          <p:nvPr/>
        </p:nvSpPr>
        <p:spPr>
          <a:xfrm>
            <a:off x="1277599" y="998542"/>
            <a:ext cx="1903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Day of the Week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E98773B-9D20-43CD-9B0A-433BC28521C9}"/>
              </a:ext>
            </a:extLst>
          </p:cNvPr>
          <p:cNvSpPr txBox="1"/>
          <p:nvPr/>
        </p:nvSpPr>
        <p:spPr>
          <a:xfrm>
            <a:off x="1359084" y="163477"/>
            <a:ext cx="41781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When Will I See</a:t>
            </a:r>
            <a:r>
              <a:rPr lang="en-US" sz="2800" dirty="0"/>
              <a:t> </a:t>
            </a:r>
            <a:r>
              <a:rPr lang="en-US" sz="3200" dirty="0"/>
              <a:t>a UFO?</a:t>
            </a:r>
            <a:endParaRPr lang="en-US" sz="2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D61D4F5-DB81-46EE-92B3-A324A4C5D024}"/>
              </a:ext>
            </a:extLst>
          </p:cNvPr>
          <p:cNvSpPr txBox="1"/>
          <p:nvPr/>
        </p:nvSpPr>
        <p:spPr>
          <a:xfrm>
            <a:off x="1201857" y="3771417"/>
            <a:ext cx="1903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Month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12D8DC1-C99F-44B2-82B0-36EC1D35DB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7599" y="1359775"/>
            <a:ext cx="3508382" cy="2114715"/>
          </a:xfrm>
          <a:prstGeom prst="rect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9E42BF4-348C-44AB-BF0A-3016E7087B89}"/>
              </a:ext>
            </a:extLst>
          </p:cNvPr>
          <p:cNvSpPr txBox="1"/>
          <p:nvPr/>
        </p:nvSpPr>
        <p:spPr>
          <a:xfrm>
            <a:off x="6798842" y="688462"/>
            <a:ext cx="1903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Day of the Year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2A654C0-13DC-4E96-9C7E-B2B75065C928}"/>
              </a:ext>
            </a:extLst>
          </p:cNvPr>
          <p:cNvSpPr txBox="1"/>
          <p:nvPr/>
        </p:nvSpPr>
        <p:spPr>
          <a:xfrm rot="16200000">
            <a:off x="5730070" y="1605330"/>
            <a:ext cx="18759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# of Sightings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4EBD0DF-BC05-41C1-A32D-93BB2D58A31F}"/>
              </a:ext>
            </a:extLst>
          </p:cNvPr>
          <p:cNvSpPr txBox="1"/>
          <p:nvPr/>
        </p:nvSpPr>
        <p:spPr>
          <a:xfrm rot="16200000">
            <a:off x="5661212" y="4378801"/>
            <a:ext cx="18759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# of Sightings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58D38E-A6F9-4BD7-B2B6-ECE3457955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55517" y="3750093"/>
            <a:ext cx="3232258" cy="263190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15C4531-C382-4146-9AF8-10B1E74D75F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41144" y="1022521"/>
            <a:ext cx="3146631" cy="2263841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A826954-DAB7-4C5F-A3DB-41C0B8F605A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56301" y="4102608"/>
            <a:ext cx="3770155" cy="244168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92774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Rocket">
            <a:extLst>
              <a:ext uri="{FF2B5EF4-FFF2-40B4-BE49-F238E27FC236}">
                <a16:creationId xmlns:a16="http://schemas.microsoft.com/office/drawing/2014/main" id="{C0D9A7E5-B159-488A-AC2E-0A70E80354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87775" y="4897243"/>
            <a:ext cx="1832518" cy="183251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707F0C1-775E-4208-A6C9-2083B3D421B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356" r="4979"/>
          <a:stretch/>
        </p:blipFill>
        <p:spPr>
          <a:xfrm>
            <a:off x="7083648" y="2097920"/>
            <a:ext cx="4724649" cy="3028419"/>
          </a:xfrm>
          <a:prstGeom prst="rect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D3BF25A-6EFB-4B14-92F1-5D897A4AC159}"/>
              </a:ext>
            </a:extLst>
          </p:cNvPr>
          <p:cNvSpPr txBox="1"/>
          <p:nvPr/>
        </p:nvSpPr>
        <p:spPr>
          <a:xfrm>
            <a:off x="7075115" y="1740821"/>
            <a:ext cx="33624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Day of the Week vs. Month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095A7C-DAFC-4F18-857D-6172CD7D5A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6831" y="1900158"/>
            <a:ext cx="4267073" cy="3429679"/>
          </a:xfrm>
          <a:prstGeom prst="rect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D251D4B-2747-44C5-820F-CFDD74DCF907}"/>
              </a:ext>
            </a:extLst>
          </p:cNvPr>
          <p:cNvSpPr txBox="1"/>
          <p:nvPr/>
        </p:nvSpPr>
        <p:spPr>
          <a:xfrm>
            <a:off x="1617405" y="1574672"/>
            <a:ext cx="33624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Hour vs. Day of the Week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C31D5D-A2BA-4296-897E-4F796E609FAD}"/>
              </a:ext>
            </a:extLst>
          </p:cNvPr>
          <p:cNvSpPr txBox="1"/>
          <p:nvPr/>
        </p:nvSpPr>
        <p:spPr>
          <a:xfrm>
            <a:off x="1359084" y="163477"/>
            <a:ext cx="58467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When Will I See</a:t>
            </a:r>
            <a:r>
              <a:rPr lang="en-US" sz="2800" dirty="0"/>
              <a:t> </a:t>
            </a:r>
            <a:r>
              <a:rPr lang="en-US" sz="3200" dirty="0"/>
              <a:t>a UFO (cont.) 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70827933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678</Words>
  <Application>Microsoft Office PowerPoint</Application>
  <PresentationFormat>Widescreen</PresentationFormat>
  <Paragraphs>237</Paragraphs>
  <Slides>24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Franklin Gothic Book</vt:lpstr>
      <vt:lpstr>Crop</vt:lpstr>
      <vt:lpstr>UFO Data August 13, 2018</vt:lpstr>
      <vt:lpstr>Agenda</vt:lpstr>
      <vt:lpstr>Description of data</vt:lpstr>
      <vt:lpstr>Why UFO Data? </vt:lpstr>
      <vt:lpstr>PowerPoint Presentation</vt:lpstr>
      <vt:lpstr>Exploratory Analysis</vt:lpstr>
      <vt:lpstr>PowerPoint Presentation</vt:lpstr>
      <vt:lpstr>PowerPoint Presentation</vt:lpstr>
      <vt:lpstr>PowerPoint Presentation</vt:lpstr>
      <vt:lpstr>PowerPoint Presentation</vt:lpstr>
      <vt:lpstr>Insights</vt:lpstr>
      <vt:lpstr>Logistic Regression</vt:lpstr>
      <vt:lpstr>Random Forest</vt:lpstr>
      <vt:lpstr>Random Forest: Threshold = 0.95</vt:lpstr>
      <vt:lpstr>Random Forest: Feature Importance</vt:lpstr>
      <vt:lpstr>K Means Clustering: Cluster 3   </vt:lpstr>
      <vt:lpstr>PowerPoint Presentation</vt:lpstr>
      <vt:lpstr>Conclusion</vt:lpstr>
      <vt:lpstr>“Explainable” v “Unexplainable”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UFO Data August 13, 2018</dc:title>
  <dc:creator>cathe</dc:creator>
  <cp:lastModifiedBy> </cp:lastModifiedBy>
  <cp:revision>31</cp:revision>
  <dcterms:created xsi:type="dcterms:W3CDTF">2018-08-10T19:57:50Z</dcterms:created>
  <dcterms:modified xsi:type="dcterms:W3CDTF">2018-08-13T00:10:47Z</dcterms:modified>
</cp:coreProperties>
</file>