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grandir Bold" charset="1" panose="00000800000000000000"/>
      <p:regular r:id="rId15"/>
    </p:embeddedFont>
    <p:embeddedFont>
      <p:font typeface="Agrandir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2310" y="1759544"/>
            <a:ext cx="9078907" cy="6767913"/>
          </a:xfrm>
          <a:custGeom>
            <a:avLst/>
            <a:gdLst/>
            <a:ahLst/>
            <a:cxnLst/>
            <a:rect r="r" b="b" t="t" l="l"/>
            <a:pathLst>
              <a:path h="6767913" w="9078907">
                <a:moveTo>
                  <a:pt x="0" y="0"/>
                </a:moveTo>
                <a:lnTo>
                  <a:pt x="9078908" y="0"/>
                </a:lnTo>
                <a:lnTo>
                  <a:pt x="9078908" y="6767912"/>
                </a:lnTo>
                <a:lnTo>
                  <a:pt x="0" y="676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128028"/>
            <a:ext cx="10893750" cy="2960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58"/>
              </a:lnSpc>
            </a:pPr>
            <a:r>
              <a:rPr lang="en-US" b="true" sz="10467" spc="-68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Stock Market Prediction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382172">
            <a:off x="10617381" y="7655216"/>
            <a:ext cx="3194509" cy="3206167"/>
          </a:xfrm>
          <a:custGeom>
            <a:avLst/>
            <a:gdLst/>
            <a:ahLst/>
            <a:cxnLst/>
            <a:rect r="r" b="b" t="t" l="l"/>
            <a:pathLst>
              <a:path h="3206167" w="3194509">
                <a:moveTo>
                  <a:pt x="0" y="0"/>
                </a:moveTo>
                <a:lnTo>
                  <a:pt x="3194508" y="0"/>
                </a:lnTo>
                <a:lnTo>
                  <a:pt x="3194508" y="3206168"/>
                </a:lnTo>
                <a:lnTo>
                  <a:pt x="0" y="320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8799" y="385958"/>
            <a:ext cx="17513123" cy="142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19"/>
              </a:lnSpc>
            </a:pPr>
            <a:r>
              <a:rPr lang="en-US" b="true" sz="8897" spc="-578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Problem  Statment  And   Objective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0519" y="2123432"/>
            <a:ext cx="13368633" cy="3834904"/>
            <a:chOff x="0" y="0"/>
            <a:chExt cx="3520957" cy="10100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957" cy="1010016"/>
            </a:xfrm>
            <a:custGeom>
              <a:avLst/>
              <a:gdLst/>
              <a:ahLst/>
              <a:cxnLst/>
              <a:rect r="r" b="b" t="t" l="l"/>
              <a:pathLst>
                <a:path h="1010016" w="3520957">
                  <a:moveTo>
                    <a:pt x="29535" y="0"/>
                  </a:moveTo>
                  <a:lnTo>
                    <a:pt x="3491422" y="0"/>
                  </a:lnTo>
                  <a:cubicBezTo>
                    <a:pt x="3499255" y="0"/>
                    <a:pt x="3506767" y="3112"/>
                    <a:pt x="3512306" y="8650"/>
                  </a:cubicBezTo>
                  <a:cubicBezTo>
                    <a:pt x="3517845" y="14189"/>
                    <a:pt x="3520957" y="21702"/>
                    <a:pt x="3520957" y="29535"/>
                  </a:cubicBezTo>
                  <a:lnTo>
                    <a:pt x="3520957" y="980481"/>
                  </a:lnTo>
                  <a:cubicBezTo>
                    <a:pt x="3520957" y="996793"/>
                    <a:pt x="3507734" y="1010016"/>
                    <a:pt x="3491422" y="1010016"/>
                  </a:cubicBezTo>
                  <a:lnTo>
                    <a:pt x="29535" y="1010016"/>
                  </a:lnTo>
                  <a:cubicBezTo>
                    <a:pt x="21702" y="1010016"/>
                    <a:pt x="14189" y="1006904"/>
                    <a:pt x="8650" y="1001365"/>
                  </a:cubicBezTo>
                  <a:cubicBezTo>
                    <a:pt x="3112" y="995827"/>
                    <a:pt x="0" y="988314"/>
                    <a:pt x="0" y="980481"/>
                  </a:cubicBezTo>
                  <a:lnTo>
                    <a:pt x="0" y="29535"/>
                  </a:lnTo>
                  <a:cubicBezTo>
                    <a:pt x="0" y="21702"/>
                    <a:pt x="3112" y="14189"/>
                    <a:pt x="8650" y="8650"/>
                  </a:cubicBezTo>
                  <a:cubicBezTo>
                    <a:pt x="14189" y="3112"/>
                    <a:pt x="21702" y="0"/>
                    <a:pt x="295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20957" cy="1029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1685" y="2095485"/>
            <a:ext cx="13104880" cy="4098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 b="true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Slide Title: Problem Statement</a:t>
            </a:r>
          </a:p>
          <a:p>
            <a:pPr algn="l" marL="620565" indent="-310282" lvl="1">
              <a:lnSpc>
                <a:spcPts val="4024"/>
              </a:lnSpc>
              <a:buFont typeface="Arial"/>
              <a:buChar char="•"/>
            </a:pPr>
            <a:r>
              <a:rPr lang="en-US" sz="2874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Stock prices go up and down a lot, and it’s hard to guess them correctly.</a:t>
            </a:r>
          </a:p>
          <a:p>
            <a:pPr algn="l" marL="620565" indent="-310282" lvl="1">
              <a:lnSpc>
                <a:spcPts val="4024"/>
              </a:lnSpc>
              <a:buFont typeface="Arial"/>
              <a:buChar char="•"/>
            </a:pPr>
            <a:r>
              <a:rPr lang="en-US" sz="2874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We chose </a:t>
            </a:r>
            <a:r>
              <a:rPr lang="en-US" sz="2874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NVIDIA’s stock to test if machine learning can predict prices well.</a:t>
            </a:r>
          </a:p>
          <a:p>
            <a:pPr algn="l" marL="620565" indent="-310282" lvl="1">
              <a:lnSpc>
                <a:spcPts val="4024"/>
              </a:lnSpc>
              <a:buFont typeface="Arial"/>
              <a:buChar char="•"/>
            </a:pPr>
            <a:r>
              <a:rPr lang="en-US" sz="2874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Our</a:t>
            </a:r>
            <a:r>
              <a:rPr lang="en-US" sz="2874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 goal is to build a system that gives better predictions to help people make smarter money decisions.</a:t>
            </a:r>
          </a:p>
          <a:p>
            <a:pPr algn="l">
              <a:lnSpc>
                <a:spcPts val="402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139152" y="2063989"/>
            <a:ext cx="4670051" cy="3901914"/>
          </a:xfrm>
          <a:custGeom>
            <a:avLst/>
            <a:gdLst/>
            <a:ahLst/>
            <a:cxnLst/>
            <a:rect r="r" b="b" t="t" l="l"/>
            <a:pathLst>
              <a:path h="3901914" w="4670051">
                <a:moveTo>
                  <a:pt x="0" y="0"/>
                </a:moveTo>
                <a:lnTo>
                  <a:pt x="4670051" y="0"/>
                </a:lnTo>
                <a:lnTo>
                  <a:pt x="4670051" y="3901914"/>
                </a:lnTo>
                <a:lnTo>
                  <a:pt x="0" y="3901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1685" y="6359729"/>
            <a:ext cx="13342548" cy="249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</a:pPr>
            <a:r>
              <a:rPr lang="en-US" sz="2755" b="true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Slide Title: Project</a:t>
            </a:r>
            <a:r>
              <a:rPr lang="en-US" sz="2755" b="true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 Objectives</a:t>
            </a:r>
          </a:p>
          <a:p>
            <a:pPr algn="l" marL="594935" indent="-297468" lvl="1">
              <a:lnSpc>
                <a:spcPts val="3857"/>
              </a:lnSpc>
              <a:buFont typeface="Arial"/>
              <a:buChar char="•"/>
            </a:pPr>
            <a:r>
              <a:rPr lang="en-US" sz="2755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Make machine learning models to guess NVIDIA’s stock price for the next day.</a:t>
            </a:r>
          </a:p>
          <a:p>
            <a:pPr algn="l" marL="594935" indent="-297468" lvl="1">
              <a:lnSpc>
                <a:spcPts val="3857"/>
              </a:lnSpc>
              <a:buFont typeface="Arial"/>
              <a:buChar char="•"/>
            </a:pPr>
            <a:r>
              <a:rPr lang="en-US" sz="2755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Look at old stock data to find patterns and useful information.</a:t>
            </a:r>
          </a:p>
          <a:p>
            <a:pPr algn="l" marL="594935" indent="-297468" lvl="1">
              <a:lnSpc>
                <a:spcPts val="3857"/>
              </a:lnSpc>
              <a:buFont typeface="Arial"/>
              <a:buChar char="•"/>
            </a:pPr>
            <a:r>
              <a:rPr lang="en-US" sz="2755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Check which model gives the best results using accuracy scores like R²</a:t>
            </a:r>
            <a:r>
              <a:rPr lang="en-US" b="true" sz="2755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  <a:p>
            <a:pPr algn="ctr">
              <a:lnSpc>
                <a:spcPts val="3857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744434" y="6194399"/>
            <a:ext cx="13249799" cy="3063901"/>
            <a:chOff x="0" y="0"/>
            <a:chExt cx="3489659" cy="8069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9659" cy="806953"/>
            </a:xfrm>
            <a:custGeom>
              <a:avLst/>
              <a:gdLst/>
              <a:ahLst/>
              <a:cxnLst/>
              <a:rect r="r" b="b" t="t" l="l"/>
              <a:pathLst>
                <a:path h="806953" w="3489659">
                  <a:moveTo>
                    <a:pt x="29800" y="0"/>
                  </a:moveTo>
                  <a:lnTo>
                    <a:pt x="3459860" y="0"/>
                  </a:lnTo>
                  <a:cubicBezTo>
                    <a:pt x="3476317" y="0"/>
                    <a:pt x="3489659" y="13342"/>
                    <a:pt x="3489659" y="29800"/>
                  </a:cubicBezTo>
                  <a:lnTo>
                    <a:pt x="3489659" y="777154"/>
                  </a:lnTo>
                  <a:cubicBezTo>
                    <a:pt x="3489659" y="785057"/>
                    <a:pt x="3486519" y="792637"/>
                    <a:pt x="3480931" y="798225"/>
                  </a:cubicBezTo>
                  <a:cubicBezTo>
                    <a:pt x="3475343" y="803814"/>
                    <a:pt x="3467763" y="806953"/>
                    <a:pt x="3459860" y="806953"/>
                  </a:cubicBezTo>
                  <a:lnTo>
                    <a:pt x="29800" y="806953"/>
                  </a:lnTo>
                  <a:cubicBezTo>
                    <a:pt x="21896" y="806953"/>
                    <a:pt x="14317" y="803814"/>
                    <a:pt x="8728" y="798225"/>
                  </a:cubicBezTo>
                  <a:cubicBezTo>
                    <a:pt x="3140" y="792637"/>
                    <a:pt x="0" y="785057"/>
                    <a:pt x="0" y="777154"/>
                  </a:cubicBezTo>
                  <a:lnTo>
                    <a:pt x="0" y="29800"/>
                  </a:lnTo>
                  <a:cubicBezTo>
                    <a:pt x="0" y="21896"/>
                    <a:pt x="3140" y="14317"/>
                    <a:pt x="8728" y="8728"/>
                  </a:cubicBezTo>
                  <a:cubicBezTo>
                    <a:pt x="14317" y="3140"/>
                    <a:pt x="21896" y="0"/>
                    <a:pt x="29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489659" cy="826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2984692">
            <a:off x="14835977" y="6435250"/>
            <a:ext cx="3381397" cy="3393738"/>
          </a:xfrm>
          <a:custGeom>
            <a:avLst/>
            <a:gdLst/>
            <a:ahLst/>
            <a:cxnLst/>
            <a:rect r="r" b="b" t="t" l="l"/>
            <a:pathLst>
              <a:path h="3393738" w="3381397">
                <a:moveTo>
                  <a:pt x="0" y="0"/>
                </a:moveTo>
                <a:lnTo>
                  <a:pt x="3381397" y="0"/>
                </a:lnTo>
                <a:lnTo>
                  <a:pt x="3381397" y="3393738"/>
                </a:lnTo>
                <a:lnTo>
                  <a:pt x="0" y="3393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713" y="2006383"/>
            <a:ext cx="10688860" cy="4432960"/>
            <a:chOff x="0" y="0"/>
            <a:chExt cx="3864739" cy="1602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64739" cy="1602812"/>
            </a:xfrm>
            <a:custGeom>
              <a:avLst/>
              <a:gdLst/>
              <a:ahLst/>
              <a:cxnLst/>
              <a:rect r="r" b="b" t="t" l="l"/>
              <a:pathLst>
                <a:path h="1602812" w="3864739">
                  <a:moveTo>
                    <a:pt x="36939" y="0"/>
                  </a:moveTo>
                  <a:lnTo>
                    <a:pt x="3827800" y="0"/>
                  </a:lnTo>
                  <a:cubicBezTo>
                    <a:pt x="3848201" y="0"/>
                    <a:pt x="3864739" y="16538"/>
                    <a:pt x="3864739" y="36939"/>
                  </a:cubicBezTo>
                  <a:lnTo>
                    <a:pt x="3864739" y="1565873"/>
                  </a:lnTo>
                  <a:cubicBezTo>
                    <a:pt x="3864739" y="1575670"/>
                    <a:pt x="3860848" y="1585065"/>
                    <a:pt x="3853920" y="1591993"/>
                  </a:cubicBezTo>
                  <a:cubicBezTo>
                    <a:pt x="3846993" y="1598920"/>
                    <a:pt x="3837597" y="1602812"/>
                    <a:pt x="3827800" y="1602812"/>
                  </a:cubicBezTo>
                  <a:lnTo>
                    <a:pt x="36939" y="1602812"/>
                  </a:lnTo>
                  <a:cubicBezTo>
                    <a:pt x="16538" y="1602812"/>
                    <a:pt x="0" y="1586274"/>
                    <a:pt x="0" y="1565873"/>
                  </a:cubicBezTo>
                  <a:lnTo>
                    <a:pt x="0" y="36939"/>
                  </a:lnTo>
                  <a:cubicBezTo>
                    <a:pt x="0" y="27142"/>
                    <a:pt x="3892" y="17747"/>
                    <a:pt x="10819" y="10819"/>
                  </a:cubicBezTo>
                  <a:cubicBezTo>
                    <a:pt x="17747" y="3892"/>
                    <a:pt x="27142" y="0"/>
                    <a:pt x="369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864739" cy="1621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7769" y="6734441"/>
            <a:ext cx="10265804" cy="304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 b="true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                            Slide Title: Data Preprocessing</a:t>
            </a:r>
          </a:p>
          <a:p>
            <a:pPr algn="just" marL="602092" indent="-301046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Removed columns that were not useful.</a:t>
            </a:r>
          </a:p>
          <a:p>
            <a:pPr algn="just" marL="602092" indent="-301046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Filled or fixed missing data.</a:t>
            </a:r>
          </a:p>
          <a:p>
            <a:pPr algn="just" marL="602092" indent="-301046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Changed text data into numbers using label encoding.</a:t>
            </a:r>
          </a:p>
          <a:p>
            <a:pPr algn="just" marL="602092" indent="-301046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S</a:t>
            </a:r>
            <a:r>
              <a:rPr lang="en-US" sz="2788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plit data into 80% for training and 20% for testing.</a:t>
            </a:r>
          </a:p>
          <a:p>
            <a:pPr algn="just">
              <a:lnSpc>
                <a:spcPts val="3904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872483" y="6777620"/>
            <a:ext cx="10041091" cy="3100168"/>
            <a:chOff x="0" y="0"/>
            <a:chExt cx="3630527" cy="11209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30527" cy="1120918"/>
            </a:xfrm>
            <a:custGeom>
              <a:avLst/>
              <a:gdLst/>
              <a:ahLst/>
              <a:cxnLst/>
              <a:rect r="r" b="b" t="t" l="l"/>
              <a:pathLst>
                <a:path h="1120918" w="3630527">
                  <a:moveTo>
                    <a:pt x="39322" y="0"/>
                  </a:moveTo>
                  <a:lnTo>
                    <a:pt x="3591205" y="0"/>
                  </a:lnTo>
                  <a:cubicBezTo>
                    <a:pt x="3612922" y="0"/>
                    <a:pt x="3630527" y="17605"/>
                    <a:pt x="3630527" y="39322"/>
                  </a:cubicBezTo>
                  <a:lnTo>
                    <a:pt x="3630527" y="1081596"/>
                  </a:lnTo>
                  <a:cubicBezTo>
                    <a:pt x="3630527" y="1092025"/>
                    <a:pt x="3626384" y="1102027"/>
                    <a:pt x="3619010" y="1109401"/>
                  </a:cubicBezTo>
                  <a:cubicBezTo>
                    <a:pt x="3611636" y="1116776"/>
                    <a:pt x="3601634" y="1120918"/>
                    <a:pt x="3591205" y="1120918"/>
                  </a:cubicBezTo>
                  <a:lnTo>
                    <a:pt x="39322" y="1120918"/>
                  </a:lnTo>
                  <a:cubicBezTo>
                    <a:pt x="28893" y="1120918"/>
                    <a:pt x="18892" y="1116776"/>
                    <a:pt x="11517" y="1109401"/>
                  </a:cubicBezTo>
                  <a:cubicBezTo>
                    <a:pt x="4143" y="1102027"/>
                    <a:pt x="0" y="1092025"/>
                    <a:pt x="0" y="1081596"/>
                  </a:cubicBezTo>
                  <a:lnTo>
                    <a:pt x="0" y="39322"/>
                  </a:lnTo>
                  <a:cubicBezTo>
                    <a:pt x="0" y="28893"/>
                    <a:pt x="4143" y="18892"/>
                    <a:pt x="11517" y="11517"/>
                  </a:cubicBezTo>
                  <a:cubicBezTo>
                    <a:pt x="18892" y="4143"/>
                    <a:pt x="28893" y="0"/>
                    <a:pt x="393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30527" cy="1139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304970" y="2757882"/>
            <a:ext cx="5973380" cy="4771237"/>
          </a:xfrm>
          <a:custGeom>
            <a:avLst/>
            <a:gdLst/>
            <a:ahLst/>
            <a:cxnLst/>
            <a:rect r="r" b="b" t="t" l="l"/>
            <a:pathLst>
              <a:path h="4771237" w="5973380">
                <a:moveTo>
                  <a:pt x="0" y="0"/>
                </a:moveTo>
                <a:lnTo>
                  <a:pt x="5973380" y="0"/>
                </a:lnTo>
                <a:lnTo>
                  <a:pt x="5973380" y="4771236"/>
                </a:lnTo>
                <a:lnTo>
                  <a:pt x="0" y="4771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4713" y="412569"/>
            <a:ext cx="17838573" cy="159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</a:pPr>
            <a:r>
              <a:rPr lang="en-US" b="true" sz="9999" spc="-649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EDA   AND   DATA  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713" y="2406898"/>
            <a:ext cx="10458431" cy="395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5"/>
              </a:lnSpc>
            </a:pPr>
            <a:r>
              <a:rPr lang="en-US" sz="2739" b="true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                               Slide Title: Data Analysis</a:t>
            </a:r>
          </a:p>
          <a:p>
            <a:pPr algn="just" marL="591446" indent="-295723" lvl="1">
              <a:lnSpc>
                <a:spcPts val="3835"/>
              </a:lnSpc>
              <a:buFont typeface="Arial"/>
              <a:buChar char="•"/>
            </a:pPr>
            <a:r>
              <a:rPr lang="en-US" sz="2739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Checked for missing values and cleaned the data.</a:t>
            </a:r>
          </a:p>
          <a:p>
            <a:pPr algn="just" marL="591446" indent="-295723" lvl="1">
              <a:lnSpc>
                <a:spcPts val="3835"/>
              </a:lnSpc>
              <a:buFont typeface="Arial"/>
              <a:buChar char="•"/>
            </a:pPr>
            <a:r>
              <a:rPr lang="en-US" sz="2739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U</a:t>
            </a:r>
            <a:r>
              <a:rPr lang="en-US" sz="2739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sed charts like histograms and count plots to see how the data looks.</a:t>
            </a:r>
          </a:p>
          <a:p>
            <a:pPr algn="just" marL="591446" indent="-295723" lvl="1">
              <a:lnSpc>
                <a:spcPts val="3835"/>
              </a:lnSpc>
              <a:buFont typeface="Arial"/>
              <a:buChar char="•"/>
            </a:pPr>
            <a:r>
              <a:rPr lang="en-US" sz="2739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Used a heatmap to see how different features are related.</a:t>
            </a:r>
          </a:p>
          <a:p>
            <a:pPr algn="just" marL="591446" indent="-295723" lvl="1">
              <a:lnSpc>
                <a:spcPts val="3835"/>
              </a:lnSpc>
              <a:buFont typeface="Arial"/>
              <a:buChar char="•"/>
            </a:pPr>
            <a:r>
              <a:rPr lang="en-US" sz="2739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Found </a:t>
            </a:r>
            <a:r>
              <a:rPr lang="en-US" sz="2739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that some classes had more data than others, which was fixed later.</a:t>
            </a:r>
          </a:p>
          <a:p>
            <a:pPr algn="just">
              <a:lnSpc>
                <a:spcPts val="38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8619" y="1875286"/>
            <a:ext cx="15790762" cy="7538082"/>
          </a:xfrm>
          <a:custGeom>
            <a:avLst/>
            <a:gdLst/>
            <a:ahLst/>
            <a:cxnLst/>
            <a:rect r="r" b="b" t="t" l="l"/>
            <a:pathLst>
              <a:path h="7538082" w="15790762">
                <a:moveTo>
                  <a:pt x="0" y="0"/>
                </a:moveTo>
                <a:lnTo>
                  <a:pt x="15790762" y="0"/>
                </a:lnTo>
                <a:lnTo>
                  <a:pt x="15790762" y="7538081"/>
                </a:lnTo>
                <a:lnTo>
                  <a:pt x="0" y="7538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" t="0" r="-2411" b="-127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765146" y="193693"/>
            <a:ext cx="15216783" cy="159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99"/>
              </a:lnSpc>
            </a:pPr>
            <a:r>
              <a:rPr lang="en-US" b="true" sz="9999" spc="-649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EDA  Graph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793" y="3000434"/>
            <a:ext cx="10476767" cy="600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Tools Used: </a:t>
            </a:r>
            <a:r>
              <a:rPr lang="en-US" sz="26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Python, with libraries like Pandas, Matplotlib, and Scikit-learn for data handling, making charts, and building models.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Target Users: </a:t>
            </a:r>
            <a:r>
              <a:rPr lang="en-US" sz="26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Stock professionals and researchers who want to predict the next day’s stock closing price using data like Open and Volume.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M</a:t>
            </a:r>
            <a:r>
              <a:rPr lang="en-US" b="true" sz="260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odels Tested:</a:t>
            </a:r>
            <a:r>
              <a:rPr lang="en-US" sz="26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 Used models like Linear Regression, SVR, Random Forest, Lasso, Ridge, and ElasticNet.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Used:</a:t>
            </a:r>
            <a:r>
              <a:rPr lang="en-US" sz="26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 Stock data from Yahoo Finance (Date, Open, Close, Volume), cleaned and prepared for training.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R</a:t>
            </a:r>
            <a:r>
              <a:rPr lang="en-US" b="true" sz="2600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esults:</a:t>
            </a:r>
            <a:r>
              <a:rPr lang="en-US" sz="26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 Lasso, Ridge, and ElasticNet gave the best results with 85% accuracy.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952500"/>
            <a:ext cx="11907419" cy="159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99"/>
              </a:lnSpc>
            </a:pPr>
            <a:r>
              <a:rPr lang="en-US" b="true" sz="9999" spc="-649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Methodology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48187" y="4749970"/>
            <a:ext cx="7823573" cy="5019040"/>
          </a:xfrm>
          <a:custGeom>
            <a:avLst/>
            <a:gdLst/>
            <a:ahLst/>
            <a:cxnLst/>
            <a:rect r="r" b="b" t="t" l="l"/>
            <a:pathLst>
              <a:path h="5019040" w="7823573">
                <a:moveTo>
                  <a:pt x="0" y="0"/>
                </a:moveTo>
                <a:lnTo>
                  <a:pt x="7823572" y="0"/>
                </a:lnTo>
                <a:lnTo>
                  <a:pt x="7823572" y="5019041"/>
                </a:lnTo>
                <a:lnTo>
                  <a:pt x="0" y="501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0880933" cy="148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58"/>
              </a:lnSpc>
            </a:pPr>
            <a:r>
              <a:rPr lang="en-US" b="true" sz="9345" spc="-607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Survey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754" y="3026897"/>
            <a:ext cx="9061246" cy="551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Predicting stock prices with machine learning is a well-known topic.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Patel et al. (2015) used NSE data and found that Random Forest was the best model, better than SVM and ANN.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Kumar and Ravi (2016) showed that Decision Tree achieved 84.3% accuracy, while KNN gave 80.2%.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Some models use LSTM with technical indicators like moving averages and can reach 91.2% accuracy.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Deep learning needs more data and computing power than traditional methods.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Linear Regression and KNN are still popular for their simplicity, with accuracy between 60% and 75%.</a:t>
            </a: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14097" y="3772467"/>
            <a:ext cx="7102561" cy="5173059"/>
          </a:xfrm>
          <a:custGeom>
            <a:avLst/>
            <a:gdLst/>
            <a:ahLst/>
            <a:cxnLst/>
            <a:rect r="r" b="b" t="t" l="l"/>
            <a:pathLst>
              <a:path h="5173059" w="7102561">
                <a:moveTo>
                  <a:pt x="0" y="0"/>
                </a:moveTo>
                <a:lnTo>
                  <a:pt x="7102561" y="0"/>
                </a:lnTo>
                <a:lnTo>
                  <a:pt x="7102561" y="5173060"/>
                </a:lnTo>
                <a:lnTo>
                  <a:pt x="0" y="5173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84692">
            <a:off x="12711163" y="689933"/>
            <a:ext cx="3381397" cy="3393738"/>
          </a:xfrm>
          <a:custGeom>
            <a:avLst/>
            <a:gdLst/>
            <a:ahLst/>
            <a:cxnLst/>
            <a:rect r="r" b="b" t="t" l="l"/>
            <a:pathLst>
              <a:path h="3393738" w="3381397">
                <a:moveTo>
                  <a:pt x="0" y="0"/>
                </a:moveTo>
                <a:lnTo>
                  <a:pt x="3381397" y="0"/>
                </a:lnTo>
                <a:lnTo>
                  <a:pt x="3381397" y="3393738"/>
                </a:lnTo>
                <a:lnTo>
                  <a:pt x="0" y="3393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791415" y="4036268"/>
            <a:ext cx="7026296" cy="5222032"/>
          </a:xfrm>
          <a:custGeom>
            <a:avLst/>
            <a:gdLst/>
            <a:ahLst/>
            <a:cxnLst/>
            <a:rect r="r" b="b" t="t" l="l"/>
            <a:pathLst>
              <a:path h="5222032" w="7026296">
                <a:moveTo>
                  <a:pt x="7026296" y="0"/>
                </a:moveTo>
                <a:lnTo>
                  <a:pt x="0" y="0"/>
                </a:lnTo>
                <a:lnTo>
                  <a:pt x="0" y="5222032"/>
                </a:lnTo>
                <a:lnTo>
                  <a:pt x="7026296" y="5222032"/>
                </a:lnTo>
                <a:lnTo>
                  <a:pt x="70262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722658" y="421171"/>
            <a:ext cx="15216783" cy="283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799"/>
              </a:lnSpc>
            </a:pPr>
            <a:r>
              <a:rPr lang="en-US" b="true" sz="9999" spc="-649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CONCLUSION AND FUTURE OUTLOOK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4720" y="3422959"/>
            <a:ext cx="8689280" cy="341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Conclusion:</a:t>
            </a:r>
          </a:p>
          <a:p>
            <a:pPr algn="just" marL="518162" indent="-259081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Successfully implemented multiple regression models to predict NVDA stock prices.</a:t>
            </a:r>
          </a:p>
          <a:p>
            <a:pPr algn="just" marL="518162" indent="-259081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Lasso, Ridge, and ElasticNet models provided the most consistent and accurate predictions.</a:t>
            </a:r>
          </a:p>
          <a:p>
            <a:pPr algn="just" marL="518162" indent="-259081" lvl="1">
              <a:lnSpc>
                <a:spcPts val="3360"/>
              </a:lnSpc>
              <a:buAutoNum type="arabicPeriod" startAt="1"/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Data preprocessing, feature engineering, and model evaluation were effectively applied.</a:t>
            </a: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54720" y="7284435"/>
            <a:ext cx="8689280" cy="2577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Future Outlook: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 4. Plan to include real-time data feeds and live dashboards for continuous prediction.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 5. Future versions may use advanced models like LSTM for improved time-series accuracy and scalability.</a:t>
            </a: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229361" y="3253200"/>
            <a:ext cx="9321158" cy="3664664"/>
            <a:chOff x="0" y="0"/>
            <a:chExt cx="3370223" cy="13250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70223" cy="1325022"/>
            </a:xfrm>
            <a:custGeom>
              <a:avLst/>
              <a:gdLst/>
              <a:ahLst/>
              <a:cxnLst/>
              <a:rect r="r" b="b" t="t" l="l"/>
              <a:pathLst>
                <a:path h="1325022" w="3370223">
                  <a:moveTo>
                    <a:pt x="42359" y="0"/>
                  </a:moveTo>
                  <a:lnTo>
                    <a:pt x="3327864" y="0"/>
                  </a:lnTo>
                  <a:cubicBezTo>
                    <a:pt x="3351258" y="0"/>
                    <a:pt x="3370223" y="18965"/>
                    <a:pt x="3370223" y="42359"/>
                  </a:cubicBezTo>
                  <a:lnTo>
                    <a:pt x="3370223" y="1282662"/>
                  </a:lnTo>
                  <a:cubicBezTo>
                    <a:pt x="3370223" y="1306057"/>
                    <a:pt x="3351258" y="1325022"/>
                    <a:pt x="3327864" y="1325022"/>
                  </a:cubicBezTo>
                  <a:lnTo>
                    <a:pt x="42359" y="1325022"/>
                  </a:lnTo>
                  <a:cubicBezTo>
                    <a:pt x="18965" y="1325022"/>
                    <a:pt x="0" y="1306057"/>
                    <a:pt x="0" y="1282662"/>
                  </a:cubicBezTo>
                  <a:lnTo>
                    <a:pt x="0" y="42359"/>
                  </a:lnTo>
                  <a:cubicBezTo>
                    <a:pt x="0" y="18965"/>
                    <a:pt x="18965" y="0"/>
                    <a:pt x="423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370223" cy="1344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4681" y="7133954"/>
            <a:ext cx="9435839" cy="2959478"/>
            <a:chOff x="0" y="0"/>
            <a:chExt cx="3411688" cy="1070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11688" cy="1070050"/>
            </a:xfrm>
            <a:custGeom>
              <a:avLst/>
              <a:gdLst/>
              <a:ahLst/>
              <a:cxnLst/>
              <a:rect r="r" b="b" t="t" l="l"/>
              <a:pathLst>
                <a:path h="1070050" w="3411688">
                  <a:moveTo>
                    <a:pt x="41844" y="0"/>
                  </a:moveTo>
                  <a:lnTo>
                    <a:pt x="3369844" y="0"/>
                  </a:lnTo>
                  <a:cubicBezTo>
                    <a:pt x="3392953" y="0"/>
                    <a:pt x="3411688" y="18734"/>
                    <a:pt x="3411688" y="41844"/>
                  </a:cubicBezTo>
                  <a:lnTo>
                    <a:pt x="3411688" y="1028205"/>
                  </a:lnTo>
                  <a:cubicBezTo>
                    <a:pt x="3411688" y="1051315"/>
                    <a:pt x="3392953" y="1070050"/>
                    <a:pt x="3369844" y="1070050"/>
                  </a:cubicBezTo>
                  <a:lnTo>
                    <a:pt x="41844" y="1070050"/>
                  </a:lnTo>
                  <a:cubicBezTo>
                    <a:pt x="18734" y="1070050"/>
                    <a:pt x="0" y="1051315"/>
                    <a:pt x="0" y="1028205"/>
                  </a:cubicBezTo>
                  <a:lnTo>
                    <a:pt x="0" y="41844"/>
                  </a:lnTo>
                  <a:cubicBezTo>
                    <a:pt x="0" y="18734"/>
                    <a:pt x="18734" y="0"/>
                    <a:pt x="41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411688" cy="1089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34534" y="578279"/>
            <a:ext cx="8683987" cy="159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</a:pPr>
            <a:r>
              <a:rPr lang="en-US" b="true" sz="9999" spc="-649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RESULTS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1344" y="2038743"/>
            <a:ext cx="7855251" cy="686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2777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           </a:t>
            </a:r>
            <a:r>
              <a:rPr lang="en-US" sz="2777" b="true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 S</a:t>
            </a:r>
            <a:r>
              <a:rPr lang="en-US" sz="2777" b="true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lide Title: Model Performance</a:t>
            </a:r>
          </a:p>
          <a:p>
            <a:pPr algn="just" marL="599631" indent="-299815" lvl="1">
              <a:lnSpc>
                <a:spcPts val="3888"/>
              </a:lnSpc>
              <a:buFont typeface="Arial"/>
              <a:buChar char="•"/>
            </a:pPr>
            <a:r>
              <a:rPr lang="en-US" sz="2777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Lasso, Ridge, and ElasticNet Regression gave the best results with R² ≈ 0.85.</a:t>
            </a:r>
          </a:p>
          <a:p>
            <a:pPr algn="just" marL="599631" indent="-299815" lvl="1">
              <a:lnSpc>
                <a:spcPts val="3888"/>
              </a:lnSpc>
              <a:buFont typeface="Arial"/>
              <a:buChar char="•"/>
            </a:pPr>
            <a:r>
              <a:rPr lang="en-US" sz="2777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Random Forest Regressor also did well with R² ≈ 0.79, showing it generalizes well.</a:t>
            </a:r>
          </a:p>
          <a:p>
            <a:pPr algn="just" marL="599631" indent="-299815" lvl="1">
              <a:lnSpc>
                <a:spcPts val="3888"/>
              </a:lnSpc>
              <a:buFont typeface="Arial"/>
              <a:buChar char="•"/>
            </a:pPr>
            <a:r>
              <a:rPr lang="en-US" sz="2777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Support Vector Regressor (SVR) performed the worst with R² ≈ 0.44, meaning it didn’t fit the data well.</a:t>
            </a:r>
          </a:p>
          <a:p>
            <a:pPr algn="just" marL="599631" indent="-299815" lvl="1">
              <a:lnSpc>
                <a:spcPts val="3888"/>
              </a:lnSpc>
              <a:buFont typeface="Arial"/>
              <a:buChar char="•"/>
            </a:pPr>
            <a:r>
              <a:rPr lang="en-US" sz="2777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We used R² Score, Mean Squared Error (MSE), and Root Mean Squared Error (RMSE) to evaluate the models.</a:t>
            </a:r>
          </a:p>
          <a:p>
            <a:pPr algn="just" marL="599631" indent="-299815" lvl="1">
              <a:lnSpc>
                <a:spcPts val="3888"/>
              </a:lnSpc>
              <a:buFont typeface="Arial"/>
              <a:buChar char="•"/>
            </a:pPr>
            <a:r>
              <a:rPr lang="en-US" sz="2777">
                <a:solidFill>
                  <a:srgbClr val="171717"/>
                </a:solidFill>
                <a:latin typeface="Agrandir"/>
                <a:ea typeface="Agrandir"/>
                <a:cs typeface="Agrandir"/>
                <a:sym typeface="Agrandir"/>
              </a:rPr>
              <a:t>The final model could predict the next day’s stock price with high reliability.</a:t>
            </a:r>
          </a:p>
          <a:p>
            <a:pPr algn="just">
              <a:lnSpc>
                <a:spcPts val="3888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856634" y="2172093"/>
            <a:ext cx="8431366" cy="7141052"/>
          </a:xfrm>
          <a:custGeom>
            <a:avLst/>
            <a:gdLst/>
            <a:ahLst/>
            <a:cxnLst/>
            <a:rect r="r" b="b" t="t" l="l"/>
            <a:pathLst>
              <a:path h="7141052" w="8431366">
                <a:moveTo>
                  <a:pt x="0" y="0"/>
                </a:moveTo>
                <a:lnTo>
                  <a:pt x="8431366" y="0"/>
                </a:lnTo>
                <a:lnTo>
                  <a:pt x="8431366" y="7141051"/>
                </a:lnTo>
                <a:lnTo>
                  <a:pt x="0" y="7141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7729798" y="3399104"/>
            <a:ext cx="18752482" cy="233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4313"/>
              </a:lnSpc>
            </a:pPr>
            <a:r>
              <a:rPr lang="en-US" b="true" sz="14605" spc="-949">
                <a:solidFill>
                  <a:srgbClr val="171717"/>
                </a:solidFill>
                <a:latin typeface="Agrandir Bold"/>
                <a:ea typeface="Agrandir Bold"/>
                <a:cs typeface="Agrandir Bold"/>
                <a:sym typeface="Agrandir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948161" y="4183757"/>
            <a:ext cx="6975689" cy="5762526"/>
          </a:xfrm>
          <a:custGeom>
            <a:avLst/>
            <a:gdLst/>
            <a:ahLst/>
            <a:cxnLst/>
            <a:rect r="r" b="b" t="t" l="l"/>
            <a:pathLst>
              <a:path h="5762526" w="6975689">
                <a:moveTo>
                  <a:pt x="0" y="0"/>
                </a:moveTo>
                <a:lnTo>
                  <a:pt x="6975689" y="0"/>
                </a:lnTo>
                <a:lnTo>
                  <a:pt x="6975689" y="5762526"/>
                </a:lnTo>
                <a:lnTo>
                  <a:pt x="0" y="5762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8628">
            <a:off x="13369052" y="728789"/>
            <a:ext cx="3386879" cy="3399239"/>
          </a:xfrm>
          <a:custGeom>
            <a:avLst/>
            <a:gdLst/>
            <a:ahLst/>
            <a:cxnLst/>
            <a:rect r="r" b="b" t="t" l="l"/>
            <a:pathLst>
              <a:path h="3399239" w="3386879">
                <a:moveTo>
                  <a:pt x="0" y="0"/>
                </a:moveTo>
                <a:lnTo>
                  <a:pt x="3386878" y="0"/>
                </a:lnTo>
                <a:lnTo>
                  <a:pt x="3386878" y="3399240"/>
                </a:lnTo>
                <a:lnTo>
                  <a:pt x="0" y="339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128628">
            <a:off x="1294802" y="-670920"/>
            <a:ext cx="3386879" cy="3399239"/>
          </a:xfrm>
          <a:custGeom>
            <a:avLst/>
            <a:gdLst/>
            <a:ahLst/>
            <a:cxnLst/>
            <a:rect r="r" b="b" t="t" l="l"/>
            <a:pathLst>
              <a:path h="3399239" w="3386879">
                <a:moveTo>
                  <a:pt x="0" y="0"/>
                </a:moveTo>
                <a:lnTo>
                  <a:pt x="3386879" y="0"/>
                </a:lnTo>
                <a:lnTo>
                  <a:pt x="3386879" y="3399240"/>
                </a:lnTo>
                <a:lnTo>
                  <a:pt x="0" y="339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128628">
            <a:off x="1294802" y="7558680"/>
            <a:ext cx="3386879" cy="3399239"/>
          </a:xfrm>
          <a:custGeom>
            <a:avLst/>
            <a:gdLst/>
            <a:ahLst/>
            <a:cxnLst/>
            <a:rect r="r" b="b" t="t" l="l"/>
            <a:pathLst>
              <a:path h="3399239" w="3386879">
                <a:moveTo>
                  <a:pt x="0" y="0"/>
                </a:moveTo>
                <a:lnTo>
                  <a:pt x="3386879" y="0"/>
                </a:lnTo>
                <a:lnTo>
                  <a:pt x="3386879" y="3399240"/>
                </a:lnTo>
                <a:lnTo>
                  <a:pt x="0" y="339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DAGmyA7Gwnk</dc:identifier>
  <dcterms:modified xsi:type="dcterms:W3CDTF">2011-08-01T06:04:30Z</dcterms:modified>
  <cp:revision>1</cp:revision>
  <dc:title>Stock Market Prediction</dc:title>
</cp:coreProperties>
</file>