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C1C5E2D-50AC-451A-AFDD-6939233C2D7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0" d="100"/>
          <a:sy n="80" d="100"/>
        </p:scale>
        <p:origin x="5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reet\Desktop\ACCIOJOB\Capstone_Project\EDA_SOLUTION.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preet\Desktop\ACCIOJOB\Capstone_Project\EDA_SOLU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TotalOrders vs AvgOrderValue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6"/>
            <c:spPr>
              <a:gradFill rotWithShape="1">
                <a:gsLst>
                  <a:gs pos="0">
                    <a:schemeClr val="accent1">
                      <a:tint val="100000"/>
                      <a:shade val="75000"/>
                      <a:satMod val="160000"/>
                    </a:schemeClr>
                  </a:gs>
                  <a:gs pos="62000">
                    <a:schemeClr val="accent1">
                      <a:tint val="100000"/>
                      <a:shade val="100000"/>
                      <a:satMod val="125000"/>
                    </a:schemeClr>
                  </a:gs>
                  <a:gs pos="100000">
                    <a:schemeClr val="accent1">
                      <a:tint val="80000"/>
                      <a:shade val="100000"/>
                      <a:satMod val="140000"/>
                    </a:schemeClr>
                  </a:gs>
                </a:gsLst>
                <a:lin ang="16200000" scaled="1"/>
              </a:gradFill>
              <a:ln w="9525" cap="rnd">
                <a:solidFill>
                  <a:schemeClr val="accent1"/>
                </a:solidFill>
                <a:round/>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xVal>
            <c:numRef>
              <c:f>EDA_Ans_3!$H$7:$H$95</c:f>
              <c:numCache>
                <c:formatCode>General</c:formatCode>
                <c:ptCount val="89"/>
                <c:pt idx="0">
                  <c:v>6</c:v>
                </c:pt>
                <c:pt idx="1">
                  <c:v>4</c:v>
                </c:pt>
                <c:pt idx="2">
                  <c:v>7</c:v>
                </c:pt>
                <c:pt idx="3">
                  <c:v>13</c:v>
                </c:pt>
                <c:pt idx="4">
                  <c:v>18</c:v>
                </c:pt>
                <c:pt idx="5">
                  <c:v>7</c:v>
                </c:pt>
                <c:pt idx="6">
                  <c:v>11</c:v>
                </c:pt>
                <c:pt idx="7">
                  <c:v>3</c:v>
                </c:pt>
                <c:pt idx="8">
                  <c:v>17</c:v>
                </c:pt>
                <c:pt idx="9">
                  <c:v>14</c:v>
                </c:pt>
                <c:pt idx="10">
                  <c:v>10</c:v>
                </c:pt>
                <c:pt idx="11">
                  <c:v>6</c:v>
                </c:pt>
                <c:pt idx="12">
                  <c:v>1</c:v>
                </c:pt>
                <c:pt idx="13">
                  <c:v>8</c:v>
                </c:pt>
                <c:pt idx="14">
                  <c:v>5</c:v>
                </c:pt>
                <c:pt idx="15">
                  <c:v>3</c:v>
                </c:pt>
                <c:pt idx="16">
                  <c:v>6</c:v>
                </c:pt>
                <c:pt idx="17">
                  <c:v>4</c:v>
                </c:pt>
                <c:pt idx="18">
                  <c:v>8</c:v>
                </c:pt>
                <c:pt idx="19">
                  <c:v>30</c:v>
                </c:pt>
                <c:pt idx="20">
                  <c:v>7</c:v>
                </c:pt>
                <c:pt idx="21">
                  <c:v>5</c:v>
                </c:pt>
                <c:pt idx="22">
                  <c:v>19</c:v>
                </c:pt>
                <c:pt idx="23">
                  <c:v>15</c:v>
                </c:pt>
                <c:pt idx="24">
                  <c:v>3</c:v>
                </c:pt>
                <c:pt idx="25">
                  <c:v>6</c:v>
                </c:pt>
                <c:pt idx="26">
                  <c:v>8</c:v>
                </c:pt>
                <c:pt idx="27">
                  <c:v>5</c:v>
                </c:pt>
                <c:pt idx="28">
                  <c:v>10</c:v>
                </c:pt>
                <c:pt idx="29">
                  <c:v>9</c:v>
                </c:pt>
                <c:pt idx="30">
                  <c:v>11</c:v>
                </c:pt>
                <c:pt idx="31">
                  <c:v>2</c:v>
                </c:pt>
                <c:pt idx="32">
                  <c:v>14</c:v>
                </c:pt>
                <c:pt idx="33">
                  <c:v>18</c:v>
                </c:pt>
                <c:pt idx="34">
                  <c:v>5</c:v>
                </c:pt>
                <c:pt idx="35">
                  <c:v>19</c:v>
                </c:pt>
                <c:pt idx="36">
                  <c:v>10</c:v>
                </c:pt>
                <c:pt idx="37">
                  <c:v>14</c:v>
                </c:pt>
                <c:pt idx="38">
                  <c:v>4</c:v>
                </c:pt>
                <c:pt idx="39">
                  <c:v>14</c:v>
                </c:pt>
                <c:pt idx="40">
                  <c:v>3</c:v>
                </c:pt>
                <c:pt idx="41">
                  <c:v>2</c:v>
                </c:pt>
                <c:pt idx="42">
                  <c:v>15</c:v>
                </c:pt>
                <c:pt idx="43">
                  <c:v>4</c:v>
                </c:pt>
                <c:pt idx="44">
                  <c:v>14</c:v>
                </c:pt>
                <c:pt idx="45">
                  <c:v>12</c:v>
                </c:pt>
                <c:pt idx="46">
                  <c:v>8</c:v>
                </c:pt>
                <c:pt idx="47">
                  <c:v>10</c:v>
                </c:pt>
                <c:pt idx="48">
                  <c:v>7</c:v>
                </c:pt>
                <c:pt idx="49">
                  <c:v>13</c:v>
                </c:pt>
                <c:pt idx="50">
                  <c:v>5</c:v>
                </c:pt>
                <c:pt idx="51">
                  <c:v>3</c:v>
                </c:pt>
                <c:pt idx="52">
                  <c:v>5</c:v>
                </c:pt>
                <c:pt idx="53">
                  <c:v>10</c:v>
                </c:pt>
                <c:pt idx="54">
                  <c:v>10</c:v>
                </c:pt>
                <c:pt idx="55">
                  <c:v>6</c:v>
                </c:pt>
                <c:pt idx="56">
                  <c:v>10</c:v>
                </c:pt>
                <c:pt idx="57">
                  <c:v>5</c:v>
                </c:pt>
                <c:pt idx="58">
                  <c:v>9</c:v>
                </c:pt>
                <c:pt idx="59">
                  <c:v>13</c:v>
                </c:pt>
                <c:pt idx="60">
                  <c:v>28</c:v>
                </c:pt>
                <c:pt idx="61">
                  <c:v>5</c:v>
                </c:pt>
                <c:pt idx="62">
                  <c:v>18</c:v>
                </c:pt>
                <c:pt idx="63">
                  <c:v>12</c:v>
                </c:pt>
                <c:pt idx="64">
                  <c:v>11</c:v>
                </c:pt>
                <c:pt idx="65">
                  <c:v>10</c:v>
                </c:pt>
                <c:pt idx="66">
                  <c:v>5</c:v>
                </c:pt>
                <c:pt idx="67">
                  <c:v>6</c:v>
                </c:pt>
                <c:pt idx="68">
                  <c:v>31</c:v>
                </c:pt>
                <c:pt idx="69">
                  <c:v>9</c:v>
                </c:pt>
                <c:pt idx="70">
                  <c:v>7</c:v>
                </c:pt>
                <c:pt idx="71">
                  <c:v>4</c:v>
                </c:pt>
                <c:pt idx="72">
                  <c:v>9</c:v>
                </c:pt>
                <c:pt idx="73">
                  <c:v>12</c:v>
                </c:pt>
                <c:pt idx="74">
                  <c:v>4</c:v>
                </c:pt>
                <c:pt idx="75">
                  <c:v>3</c:v>
                </c:pt>
                <c:pt idx="76">
                  <c:v>6</c:v>
                </c:pt>
                <c:pt idx="77">
                  <c:v>10</c:v>
                </c:pt>
                <c:pt idx="78">
                  <c:v>6</c:v>
                </c:pt>
                <c:pt idx="79">
                  <c:v>3</c:v>
                </c:pt>
                <c:pt idx="80">
                  <c:v>11</c:v>
                </c:pt>
                <c:pt idx="81">
                  <c:v>10</c:v>
                </c:pt>
                <c:pt idx="82">
                  <c:v>5</c:v>
                </c:pt>
                <c:pt idx="83">
                  <c:v>10</c:v>
                </c:pt>
                <c:pt idx="84">
                  <c:v>15</c:v>
                </c:pt>
                <c:pt idx="85">
                  <c:v>9</c:v>
                </c:pt>
                <c:pt idx="86">
                  <c:v>14</c:v>
                </c:pt>
                <c:pt idx="87">
                  <c:v>7</c:v>
                </c:pt>
                <c:pt idx="88">
                  <c:v>7</c:v>
                </c:pt>
              </c:numCache>
            </c:numRef>
          </c:xVal>
          <c:yVal>
            <c:numRef>
              <c:f>EDA_Ans_3!$I$7:$I$95</c:f>
              <c:numCache>
                <c:formatCode>General</c:formatCode>
                <c:ptCount val="89"/>
                <c:pt idx="0">
                  <c:v>37.596666669999998</c:v>
                </c:pt>
                <c:pt idx="1">
                  <c:v>24.355</c:v>
                </c:pt>
                <c:pt idx="2">
                  <c:v>38.36</c:v>
                </c:pt>
                <c:pt idx="3">
                  <c:v>36.303846149999998</c:v>
                </c:pt>
                <c:pt idx="4">
                  <c:v>86.64</c:v>
                </c:pt>
                <c:pt idx="5">
                  <c:v>24.037142859999999</c:v>
                </c:pt>
                <c:pt idx="6">
                  <c:v>56.696363640000001</c:v>
                </c:pt>
                <c:pt idx="7">
                  <c:v>63.723333330000003</c:v>
                </c:pt>
                <c:pt idx="8">
                  <c:v>79.874705879999993</c:v>
                </c:pt>
                <c:pt idx="9">
                  <c:v>56.710714289999999</c:v>
                </c:pt>
                <c:pt idx="10">
                  <c:v>28.131</c:v>
                </c:pt>
                <c:pt idx="11">
                  <c:v>12.126666670000001</c:v>
                </c:pt>
                <c:pt idx="12">
                  <c:v>3.25</c:v>
                </c:pt>
                <c:pt idx="13">
                  <c:v>45.905000000000001</c:v>
                </c:pt>
                <c:pt idx="14">
                  <c:v>37.564</c:v>
                </c:pt>
                <c:pt idx="15">
                  <c:v>17.873333330000001</c:v>
                </c:pt>
                <c:pt idx="16">
                  <c:v>51.006666670000001</c:v>
                </c:pt>
                <c:pt idx="17">
                  <c:v>15.925000000000001</c:v>
                </c:pt>
                <c:pt idx="18">
                  <c:v>104.0425</c:v>
                </c:pt>
                <c:pt idx="19">
                  <c:v>206.84633332999999</c:v>
                </c:pt>
                <c:pt idx="20">
                  <c:v>33.25</c:v>
                </c:pt>
                <c:pt idx="21">
                  <c:v>127.58799999999999</c:v>
                </c:pt>
                <c:pt idx="22">
                  <c:v>88.32</c:v>
                </c:pt>
                <c:pt idx="23">
                  <c:v>93.562666669999999</c:v>
                </c:pt>
                <c:pt idx="24">
                  <c:v>57.14</c:v>
                </c:pt>
                <c:pt idx="25">
                  <c:v>12.52166667</c:v>
                </c:pt>
                <c:pt idx="26">
                  <c:v>34.833750000000002</c:v>
                </c:pt>
                <c:pt idx="27">
                  <c:v>7.5960000000000001</c:v>
                </c:pt>
                <c:pt idx="28">
                  <c:v>56.826999999999998</c:v>
                </c:pt>
                <c:pt idx="29">
                  <c:v>35.82</c:v>
                </c:pt>
                <c:pt idx="30">
                  <c:v>98.873636360000006</c:v>
                </c:pt>
                <c:pt idx="31">
                  <c:v>33.9</c:v>
                </c:pt>
                <c:pt idx="32">
                  <c:v>51.769285709999998</c:v>
                </c:pt>
                <c:pt idx="33">
                  <c:v>69.953333330000007</c:v>
                </c:pt>
                <c:pt idx="34">
                  <c:v>41.415999999999997</c:v>
                </c:pt>
                <c:pt idx="35">
                  <c:v>145.01263158</c:v>
                </c:pt>
                <c:pt idx="36">
                  <c:v>36.365000000000002</c:v>
                </c:pt>
                <c:pt idx="37">
                  <c:v>58.12</c:v>
                </c:pt>
                <c:pt idx="38">
                  <c:v>21.872499999999999</c:v>
                </c:pt>
                <c:pt idx="39">
                  <c:v>45.415714289999997</c:v>
                </c:pt>
                <c:pt idx="40">
                  <c:v>3.3066666699999998</c:v>
                </c:pt>
                <c:pt idx="41">
                  <c:v>9.6999999999999993</c:v>
                </c:pt>
                <c:pt idx="42">
                  <c:v>67.802000000000007</c:v>
                </c:pt>
                <c:pt idx="43">
                  <c:v>50.527500000000003</c:v>
                </c:pt>
                <c:pt idx="44">
                  <c:v>52.457857140000002</c:v>
                </c:pt>
                <c:pt idx="45">
                  <c:v>56.150833329999998</c:v>
                </c:pt>
                <c:pt idx="46">
                  <c:v>9.9824999999999999</c:v>
                </c:pt>
                <c:pt idx="47">
                  <c:v>46.975000000000001</c:v>
                </c:pt>
                <c:pt idx="48">
                  <c:v>65.558571430000001</c:v>
                </c:pt>
                <c:pt idx="49">
                  <c:v>107.24769231000001</c:v>
                </c:pt>
                <c:pt idx="50">
                  <c:v>64.408000000000001</c:v>
                </c:pt>
                <c:pt idx="51">
                  <c:v>12.53</c:v>
                </c:pt>
                <c:pt idx="52">
                  <c:v>61.328000000000003</c:v>
                </c:pt>
                <c:pt idx="53">
                  <c:v>98.352999999999994</c:v>
                </c:pt>
                <c:pt idx="54">
                  <c:v>86.274000000000001</c:v>
                </c:pt>
                <c:pt idx="55">
                  <c:v>46.326666670000002</c:v>
                </c:pt>
                <c:pt idx="56">
                  <c:v>118.611</c:v>
                </c:pt>
                <c:pt idx="57">
                  <c:v>72.971999999999994</c:v>
                </c:pt>
                <c:pt idx="58">
                  <c:v>36.394444440000001</c:v>
                </c:pt>
                <c:pt idx="59">
                  <c:v>152.51538461999999</c:v>
                </c:pt>
                <c:pt idx="60">
                  <c:v>200.20107143000001</c:v>
                </c:pt>
                <c:pt idx="61">
                  <c:v>43.835999999999999</c:v>
                </c:pt>
                <c:pt idx="62">
                  <c:v>118.56722222</c:v>
                </c:pt>
                <c:pt idx="63">
                  <c:v>26.63</c:v>
                </c:pt>
                <c:pt idx="64">
                  <c:v>57.54090909</c:v>
                </c:pt>
                <c:pt idx="65">
                  <c:v>100.129</c:v>
                </c:pt>
                <c:pt idx="66">
                  <c:v>12.894</c:v>
                </c:pt>
                <c:pt idx="67">
                  <c:v>45.916666669999998</c:v>
                </c:pt>
                <c:pt idx="68">
                  <c:v>215.60322581</c:v>
                </c:pt>
                <c:pt idx="69">
                  <c:v>101.53444444</c:v>
                </c:pt>
                <c:pt idx="70">
                  <c:v>64.121428570000006</c:v>
                </c:pt>
                <c:pt idx="71">
                  <c:v>27.07</c:v>
                </c:pt>
                <c:pt idx="72">
                  <c:v>62.074444440000001</c:v>
                </c:pt>
                <c:pt idx="73">
                  <c:v>68.435833329999994</c:v>
                </c:pt>
                <c:pt idx="74">
                  <c:v>65.522499999999994</c:v>
                </c:pt>
                <c:pt idx="75">
                  <c:v>43.32</c:v>
                </c:pt>
                <c:pt idx="76">
                  <c:v>20.995000000000001</c:v>
                </c:pt>
                <c:pt idx="77">
                  <c:v>47.563000000000002</c:v>
                </c:pt>
                <c:pt idx="78">
                  <c:v>45.76</c:v>
                </c:pt>
                <c:pt idx="79">
                  <c:v>23.33666667</c:v>
                </c:pt>
                <c:pt idx="80">
                  <c:v>86.121818180000005</c:v>
                </c:pt>
                <c:pt idx="81">
                  <c:v>49.325000000000003</c:v>
                </c:pt>
                <c:pt idx="82">
                  <c:v>11.682</c:v>
                </c:pt>
                <c:pt idx="83">
                  <c:v>43.286999999999999</c:v>
                </c:pt>
                <c:pt idx="84">
                  <c:v>54.832000000000001</c:v>
                </c:pt>
                <c:pt idx="85">
                  <c:v>21.634444439999999</c:v>
                </c:pt>
                <c:pt idx="86">
                  <c:v>96.647142860000002</c:v>
                </c:pt>
                <c:pt idx="87">
                  <c:v>12.63</c:v>
                </c:pt>
                <c:pt idx="88">
                  <c:v>25.105714290000002</c:v>
                </c:pt>
              </c:numCache>
            </c:numRef>
          </c:yVal>
          <c:smooth val="0"/>
          <c:extLst>
            <c:ext xmlns:c16="http://schemas.microsoft.com/office/drawing/2014/chart" uri="{C3380CC4-5D6E-409C-BE32-E72D297353CC}">
              <c16:uniqueId val="{00000000-67E9-4336-B26B-EA6C8D51E2D1}"/>
            </c:ext>
          </c:extLst>
        </c:ser>
        <c:dLbls>
          <c:showLegendKey val="0"/>
          <c:showVal val="0"/>
          <c:showCatName val="0"/>
          <c:showSerName val="0"/>
          <c:showPercent val="0"/>
          <c:showBubbleSize val="0"/>
        </c:dLbls>
        <c:axId val="1394780895"/>
        <c:axId val="1335415903"/>
      </c:scatterChart>
      <c:valAx>
        <c:axId val="139478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415903"/>
        <c:crosses val="autoZero"/>
        <c:crossBetween val="midCat"/>
      </c:valAx>
      <c:valAx>
        <c:axId val="1335415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7808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6"/>
            <c:spPr>
              <a:gradFill rotWithShape="1">
                <a:gsLst>
                  <a:gs pos="0">
                    <a:schemeClr val="accent1">
                      <a:tint val="100000"/>
                      <a:shade val="75000"/>
                      <a:satMod val="160000"/>
                    </a:schemeClr>
                  </a:gs>
                  <a:gs pos="62000">
                    <a:schemeClr val="accent1">
                      <a:tint val="100000"/>
                      <a:shade val="100000"/>
                      <a:satMod val="125000"/>
                    </a:schemeClr>
                  </a:gs>
                  <a:gs pos="100000">
                    <a:schemeClr val="accent1">
                      <a:tint val="80000"/>
                      <a:shade val="100000"/>
                      <a:satMod val="140000"/>
                    </a:schemeClr>
                  </a:gs>
                </a:gsLst>
                <a:lin ang="16200000" scaled="1"/>
              </a:gradFill>
              <a:ln w="9525" cap="rnd">
                <a:solidFill>
                  <a:schemeClr val="accent1"/>
                </a:solidFill>
                <a:round/>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xVal>
            <c:numRef>
              <c:f>EDA_Ans_15!$J$5:$J$33</c:f>
              <c:numCache>
                <c:formatCode>General</c:formatCode>
                <c:ptCount val="29"/>
                <c:pt idx="0">
                  <c:v>15.66666667</c:v>
                </c:pt>
                <c:pt idx="1">
                  <c:v>20.350000000000001</c:v>
                </c:pt>
                <c:pt idx="2">
                  <c:v>31.666666670000001</c:v>
                </c:pt>
                <c:pt idx="3">
                  <c:v>46</c:v>
                </c:pt>
                <c:pt idx="4">
                  <c:v>29.5</c:v>
                </c:pt>
                <c:pt idx="5">
                  <c:v>14.91666667</c:v>
                </c:pt>
                <c:pt idx="6">
                  <c:v>35.57</c:v>
                </c:pt>
                <c:pt idx="7">
                  <c:v>28.175000000000001</c:v>
                </c:pt>
                <c:pt idx="8">
                  <c:v>15</c:v>
                </c:pt>
                <c:pt idx="9">
                  <c:v>4.5</c:v>
                </c:pt>
                <c:pt idx="10">
                  <c:v>29.71</c:v>
                </c:pt>
                <c:pt idx="11">
                  <c:v>44.677999999999997</c:v>
                </c:pt>
                <c:pt idx="12">
                  <c:v>25.89</c:v>
                </c:pt>
                <c:pt idx="13">
                  <c:v>26.43333333</c:v>
                </c:pt>
                <c:pt idx="14">
                  <c:v>20</c:v>
                </c:pt>
                <c:pt idx="15">
                  <c:v>15.33333333</c:v>
                </c:pt>
                <c:pt idx="16">
                  <c:v>20</c:v>
                </c:pt>
                <c:pt idx="17">
                  <c:v>140.75</c:v>
                </c:pt>
                <c:pt idx="18">
                  <c:v>14.025</c:v>
                </c:pt>
                <c:pt idx="19">
                  <c:v>26.483333330000001</c:v>
                </c:pt>
                <c:pt idx="20">
                  <c:v>10.75</c:v>
                </c:pt>
                <c:pt idx="21">
                  <c:v>11.125</c:v>
                </c:pt>
                <c:pt idx="22">
                  <c:v>18.083333329999999</c:v>
                </c:pt>
                <c:pt idx="23">
                  <c:v>30.93333333</c:v>
                </c:pt>
                <c:pt idx="24">
                  <c:v>15.725</c:v>
                </c:pt>
                <c:pt idx="25">
                  <c:v>28.75</c:v>
                </c:pt>
                <c:pt idx="26">
                  <c:v>13.25</c:v>
                </c:pt>
                <c:pt idx="27">
                  <c:v>44.5</c:v>
                </c:pt>
                <c:pt idx="28">
                  <c:v>38.9</c:v>
                </c:pt>
              </c:numCache>
            </c:numRef>
          </c:xVal>
          <c:yVal>
            <c:numRef>
              <c:f>EDA_Ans_15!$K$5:$K$33</c:f>
              <c:numCache>
                <c:formatCode>General</c:formatCode>
                <c:ptCount val="29"/>
                <c:pt idx="0">
                  <c:v>4.0276819911981896</c:v>
                </c:pt>
                <c:pt idx="1">
                  <c:v>1.9643701280563199</c:v>
                </c:pt>
                <c:pt idx="2">
                  <c:v>6.2360956446232301</c:v>
                </c:pt>
                <c:pt idx="3">
                  <c:v>37.067505985701203</c:v>
                </c:pt>
                <c:pt idx="4">
                  <c:v>8.5</c:v>
                </c:pt>
                <c:pt idx="5">
                  <c:v>7.0543524783561002</c:v>
                </c:pt>
                <c:pt idx="6">
                  <c:v>17.651277574158701</c:v>
                </c:pt>
                <c:pt idx="7">
                  <c:v>30.522809094183899</c:v>
                </c:pt>
                <c:pt idx="8">
                  <c:v>6</c:v>
                </c:pt>
                <c:pt idx="9">
                  <c:v>0</c:v>
                </c:pt>
                <c:pt idx="10">
                  <c:v>12.2538510953359</c:v>
                </c:pt>
                <c:pt idx="11">
                  <c:v>41.8505213348651</c:v>
                </c:pt>
                <c:pt idx="12">
                  <c:v>0</c:v>
                </c:pt>
                <c:pt idx="13">
                  <c:v>9.9184452186597998</c:v>
                </c:pt>
                <c:pt idx="14">
                  <c:v>13.717385562368101</c:v>
                </c:pt>
                <c:pt idx="15">
                  <c:v>1.8856180831641201</c:v>
                </c:pt>
                <c:pt idx="16">
                  <c:v>4.5460605656619499</c:v>
                </c:pt>
                <c:pt idx="17">
                  <c:v>122.75</c:v>
                </c:pt>
                <c:pt idx="18">
                  <c:v>4.3749999999999902</c:v>
                </c:pt>
                <c:pt idx="19">
                  <c:v>13.978574875700099</c:v>
                </c:pt>
                <c:pt idx="20">
                  <c:v>1.25</c:v>
                </c:pt>
                <c:pt idx="21">
                  <c:v>1.625</c:v>
                </c:pt>
                <c:pt idx="22">
                  <c:v>1.5320646925708501</c:v>
                </c:pt>
                <c:pt idx="23">
                  <c:v>18.825750685932501</c:v>
                </c:pt>
                <c:pt idx="24">
                  <c:v>8.2750000000000004</c:v>
                </c:pt>
                <c:pt idx="25">
                  <c:v>9.25</c:v>
                </c:pt>
                <c:pt idx="26">
                  <c:v>0</c:v>
                </c:pt>
                <c:pt idx="27">
                  <c:v>10.5</c:v>
                </c:pt>
                <c:pt idx="28">
                  <c:v>10.399999999999901</c:v>
                </c:pt>
              </c:numCache>
            </c:numRef>
          </c:yVal>
          <c:smooth val="0"/>
          <c:extLst>
            <c:ext xmlns:c16="http://schemas.microsoft.com/office/drawing/2014/chart" uri="{C3380CC4-5D6E-409C-BE32-E72D297353CC}">
              <c16:uniqueId val="{00000000-B0EA-477E-8C23-FB22AA3FF3A0}"/>
            </c:ext>
          </c:extLst>
        </c:ser>
        <c:dLbls>
          <c:showLegendKey val="0"/>
          <c:showVal val="0"/>
          <c:showCatName val="0"/>
          <c:showSerName val="0"/>
          <c:showPercent val="0"/>
          <c:showBubbleSize val="0"/>
        </c:dLbls>
        <c:axId val="124534096"/>
        <c:axId val="1066804975"/>
      </c:scatterChart>
      <c:valAx>
        <c:axId val="124534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6804975"/>
        <c:crosses val="autoZero"/>
        <c:crossBetween val="midCat"/>
      </c:valAx>
      <c:valAx>
        <c:axId val="1066804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5340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Revenue by CategoryName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tint val="100000"/>
                    <a:shade val="75000"/>
                    <a:satMod val="160000"/>
                  </a:schemeClr>
                </a:gs>
                <a:gs pos="62000">
                  <a:schemeClr val="accent1">
                    <a:tint val="100000"/>
                    <a:shade val="100000"/>
                    <a:satMod val="125000"/>
                  </a:schemeClr>
                </a:gs>
                <a:gs pos="100000">
                  <a:schemeClr val="accent1">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EDA_Ans_4!$B$13:$B$20</c:f>
              <c:strCache>
                <c:ptCount val="8"/>
                <c:pt idx="0">
                  <c:v>Beverages</c:v>
                </c:pt>
                <c:pt idx="1">
                  <c:v>Dairy Products</c:v>
                </c:pt>
                <c:pt idx="2">
                  <c:v>Meat/Poultry</c:v>
                </c:pt>
                <c:pt idx="3">
                  <c:v>Confections</c:v>
                </c:pt>
                <c:pt idx="4">
                  <c:v>Seafood</c:v>
                </c:pt>
                <c:pt idx="5">
                  <c:v>Condiments</c:v>
                </c:pt>
                <c:pt idx="6">
                  <c:v>Produce</c:v>
                </c:pt>
                <c:pt idx="7">
                  <c:v>Grains/Cereals</c:v>
                </c:pt>
              </c:strCache>
            </c:strRef>
          </c:cat>
          <c:val>
            <c:numRef>
              <c:f>EDA_Ans_4!$C$13:$C$20</c:f>
              <c:numCache>
                <c:formatCode>General</c:formatCode>
                <c:ptCount val="8"/>
                <c:pt idx="0">
                  <c:v>286526.95</c:v>
                </c:pt>
                <c:pt idx="1">
                  <c:v>251330.5</c:v>
                </c:pt>
                <c:pt idx="2">
                  <c:v>178188.79999999999</c:v>
                </c:pt>
                <c:pt idx="3">
                  <c:v>177099.1</c:v>
                </c:pt>
                <c:pt idx="4">
                  <c:v>141623.09</c:v>
                </c:pt>
                <c:pt idx="5">
                  <c:v>113694.75</c:v>
                </c:pt>
                <c:pt idx="6">
                  <c:v>105268.6</c:v>
                </c:pt>
                <c:pt idx="7">
                  <c:v>100726.8</c:v>
                </c:pt>
              </c:numCache>
            </c:numRef>
          </c:val>
          <c:extLst>
            <c:ext xmlns:c16="http://schemas.microsoft.com/office/drawing/2014/chart" uri="{C3380CC4-5D6E-409C-BE32-E72D297353CC}">
              <c16:uniqueId val="{00000000-4039-45C4-A260-C62880DA33DB}"/>
            </c:ext>
          </c:extLst>
        </c:ser>
        <c:dLbls>
          <c:showLegendKey val="0"/>
          <c:showVal val="0"/>
          <c:showCatName val="0"/>
          <c:showSerName val="0"/>
          <c:showPercent val="0"/>
          <c:showBubbleSize val="0"/>
        </c:dLbls>
        <c:gapWidth val="100"/>
        <c:overlap val="-24"/>
        <c:axId val="1968891215"/>
        <c:axId val="258379808"/>
      </c:barChart>
      <c:catAx>
        <c:axId val="1968891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8379808"/>
        <c:crosses val="autoZero"/>
        <c:auto val="1"/>
        <c:lblAlgn val="ctr"/>
        <c:lblOffset val="100"/>
        <c:noMultiLvlLbl val="0"/>
      </c:catAx>
      <c:valAx>
        <c:axId val="258379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88912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Correlation Between Order Size and Demographics</a:t>
            </a:r>
          </a:p>
        </c:rich>
      </c:tx>
      <c:layout>
        <c:manualLayout>
          <c:xMode val="edge"/>
          <c:yMode val="edge"/>
          <c:x val="0.1127791186905657"/>
          <c:y val="2.7777777777777776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6"/>
            <c:spPr>
              <a:gradFill rotWithShape="1">
                <a:gsLst>
                  <a:gs pos="0">
                    <a:schemeClr val="accent1">
                      <a:tint val="100000"/>
                      <a:shade val="75000"/>
                      <a:satMod val="160000"/>
                    </a:schemeClr>
                  </a:gs>
                  <a:gs pos="62000">
                    <a:schemeClr val="accent1">
                      <a:tint val="100000"/>
                      <a:shade val="100000"/>
                      <a:satMod val="125000"/>
                    </a:schemeClr>
                  </a:gs>
                  <a:gs pos="100000">
                    <a:schemeClr val="accent1">
                      <a:tint val="80000"/>
                      <a:shade val="100000"/>
                      <a:satMod val="140000"/>
                    </a:schemeClr>
                  </a:gs>
                </a:gsLst>
                <a:lin ang="16200000" scaled="1"/>
              </a:gradFill>
              <a:ln w="9525" cap="rnd">
                <a:solidFill>
                  <a:schemeClr val="accent1"/>
                </a:solidFill>
                <a:round/>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xVal>
            <c:numRef>
              <c:f>EDA_Ans_5!$L$23:$L$43</c:f>
              <c:numCache>
                <c:formatCode>General</c:formatCode>
                <c:ptCount val="21"/>
                <c:pt idx="0">
                  <c:v>8</c:v>
                </c:pt>
                <c:pt idx="1">
                  <c:v>57</c:v>
                </c:pt>
                <c:pt idx="2">
                  <c:v>20</c:v>
                </c:pt>
                <c:pt idx="3">
                  <c:v>91</c:v>
                </c:pt>
                <c:pt idx="4">
                  <c:v>45</c:v>
                </c:pt>
                <c:pt idx="5">
                  <c:v>24</c:v>
                </c:pt>
                <c:pt idx="6">
                  <c:v>31</c:v>
                </c:pt>
                <c:pt idx="7">
                  <c:v>85</c:v>
                </c:pt>
                <c:pt idx="8">
                  <c:v>170</c:v>
                </c:pt>
                <c:pt idx="9">
                  <c:v>31</c:v>
                </c:pt>
                <c:pt idx="10">
                  <c:v>20</c:v>
                </c:pt>
                <c:pt idx="11">
                  <c:v>43</c:v>
                </c:pt>
                <c:pt idx="12">
                  <c:v>6</c:v>
                </c:pt>
                <c:pt idx="13">
                  <c:v>4</c:v>
                </c:pt>
                <c:pt idx="14">
                  <c:v>24</c:v>
                </c:pt>
                <c:pt idx="15">
                  <c:v>20</c:v>
                </c:pt>
                <c:pt idx="16">
                  <c:v>42</c:v>
                </c:pt>
                <c:pt idx="17">
                  <c:v>19</c:v>
                </c:pt>
                <c:pt idx="18">
                  <c:v>65</c:v>
                </c:pt>
                <c:pt idx="19">
                  <c:v>144</c:v>
                </c:pt>
                <c:pt idx="20">
                  <c:v>51</c:v>
                </c:pt>
              </c:numCache>
            </c:numRef>
          </c:xVal>
          <c:yVal>
            <c:numRef>
              <c:f>EDA_Ans_5!$M$23:$M$43</c:f>
              <c:numCache>
                <c:formatCode>General</c:formatCode>
                <c:ptCount val="21"/>
                <c:pt idx="0">
                  <c:v>71</c:v>
                </c:pt>
                <c:pt idx="1">
                  <c:v>2510</c:v>
                </c:pt>
                <c:pt idx="2">
                  <c:v>617</c:v>
                </c:pt>
                <c:pt idx="3">
                  <c:v>2194</c:v>
                </c:pt>
                <c:pt idx="4">
                  <c:v>1420</c:v>
                </c:pt>
                <c:pt idx="5">
                  <c:v>656</c:v>
                </c:pt>
                <c:pt idx="6">
                  <c:v>599</c:v>
                </c:pt>
                <c:pt idx="7">
                  <c:v>1972</c:v>
                </c:pt>
                <c:pt idx="8">
                  <c:v>5359</c:v>
                </c:pt>
                <c:pt idx="9">
                  <c:v>1033</c:v>
                </c:pt>
                <c:pt idx="10">
                  <c:v>380</c:v>
                </c:pt>
                <c:pt idx="11">
                  <c:v>706</c:v>
                </c:pt>
                <c:pt idx="12">
                  <c:v>69</c:v>
                </c:pt>
                <c:pt idx="13">
                  <c:v>76</c:v>
                </c:pt>
                <c:pt idx="14">
                  <c:v>477</c:v>
                </c:pt>
                <c:pt idx="15">
                  <c:v>309</c:v>
                </c:pt>
                <c:pt idx="16">
                  <c:v>957</c:v>
                </c:pt>
                <c:pt idx="17">
                  <c:v>510</c:v>
                </c:pt>
                <c:pt idx="18">
                  <c:v>1401</c:v>
                </c:pt>
                <c:pt idx="19">
                  <c:v>4220</c:v>
                </c:pt>
                <c:pt idx="20">
                  <c:v>1532</c:v>
                </c:pt>
              </c:numCache>
            </c:numRef>
          </c:yVal>
          <c:smooth val="0"/>
          <c:extLst>
            <c:ext xmlns:c16="http://schemas.microsoft.com/office/drawing/2014/chart" uri="{C3380CC4-5D6E-409C-BE32-E72D297353CC}">
              <c16:uniqueId val="{00000000-4E7E-4C6D-8D01-FE1178D97AD8}"/>
            </c:ext>
          </c:extLst>
        </c:ser>
        <c:dLbls>
          <c:showLegendKey val="0"/>
          <c:showVal val="0"/>
          <c:showCatName val="0"/>
          <c:showSerName val="0"/>
          <c:showPercent val="0"/>
          <c:showBubbleSize val="0"/>
        </c:dLbls>
        <c:axId val="1965344047"/>
        <c:axId val="1366874863"/>
      </c:scatterChart>
      <c:valAx>
        <c:axId val="19653440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6874863"/>
        <c:crosses val="autoZero"/>
        <c:crossBetween val="midCat"/>
      </c:valAx>
      <c:valAx>
        <c:axId val="1366874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53440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OrderCount by ContactTitle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tint val="100000"/>
                    <a:shade val="75000"/>
                    <a:satMod val="160000"/>
                  </a:schemeClr>
                </a:gs>
                <a:gs pos="62000">
                  <a:schemeClr val="accent1">
                    <a:tint val="100000"/>
                    <a:shade val="100000"/>
                    <a:satMod val="125000"/>
                  </a:schemeClr>
                </a:gs>
                <a:gs pos="100000">
                  <a:schemeClr val="accent1">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EDA_Ans_6!$B$11:$B$22</c:f>
              <c:strCache>
                <c:ptCount val="12"/>
                <c:pt idx="0">
                  <c:v>Sales Representative</c:v>
                </c:pt>
                <c:pt idx="1">
                  <c:v>Owner</c:v>
                </c:pt>
                <c:pt idx="2">
                  <c:v>Sales Manager</c:v>
                </c:pt>
                <c:pt idx="3">
                  <c:v>Accounting Manager</c:v>
                </c:pt>
                <c:pt idx="4">
                  <c:v>Marketing Manager</c:v>
                </c:pt>
                <c:pt idx="5">
                  <c:v>Sales Associate</c:v>
                </c:pt>
                <c:pt idx="6">
                  <c:v>Marketing Assistant</c:v>
                </c:pt>
                <c:pt idx="7">
                  <c:v>Sales Agent</c:v>
                </c:pt>
                <c:pt idx="8">
                  <c:v>Order Administrator</c:v>
                </c:pt>
                <c:pt idx="9">
                  <c:v>Assistant Sales Representative</c:v>
                </c:pt>
                <c:pt idx="10">
                  <c:v>Assistant Sales Agent</c:v>
                </c:pt>
                <c:pt idx="11">
                  <c:v>Owner/Marketing Assistant</c:v>
                </c:pt>
              </c:strCache>
            </c:strRef>
          </c:cat>
          <c:val>
            <c:numRef>
              <c:f>EDA_Ans_6!$C$11:$C$22</c:f>
              <c:numCache>
                <c:formatCode>General</c:formatCode>
                <c:ptCount val="12"/>
                <c:pt idx="0">
                  <c:v>160</c:v>
                </c:pt>
                <c:pt idx="1">
                  <c:v>134</c:v>
                </c:pt>
                <c:pt idx="2">
                  <c:v>128</c:v>
                </c:pt>
                <c:pt idx="3">
                  <c:v>116</c:v>
                </c:pt>
                <c:pt idx="4">
                  <c:v>82</c:v>
                </c:pt>
                <c:pt idx="5">
                  <c:v>65</c:v>
                </c:pt>
                <c:pt idx="6">
                  <c:v>44</c:v>
                </c:pt>
                <c:pt idx="7">
                  <c:v>36</c:v>
                </c:pt>
                <c:pt idx="8">
                  <c:v>24</c:v>
                </c:pt>
                <c:pt idx="9">
                  <c:v>18</c:v>
                </c:pt>
                <c:pt idx="10">
                  <c:v>16</c:v>
                </c:pt>
                <c:pt idx="11">
                  <c:v>7</c:v>
                </c:pt>
              </c:numCache>
            </c:numRef>
          </c:val>
          <c:extLst>
            <c:ext xmlns:c16="http://schemas.microsoft.com/office/drawing/2014/chart" uri="{C3380CC4-5D6E-409C-BE32-E72D297353CC}">
              <c16:uniqueId val="{00000000-9343-4FBA-8426-AD8CE867AAAA}"/>
            </c:ext>
          </c:extLst>
        </c:ser>
        <c:dLbls>
          <c:showLegendKey val="0"/>
          <c:showVal val="0"/>
          <c:showCatName val="0"/>
          <c:showSerName val="0"/>
          <c:showPercent val="0"/>
          <c:showBubbleSize val="0"/>
        </c:dLbls>
        <c:gapWidth val="115"/>
        <c:overlap val="-20"/>
        <c:axId val="2027684815"/>
        <c:axId val="261881824"/>
      </c:barChart>
      <c:catAx>
        <c:axId val="2027684815"/>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881824"/>
        <c:crosses val="autoZero"/>
        <c:auto val="1"/>
        <c:lblAlgn val="ctr"/>
        <c:lblOffset val="100"/>
        <c:noMultiLvlLbl val="0"/>
      </c:catAx>
      <c:valAx>
        <c:axId val="261881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7684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turnover by departments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tint val="100000"/>
                    <a:shade val="75000"/>
                    <a:satMod val="160000"/>
                  </a:schemeClr>
                </a:gs>
                <a:gs pos="62000">
                  <a:schemeClr val="accent1">
                    <a:tint val="100000"/>
                    <a:shade val="100000"/>
                    <a:satMod val="125000"/>
                  </a:schemeClr>
                </a:gs>
                <a:gs pos="100000">
                  <a:schemeClr val="accent1">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EDA_Ans_8!$B$17:$B$20</c:f>
              <c:strCache>
                <c:ptCount val="4"/>
                <c:pt idx="0">
                  <c:v>Sales Representative</c:v>
                </c:pt>
                <c:pt idx="1">
                  <c:v>Vice President, Sales</c:v>
                </c:pt>
                <c:pt idx="2">
                  <c:v>Sales Manager</c:v>
                </c:pt>
                <c:pt idx="3">
                  <c:v>Inside Sales Coordinator</c:v>
                </c:pt>
              </c:strCache>
            </c:strRef>
          </c:cat>
          <c:val>
            <c:numRef>
              <c:f>EDA_Ans_8!$C$17:$C$20</c:f>
              <c:numCache>
                <c:formatCode>General</c:formatCode>
                <c:ptCount val="4"/>
                <c:pt idx="0">
                  <c:v>6</c:v>
                </c:pt>
                <c:pt idx="1">
                  <c:v>1</c:v>
                </c:pt>
                <c:pt idx="2">
                  <c:v>1</c:v>
                </c:pt>
                <c:pt idx="3">
                  <c:v>1</c:v>
                </c:pt>
              </c:numCache>
            </c:numRef>
          </c:val>
          <c:extLst>
            <c:ext xmlns:c16="http://schemas.microsoft.com/office/drawing/2014/chart" uri="{C3380CC4-5D6E-409C-BE32-E72D297353CC}">
              <c16:uniqueId val="{00000000-E51C-4499-A4DA-D49A1906EE69}"/>
            </c:ext>
          </c:extLst>
        </c:ser>
        <c:ser>
          <c:idx val="1"/>
          <c:order val="1"/>
          <c:spPr>
            <a:gradFill rotWithShape="1">
              <a:gsLst>
                <a:gs pos="0">
                  <a:schemeClr val="accent2">
                    <a:tint val="100000"/>
                    <a:shade val="75000"/>
                    <a:satMod val="160000"/>
                  </a:schemeClr>
                </a:gs>
                <a:gs pos="62000">
                  <a:schemeClr val="accent2">
                    <a:tint val="100000"/>
                    <a:shade val="100000"/>
                    <a:satMod val="125000"/>
                  </a:schemeClr>
                </a:gs>
                <a:gs pos="100000">
                  <a:schemeClr val="accent2">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EDA_Ans_8!$B$17:$B$20</c:f>
              <c:strCache>
                <c:ptCount val="4"/>
                <c:pt idx="0">
                  <c:v>Sales Representative</c:v>
                </c:pt>
                <c:pt idx="1">
                  <c:v>Vice President, Sales</c:v>
                </c:pt>
                <c:pt idx="2">
                  <c:v>Sales Manager</c:v>
                </c:pt>
                <c:pt idx="3">
                  <c:v>Inside Sales Coordinator</c:v>
                </c:pt>
              </c:strCache>
            </c:strRef>
          </c:cat>
          <c:val>
            <c:numRef>
              <c:f>EDA_Ans_8!$D$17:$D$20</c:f>
              <c:numCache>
                <c:formatCode>General</c:formatCode>
                <c:ptCount val="4"/>
                <c:pt idx="0">
                  <c:v>6</c:v>
                </c:pt>
                <c:pt idx="1">
                  <c:v>1</c:v>
                </c:pt>
                <c:pt idx="2">
                  <c:v>1</c:v>
                </c:pt>
                <c:pt idx="3">
                  <c:v>1</c:v>
                </c:pt>
              </c:numCache>
            </c:numRef>
          </c:val>
          <c:extLst>
            <c:ext xmlns:c16="http://schemas.microsoft.com/office/drawing/2014/chart" uri="{C3380CC4-5D6E-409C-BE32-E72D297353CC}">
              <c16:uniqueId val="{00000001-E51C-4499-A4DA-D49A1906EE69}"/>
            </c:ext>
          </c:extLst>
        </c:ser>
        <c:ser>
          <c:idx val="2"/>
          <c:order val="2"/>
          <c:spPr>
            <a:gradFill rotWithShape="1">
              <a:gsLst>
                <a:gs pos="0">
                  <a:schemeClr val="accent3">
                    <a:tint val="100000"/>
                    <a:shade val="75000"/>
                    <a:satMod val="160000"/>
                  </a:schemeClr>
                </a:gs>
                <a:gs pos="62000">
                  <a:schemeClr val="accent3">
                    <a:tint val="100000"/>
                    <a:shade val="100000"/>
                    <a:satMod val="125000"/>
                  </a:schemeClr>
                </a:gs>
                <a:gs pos="100000">
                  <a:schemeClr val="accent3">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EDA_Ans_8!$B$17:$B$20</c:f>
              <c:strCache>
                <c:ptCount val="4"/>
                <c:pt idx="0">
                  <c:v>Sales Representative</c:v>
                </c:pt>
                <c:pt idx="1">
                  <c:v>Vice President, Sales</c:v>
                </c:pt>
                <c:pt idx="2">
                  <c:v>Sales Manager</c:v>
                </c:pt>
                <c:pt idx="3">
                  <c:v>Inside Sales Coordinator</c:v>
                </c:pt>
              </c:strCache>
            </c:strRef>
          </c:cat>
          <c:val>
            <c:numRef>
              <c:f>EDA_Ans_8!$E$17:$E$20</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2-E51C-4499-A4DA-D49A1906EE69}"/>
            </c:ext>
          </c:extLst>
        </c:ser>
        <c:dLbls>
          <c:showLegendKey val="0"/>
          <c:showVal val="0"/>
          <c:showCatName val="0"/>
          <c:showSerName val="0"/>
          <c:showPercent val="0"/>
          <c:showBubbleSize val="0"/>
        </c:dLbls>
        <c:gapWidth val="115"/>
        <c:overlap val="-20"/>
        <c:axId val="1832432735"/>
        <c:axId val="1366870895"/>
      </c:barChart>
      <c:catAx>
        <c:axId val="1832432735"/>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6870895"/>
        <c:crosses val="autoZero"/>
        <c:auto val="1"/>
        <c:lblAlgn val="ctr"/>
        <c:lblOffset val="100"/>
        <c:noMultiLvlLbl val="0"/>
      </c:catAx>
      <c:valAx>
        <c:axId val="136687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243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[EDA_SOLUTION.xlsx]EDA_Ans_9!PivotTable30</c:name>
    <c:fmtId val="-1"/>
  </c:pivotSource>
  <c:chart>
    <c:autoTitleDeleted val="0"/>
    <c:pivotFmts>
      <c:pivotFmt>
        <c:idx val="0"/>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2886482939632541E-2"/>
          <c:y val="0.13786818314377369"/>
          <c:w val="0.63183048993875768"/>
          <c:h val="0.56105861767279086"/>
        </c:manualLayout>
      </c:layout>
      <c:barChart>
        <c:barDir val="col"/>
        <c:grouping val="stacked"/>
        <c:varyColors val="0"/>
        <c:ser>
          <c:idx val="0"/>
          <c:order val="0"/>
          <c:tx>
            <c:strRef>
              <c:f>EDA_Ans_9!$L$19</c:f>
              <c:strCache>
                <c:ptCount val="1"/>
                <c:pt idx="0">
                  <c:v>Sum of BA_Count</c:v>
                </c:pt>
              </c:strCache>
            </c:strRef>
          </c:tx>
          <c:spPr>
            <a:gradFill rotWithShape="1">
              <a:gsLst>
                <a:gs pos="0">
                  <a:schemeClr val="accent1">
                    <a:tint val="100000"/>
                    <a:shade val="75000"/>
                    <a:satMod val="160000"/>
                  </a:schemeClr>
                </a:gs>
                <a:gs pos="62000">
                  <a:schemeClr val="accent1">
                    <a:tint val="100000"/>
                    <a:shade val="100000"/>
                    <a:satMod val="125000"/>
                  </a:schemeClr>
                </a:gs>
                <a:gs pos="100000">
                  <a:schemeClr val="accent1">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EDA_Ans_9!$K$20:$K$29</c:f>
              <c:strCache>
                <c:ptCount val="9"/>
                <c:pt idx="0">
                  <c:v>Andrew</c:v>
                </c:pt>
                <c:pt idx="1">
                  <c:v>Anne</c:v>
                </c:pt>
                <c:pt idx="2">
                  <c:v>Janet</c:v>
                </c:pt>
                <c:pt idx="3">
                  <c:v>Laura</c:v>
                </c:pt>
                <c:pt idx="4">
                  <c:v>Margaret</c:v>
                </c:pt>
                <c:pt idx="5">
                  <c:v>Michael</c:v>
                </c:pt>
                <c:pt idx="6">
                  <c:v>Nancy</c:v>
                </c:pt>
                <c:pt idx="7">
                  <c:v>Robert</c:v>
                </c:pt>
                <c:pt idx="8">
                  <c:v>Steven</c:v>
                </c:pt>
              </c:strCache>
            </c:strRef>
          </c:cat>
          <c:val>
            <c:numRef>
              <c:f>EDA_Ans_9!$L$20:$L$29</c:f>
              <c:numCache>
                <c:formatCode>General</c:formatCode>
                <c:ptCount val="9"/>
                <c:pt idx="0">
                  <c:v>0</c:v>
                </c:pt>
                <c:pt idx="1">
                  <c:v>1</c:v>
                </c:pt>
                <c:pt idx="2">
                  <c:v>0</c:v>
                </c:pt>
                <c:pt idx="3">
                  <c:v>1</c:v>
                </c:pt>
                <c:pt idx="4">
                  <c:v>1</c:v>
                </c:pt>
                <c:pt idx="5">
                  <c:v>1</c:v>
                </c:pt>
                <c:pt idx="6">
                  <c:v>1</c:v>
                </c:pt>
                <c:pt idx="7">
                  <c:v>0</c:v>
                </c:pt>
                <c:pt idx="8">
                  <c:v>0</c:v>
                </c:pt>
              </c:numCache>
            </c:numRef>
          </c:val>
          <c:extLst>
            <c:ext xmlns:c16="http://schemas.microsoft.com/office/drawing/2014/chart" uri="{C3380CC4-5D6E-409C-BE32-E72D297353CC}">
              <c16:uniqueId val="{00000000-F25C-4EE7-9E99-8BD5E930BD6C}"/>
            </c:ext>
          </c:extLst>
        </c:ser>
        <c:ser>
          <c:idx val="1"/>
          <c:order val="1"/>
          <c:tx>
            <c:strRef>
              <c:f>EDA_Ans_9!$M$19</c:f>
              <c:strCache>
                <c:ptCount val="1"/>
                <c:pt idx="0">
                  <c:v>Sum of BSC_Count</c:v>
                </c:pt>
              </c:strCache>
            </c:strRef>
          </c:tx>
          <c:spPr>
            <a:gradFill rotWithShape="1">
              <a:gsLst>
                <a:gs pos="0">
                  <a:schemeClr val="accent2">
                    <a:tint val="100000"/>
                    <a:shade val="75000"/>
                    <a:satMod val="160000"/>
                  </a:schemeClr>
                </a:gs>
                <a:gs pos="62000">
                  <a:schemeClr val="accent2">
                    <a:tint val="100000"/>
                    <a:shade val="100000"/>
                    <a:satMod val="125000"/>
                  </a:schemeClr>
                </a:gs>
                <a:gs pos="100000">
                  <a:schemeClr val="accent2">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EDA_Ans_9!$K$20:$K$29</c:f>
              <c:strCache>
                <c:ptCount val="9"/>
                <c:pt idx="0">
                  <c:v>Andrew</c:v>
                </c:pt>
                <c:pt idx="1">
                  <c:v>Anne</c:v>
                </c:pt>
                <c:pt idx="2">
                  <c:v>Janet</c:v>
                </c:pt>
                <c:pt idx="3">
                  <c:v>Laura</c:v>
                </c:pt>
                <c:pt idx="4">
                  <c:v>Margaret</c:v>
                </c:pt>
                <c:pt idx="5">
                  <c:v>Michael</c:v>
                </c:pt>
                <c:pt idx="6">
                  <c:v>Nancy</c:v>
                </c:pt>
                <c:pt idx="7">
                  <c:v>Robert</c:v>
                </c:pt>
                <c:pt idx="8">
                  <c:v>Steven</c:v>
                </c:pt>
              </c:strCache>
            </c:strRef>
          </c:cat>
          <c:val>
            <c:numRef>
              <c:f>EDA_Ans_9!$M$20:$M$29</c:f>
              <c:numCache>
                <c:formatCode>General</c:formatCode>
                <c:ptCount val="9"/>
                <c:pt idx="0">
                  <c:v>0</c:v>
                </c:pt>
                <c:pt idx="1">
                  <c:v>0</c:v>
                </c:pt>
                <c:pt idx="2">
                  <c:v>0</c:v>
                </c:pt>
                <c:pt idx="3">
                  <c:v>0</c:v>
                </c:pt>
                <c:pt idx="4">
                  <c:v>0</c:v>
                </c:pt>
                <c:pt idx="5">
                  <c:v>0</c:v>
                </c:pt>
                <c:pt idx="6">
                  <c:v>0</c:v>
                </c:pt>
                <c:pt idx="7">
                  <c:v>0</c:v>
                </c:pt>
                <c:pt idx="8">
                  <c:v>1</c:v>
                </c:pt>
              </c:numCache>
            </c:numRef>
          </c:val>
          <c:extLst>
            <c:ext xmlns:c16="http://schemas.microsoft.com/office/drawing/2014/chart" uri="{C3380CC4-5D6E-409C-BE32-E72D297353CC}">
              <c16:uniqueId val="{00000001-F25C-4EE7-9E99-8BD5E930BD6C}"/>
            </c:ext>
          </c:extLst>
        </c:ser>
        <c:ser>
          <c:idx val="2"/>
          <c:order val="2"/>
          <c:tx>
            <c:strRef>
              <c:f>EDA_Ans_9!$N$19</c:f>
              <c:strCache>
                <c:ptCount val="1"/>
                <c:pt idx="0">
                  <c:v>Sum of MA_Count</c:v>
                </c:pt>
              </c:strCache>
            </c:strRef>
          </c:tx>
          <c:spPr>
            <a:gradFill rotWithShape="1">
              <a:gsLst>
                <a:gs pos="0">
                  <a:schemeClr val="accent3">
                    <a:tint val="100000"/>
                    <a:shade val="75000"/>
                    <a:satMod val="160000"/>
                  </a:schemeClr>
                </a:gs>
                <a:gs pos="62000">
                  <a:schemeClr val="accent3">
                    <a:tint val="100000"/>
                    <a:shade val="100000"/>
                    <a:satMod val="125000"/>
                  </a:schemeClr>
                </a:gs>
                <a:gs pos="100000">
                  <a:schemeClr val="accent3">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EDA_Ans_9!$K$20:$K$29</c:f>
              <c:strCache>
                <c:ptCount val="9"/>
                <c:pt idx="0">
                  <c:v>Andrew</c:v>
                </c:pt>
                <c:pt idx="1">
                  <c:v>Anne</c:v>
                </c:pt>
                <c:pt idx="2">
                  <c:v>Janet</c:v>
                </c:pt>
                <c:pt idx="3">
                  <c:v>Laura</c:v>
                </c:pt>
                <c:pt idx="4">
                  <c:v>Margaret</c:v>
                </c:pt>
                <c:pt idx="5">
                  <c:v>Michael</c:v>
                </c:pt>
                <c:pt idx="6">
                  <c:v>Nancy</c:v>
                </c:pt>
                <c:pt idx="7">
                  <c:v>Robert</c:v>
                </c:pt>
                <c:pt idx="8">
                  <c:v>Steven</c:v>
                </c:pt>
              </c:strCache>
            </c:strRef>
          </c:cat>
          <c:val>
            <c:numRef>
              <c:f>EDA_Ans_9!$N$20:$N$29</c:f>
              <c:numCache>
                <c:formatCode>General</c:formatCode>
                <c:ptCount val="9"/>
                <c:pt idx="0">
                  <c:v>1</c:v>
                </c:pt>
                <c:pt idx="1">
                  <c:v>1</c:v>
                </c:pt>
                <c:pt idx="2">
                  <c:v>1</c:v>
                </c:pt>
                <c:pt idx="3">
                  <c:v>0</c:v>
                </c:pt>
                <c:pt idx="4">
                  <c:v>1</c:v>
                </c:pt>
                <c:pt idx="5">
                  <c:v>1</c:v>
                </c:pt>
                <c:pt idx="6">
                  <c:v>1</c:v>
                </c:pt>
                <c:pt idx="7">
                  <c:v>1</c:v>
                </c:pt>
                <c:pt idx="8">
                  <c:v>1</c:v>
                </c:pt>
              </c:numCache>
            </c:numRef>
          </c:val>
          <c:extLst>
            <c:ext xmlns:c16="http://schemas.microsoft.com/office/drawing/2014/chart" uri="{C3380CC4-5D6E-409C-BE32-E72D297353CC}">
              <c16:uniqueId val="{00000002-F25C-4EE7-9E99-8BD5E930BD6C}"/>
            </c:ext>
          </c:extLst>
        </c:ser>
        <c:ser>
          <c:idx val="3"/>
          <c:order val="3"/>
          <c:tx>
            <c:strRef>
              <c:f>EDA_Ans_9!$O$19</c:f>
              <c:strCache>
                <c:ptCount val="1"/>
                <c:pt idx="0">
                  <c:v>Sum of PhD_Count</c:v>
                </c:pt>
              </c:strCache>
            </c:strRef>
          </c:tx>
          <c:spPr>
            <a:gradFill rotWithShape="1">
              <a:gsLst>
                <a:gs pos="0">
                  <a:schemeClr val="accent4">
                    <a:tint val="100000"/>
                    <a:shade val="75000"/>
                    <a:satMod val="160000"/>
                  </a:schemeClr>
                </a:gs>
                <a:gs pos="62000">
                  <a:schemeClr val="accent4">
                    <a:tint val="100000"/>
                    <a:shade val="100000"/>
                    <a:satMod val="125000"/>
                  </a:schemeClr>
                </a:gs>
                <a:gs pos="100000">
                  <a:schemeClr val="accent4">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EDA_Ans_9!$K$20:$K$29</c:f>
              <c:strCache>
                <c:ptCount val="9"/>
                <c:pt idx="0">
                  <c:v>Andrew</c:v>
                </c:pt>
                <c:pt idx="1">
                  <c:v>Anne</c:v>
                </c:pt>
                <c:pt idx="2">
                  <c:v>Janet</c:v>
                </c:pt>
                <c:pt idx="3">
                  <c:v>Laura</c:v>
                </c:pt>
                <c:pt idx="4">
                  <c:v>Margaret</c:v>
                </c:pt>
                <c:pt idx="5">
                  <c:v>Michael</c:v>
                </c:pt>
                <c:pt idx="6">
                  <c:v>Nancy</c:v>
                </c:pt>
                <c:pt idx="7">
                  <c:v>Robert</c:v>
                </c:pt>
                <c:pt idx="8">
                  <c:v>Steven</c:v>
                </c:pt>
              </c:strCache>
            </c:strRef>
          </c:cat>
          <c:val>
            <c:numRef>
              <c:f>EDA_Ans_9!$O$20:$O$29</c:f>
              <c:numCache>
                <c:formatCode>General</c:formatCode>
                <c:ptCount val="9"/>
                <c:pt idx="0">
                  <c:v>1</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3-F25C-4EE7-9E99-8BD5E930BD6C}"/>
            </c:ext>
          </c:extLst>
        </c:ser>
        <c:ser>
          <c:idx val="4"/>
          <c:order val="4"/>
          <c:tx>
            <c:strRef>
              <c:f>EDA_Ans_9!$P$19</c:f>
              <c:strCache>
                <c:ptCount val="1"/>
                <c:pt idx="0">
                  <c:v>Sum of MBA_Count</c:v>
                </c:pt>
              </c:strCache>
            </c:strRef>
          </c:tx>
          <c:spPr>
            <a:gradFill rotWithShape="1">
              <a:gsLst>
                <a:gs pos="0">
                  <a:schemeClr val="accent5">
                    <a:tint val="100000"/>
                    <a:shade val="75000"/>
                    <a:satMod val="160000"/>
                  </a:schemeClr>
                </a:gs>
                <a:gs pos="62000">
                  <a:schemeClr val="accent5">
                    <a:tint val="100000"/>
                    <a:shade val="100000"/>
                    <a:satMod val="125000"/>
                  </a:schemeClr>
                </a:gs>
                <a:gs pos="100000">
                  <a:schemeClr val="accent5">
                    <a:tint val="80000"/>
                    <a:shade val="100000"/>
                    <a:satMod val="140000"/>
                  </a:schemeClr>
                </a:gs>
              </a:gsLst>
              <a:lin ang="16200000" scaled="1"/>
            </a:gradFill>
            <a:ln>
              <a:noFill/>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invertIfNegative val="0"/>
          <c:cat>
            <c:strRef>
              <c:f>EDA_Ans_9!$K$20:$K$29</c:f>
              <c:strCache>
                <c:ptCount val="9"/>
                <c:pt idx="0">
                  <c:v>Andrew</c:v>
                </c:pt>
                <c:pt idx="1">
                  <c:v>Anne</c:v>
                </c:pt>
                <c:pt idx="2">
                  <c:v>Janet</c:v>
                </c:pt>
                <c:pt idx="3">
                  <c:v>Laura</c:v>
                </c:pt>
                <c:pt idx="4">
                  <c:v>Margaret</c:v>
                </c:pt>
                <c:pt idx="5">
                  <c:v>Michael</c:v>
                </c:pt>
                <c:pt idx="6">
                  <c:v>Nancy</c:v>
                </c:pt>
                <c:pt idx="7">
                  <c:v>Robert</c:v>
                </c:pt>
                <c:pt idx="8">
                  <c:v>Steven</c:v>
                </c:pt>
              </c:strCache>
            </c:strRef>
          </c:cat>
          <c:val>
            <c:numRef>
              <c:f>EDA_Ans_9!$P$20:$P$29</c:f>
              <c:numCache>
                <c:formatCode>General</c:formatCode>
                <c:ptCount val="9"/>
                <c:pt idx="0">
                  <c:v>0</c:v>
                </c:pt>
                <c:pt idx="1">
                  <c:v>0</c:v>
                </c:pt>
                <c:pt idx="2">
                  <c:v>0</c:v>
                </c:pt>
                <c:pt idx="3">
                  <c:v>0</c:v>
                </c:pt>
                <c:pt idx="4">
                  <c:v>0</c:v>
                </c:pt>
                <c:pt idx="5">
                  <c:v>1</c:v>
                </c:pt>
                <c:pt idx="6">
                  <c:v>0</c:v>
                </c:pt>
                <c:pt idx="7">
                  <c:v>0</c:v>
                </c:pt>
                <c:pt idx="8">
                  <c:v>0</c:v>
                </c:pt>
              </c:numCache>
            </c:numRef>
          </c:val>
          <c:extLst>
            <c:ext xmlns:c16="http://schemas.microsoft.com/office/drawing/2014/chart" uri="{C3380CC4-5D6E-409C-BE32-E72D297353CC}">
              <c16:uniqueId val="{00000004-F25C-4EE7-9E99-8BD5E930BD6C}"/>
            </c:ext>
          </c:extLst>
        </c:ser>
        <c:dLbls>
          <c:showLegendKey val="0"/>
          <c:showVal val="0"/>
          <c:showCatName val="0"/>
          <c:showSerName val="0"/>
          <c:showPercent val="0"/>
          <c:showBubbleSize val="0"/>
        </c:dLbls>
        <c:gapWidth val="150"/>
        <c:overlap val="100"/>
        <c:axId val="1213298463"/>
        <c:axId val="2032757759"/>
      </c:barChart>
      <c:catAx>
        <c:axId val="12132984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2757759"/>
        <c:crosses val="autoZero"/>
        <c:auto val="1"/>
        <c:lblAlgn val="ctr"/>
        <c:lblOffset val="100"/>
        <c:noMultiLvlLbl val="0"/>
      </c:catAx>
      <c:valAx>
        <c:axId val="2032757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32984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EDA_Ans_10!$O$9</c:f>
              <c:strCache>
                <c:ptCount val="1"/>
                <c:pt idx="0">
                  <c:v>TotalSales</c:v>
                </c:pt>
              </c:strCache>
            </c:strRef>
          </c:tx>
          <c:spPr>
            <a:ln w="25400" cap="rnd">
              <a:noFill/>
              <a:round/>
            </a:ln>
            <a:effectLst/>
          </c:spPr>
          <c:marker>
            <c:symbol val="circle"/>
            <c:size val="6"/>
            <c:spPr>
              <a:gradFill rotWithShape="1">
                <a:gsLst>
                  <a:gs pos="0">
                    <a:schemeClr val="accent1">
                      <a:tint val="100000"/>
                      <a:shade val="75000"/>
                      <a:satMod val="160000"/>
                    </a:schemeClr>
                  </a:gs>
                  <a:gs pos="62000">
                    <a:schemeClr val="accent1">
                      <a:tint val="100000"/>
                      <a:shade val="100000"/>
                      <a:satMod val="125000"/>
                    </a:schemeClr>
                  </a:gs>
                  <a:gs pos="100000">
                    <a:schemeClr val="accent1">
                      <a:tint val="80000"/>
                      <a:shade val="100000"/>
                      <a:satMod val="140000"/>
                    </a:schemeClr>
                  </a:gs>
                </a:gsLst>
                <a:lin ang="16200000" scaled="1"/>
              </a:gradFill>
              <a:ln w="9525" cap="rnd">
                <a:solidFill>
                  <a:schemeClr val="accent1"/>
                </a:solidFill>
                <a:round/>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xVal>
            <c:numRef>
              <c:f>EDA_Ans_10!$N$10:$N$86</c:f>
              <c:numCache>
                <c:formatCode>General</c:formatCode>
                <c:ptCount val="77"/>
                <c:pt idx="0">
                  <c:v>18</c:v>
                </c:pt>
                <c:pt idx="1">
                  <c:v>19</c:v>
                </c:pt>
                <c:pt idx="2">
                  <c:v>10</c:v>
                </c:pt>
                <c:pt idx="3">
                  <c:v>22</c:v>
                </c:pt>
                <c:pt idx="4">
                  <c:v>21.35</c:v>
                </c:pt>
                <c:pt idx="5">
                  <c:v>25</c:v>
                </c:pt>
                <c:pt idx="6">
                  <c:v>30</c:v>
                </c:pt>
                <c:pt idx="7">
                  <c:v>40</c:v>
                </c:pt>
                <c:pt idx="8">
                  <c:v>97</c:v>
                </c:pt>
                <c:pt idx="9">
                  <c:v>31</c:v>
                </c:pt>
                <c:pt idx="10">
                  <c:v>21</c:v>
                </c:pt>
                <c:pt idx="11">
                  <c:v>38</c:v>
                </c:pt>
                <c:pt idx="12">
                  <c:v>6</c:v>
                </c:pt>
                <c:pt idx="13">
                  <c:v>23.25</c:v>
                </c:pt>
                <c:pt idx="14">
                  <c:v>15.5</c:v>
                </c:pt>
                <c:pt idx="15">
                  <c:v>17.45</c:v>
                </c:pt>
                <c:pt idx="16">
                  <c:v>39</c:v>
                </c:pt>
                <c:pt idx="17">
                  <c:v>62.5</c:v>
                </c:pt>
                <c:pt idx="18">
                  <c:v>9.1999999999999993</c:v>
                </c:pt>
                <c:pt idx="19">
                  <c:v>81</c:v>
                </c:pt>
                <c:pt idx="20">
                  <c:v>10</c:v>
                </c:pt>
                <c:pt idx="21">
                  <c:v>21</c:v>
                </c:pt>
                <c:pt idx="22">
                  <c:v>9</c:v>
                </c:pt>
                <c:pt idx="23">
                  <c:v>4.5</c:v>
                </c:pt>
                <c:pt idx="24">
                  <c:v>14</c:v>
                </c:pt>
                <c:pt idx="25">
                  <c:v>31.23</c:v>
                </c:pt>
                <c:pt idx="26">
                  <c:v>43.9</c:v>
                </c:pt>
                <c:pt idx="27">
                  <c:v>45.6</c:v>
                </c:pt>
                <c:pt idx="28">
                  <c:v>123.79</c:v>
                </c:pt>
                <c:pt idx="29">
                  <c:v>25.89</c:v>
                </c:pt>
                <c:pt idx="30">
                  <c:v>12.5</c:v>
                </c:pt>
                <c:pt idx="31">
                  <c:v>32</c:v>
                </c:pt>
                <c:pt idx="32">
                  <c:v>2.5</c:v>
                </c:pt>
                <c:pt idx="33">
                  <c:v>14</c:v>
                </c:pt>
                <c:pt idx="34">
                  <c:v>18</c:v>
                </c:pt>
                <c:pt idx="35">
                  <c:v>19</c:v>
                </c:pt>
                <c:pt idx="36">
                  <c:v>26</c:v>
                </c:pt>
                <c:pt idx="37">
                  <c:v>263.5</c:v>
                </c:pt>
                <c:pt idx="38">
                  <c:v>18</c:v>
                </c:pt>
                <c:pt idx="39">
                  <c:v>18.399999999999999</c:v>
                </c:pt>
                <c:pt idx="40">
                  <c:v>9.65</c:v>
                </c:pt>
                <c:pt idx="41">
                  <c:v>14</c:v>
                </c:pt>
                <c:pt idx="42">
                  <c:v>46</c:v>
                </c:pt>
                <c:pt idx="43">
                  <c:v>19.45</c:v>
                </c:pt>
                <c:pt idx="44">
                  <c:v>9.5</c:v>
                </c:pt>
                <c:pt idx="45">
                  <c:v>12</c:v>
                </c:pt>
                <c:pt idx="46">
                  <c:v>9.5</c:v>
                </c:pt>
                <c:pt idx="47">
                  <c:v>12.75</c:v>
                </c:pt>
                <c:pt idx="48">
                  <c:v>20</c:v>
                </c:pt>
                <c:pt idx="49">
                  <c:v>16.25</c:v>
                </c:pt>
                <c:pt idx="50">
                  <c:v>53</c:v>
                </c:pt>
                <c:pt idx="51">
                  <c:v>7</c:v>
                </c:pt>
                <c:pt idx="52">
                  <c:v>32.799999999999997</c:v>
                </c:pt>
                <c:pt idx="53">
                  <c:v>7.45</c:v>
                </c:pt>
                <c:pt idx="54">
                  <c:v>24</c:v>
                </c:pt>
                <c:pt idx="55">
                  <c:v>38</c:v>
                </c:pt>
                <c:pt idx="56">
                  <c:v>19.5</c:v>
                </c:pt>
                <c:pt idx="57">
                  <c:v>13.25</c:v>
                </c:pt>
                <c:pt idx="58">
                  <c:v>55</c:v>
                </c:pt>
                <c:pt idx="59">
                  <c:v>34</c:v>
                </c:pt>
                <c:pt idx="60">
                  <c:v>28.5</c:v>
                </c:pt>
                <c:pt idx="61">
                  <c:v>49.3</c:v>
                </c:pt>
                <c:pt idx="62">
                  <c:v>43.9</c:v>
                </c:pt>
                <c:pt idx="63">
                  <c:v>33.25</c:v>
                </c:pt>
                <c:pt idx="64">
                  <c:v>21.05</c:v>
                </c:pt>
                <c:pt idx="65">
                  <c:v>17</c:v>
                </c:pt>
                <c:pt idx="66">
                  <c:v>14</c:v>
                </c:pt>
                <c:pt idx="67">
                  <c:v>12.5</c:v>
                </c:pt>
                <c:pt idx="68">
                  <c:v>36</c:v>
                </c:pt>
                <c:pt idx="69">
                  <c:v>15</c:v>
                </c:pt>
                <c:pt idx="70">
                  <c:v>21.5</c:v>
                </c:pt>
                <c:pt idx="71">
                  <c:v>34.799999999999997</c:v>
                </c:pt>
                <c:pt idx="72">
                  <c:v>15</c:v>
                </c:pt>
                <c:pt idx="73">
                  <c:v>10</c:v>
                </c:pt>
                <c:pt idx="74">
                  <c:v>7.75</c:v>
                </c:pt>
                <c:pt idx="75">
                  <c:v>18</c:v>
                </c:pt>
                <c:pt idx="76">
                  <c:v>13</c:v>
                </c:pt>
              </c:numCache>
            </c:numRef>
          </c:xVal>
          <c:yVal>
            <c:numRef>
              <c:f>EDA_Ans_10!$O$10:$O$86</c:f>
              <c:numCache>
                <c:formatCode>General</c:formatCode>
                <c:ptCount val="77"/>
                <c:pt idx="0">
                  <c:v>35482.199999999997</c:v>
                </c:pt>
                <c:pt idx="1">
                  <c:v>3080</c:v>
                </c:pt>
                <c:pt idx="2">
                  <c:v>19048.3</c:v>
                </c:pt>
                <c:pt idx="3">
                  <c:v>50286</c:v>
                </c:pt>
                <c:pt idx="4">
                  <c:v>31987.5</c:v>
                </c:pt>
                <c:pt idx="5">
                  <c:v>14277.6</c:v>
                </c:pt>
                <c:pt idx="6">
                  <c:v>18559.2</c:v>
                </c:pt>
                <c:pt idx="7">
                  <c:v>13150.8</c:v>
                </c:pt>
                <c:pt idx="8">
                  <c:v>9424.7999999999993</c:v>
                </c:pt>
                <c:pt idx="9">
                  <c:v>5801.15</c:v>
                </c:pt>
                <c:pt idx="10">
                  <c:v>1542.75</c:v>
                </c:pt>
                <c:pt idx="11">
                  <c:v>149984.20000000001</c:v>
                </c:pt>
                <c:pt idx="12">
                  <c:v>6664.75</c:v>
                </c:pt>
                <c:pt idx="13">
                  <c:v>3383.8</c:v>
                </c:pt>
                <c:pt idx="14">
                  <c:v>20876.5</c:v>
                </c:pt>
                <c:pt idx="15">
                  <c:v>1713.5</c:v>
                </c:pt>
                <c:pt idx="16">
                  <c:v>1813.5</c:v>
                </c:pt>
                <c:pt idx="17">
                  <c:v>45121.2</c:v>
                </c:pt>
                <c:pt idx="18">
                  <c:v>16172.5</c:v>
                </c:pt>
                <c:pt idx="19">
                  <c:v>7345</c:v>
                </c:pt>
                <c:pt idx="20">
                  <c:v>3047.2</c:v>
                </c:pt>
                <c:pt idx="21">
                  <c:v>4782.6000000000004</c:v>
                </c:pt>
                <c:pt idx="22">
                  <c:v>24307.200000000001</c:v>
                </c:pt>
                <c:pt idx="23">
                  <c:v>10524.2</c:v>
                </c:pt>
                <c:pt idx="24">
                  <c:v>21534.9</c:v>
                </c:pt>
                <c:pt idx="25">
                  <c:v>7232.4</c:v>
                </c:pt>
                <c:pt idx="26">
                  <c:v>22140.2</c:v>
                </c:pt>
                <c:pt idx="27">
                  <c:v>14542.6</c:v>
                </c:pt>
                <c:pt idx="28">
                  <c:v>25079.200000000001</c:v>
                </c:pt>
                <c:pt idx="29">
                  <c:v>9098.1</c:v>
                </c:pt>
                <c:pt idx="30">
                  <c:v>5234.3999999999996</c:v>
                </c:pt>
                <c:pt idx="31">
                  <c:v>16794</c:v>
                </c:pt>
                <c:pt idx="32">
                  <c:v>2562</c:v>
                </c:pt>
                <c:pt idx="33">
                  <c:v>2566</c:v>
                </c:pt>
                <c:pt idx="34">
                  <c:v>14607</c:v>
                </c:pt>
                <c:pt idx="35">
                  <c:v>3519</c:v>
                </c:pt>
                <c:pt idx="36">
                  <c:v>44742.6</c:v>
                </c:pt>
                <c:pt idx="37">
                  <c:v>9171.2000000000007</c:v>
                </c:pt>
                <c:pt idx="38">
                  <c:v>9500</c:v>
                </c:pt>
                <c:pt idx="39">
                  <c:v>8827</c:v>
                </c:pt>
                <c:pt idx="40">
                  <c:v>25738.799999999999</c:v>
                </c:pt>
                <c:pt idx="41">
                  <c:v>14775.54</c:v>
                </c:pt>
                <c:pt idx="42">
                  <c:v>13760</c:v>
                </c:pt>
                <c:pt idx="43">
                  <c:v>4051.6</c:v>
                </c:pt>
                <c:pt idx="44">
                  <c:v>9685</c:v>
                </c:pt>
                <c:pt idx="45">
                  <c:v>11472</c:v>
                </c:pt>
                <c:pt idx="46">
                  <c:v>19512</c:v>
                </c:pt>
                <c:pt idx="47">
                  <c:v>18748.05</c:v>
                </c:pt>
                <c:pt idx="48">
                  <c:v>21510.2</c:v>
                </c:pt>
                <c:pt idx="49">
                  <c:v>13902</c:v>
                </c:pt>
                <c:pt idx="50">
                  <c:v>12866.8</c:v>
                </c:pt>
                <c:pt idx="51">
                  <c:v>76296</c:v>
                </c:pt>
                <c:pt idx="52">
                  <c:v>7807.8</c:v>
                </c:pt>
                <c:pt idx="53">
                  <c:v>8650.5499999999993</c:v>
                </c:pt>
                <c:pt idx="54">
                  <c:v>4200</c:v>
                </c:pt>
                <c:pt idx="55">
                  <c:v>26865.599999999999</c:v>
                </c:pt>
                <c:pt idx="56">
                  <c:v>4740.5</c:v>
                </c:pt>
                <c:pt idx="57">
                  <c:v>6678</c:v>
                </c:pt>
                <c:pt idx="58">
                  <c:v>15231.5</c:v>
                </c:pt>
                <c:pt idx="59">
                  <c:v>9362.5</c:v>
                </c:pt>
                <c:pt idx="60">
                  <c:v>9332.4</c:v>
                </c:pt>
                <c:pt idx="61">
                  <c:v>23635.8</c:v>
                </c:pt>
                <c:pt idx="62">
                  <c:v>9636</c:v>
                </c:pt>
                <c:pt idx="63">
                  <c:v>16438.8</c:v>
                </c:pt>
                <c:pt idx="64">
                  <c:v>6144</c:v>
                </c:pt>
                <c:pt idx="65">
                  <c:v>14536.8</c:v>
                </c:pt>
                <c:pt idx="66">
                  <c:v>49827.9</c:v>
                </c:pt>
                <c:pt idx="67">
                  <c:v>6159.5</c:v>
                </c:pt>
                <c:pt idx="68">
                  <c:v>87736.4</c:v>
                </c:pt>
                <c:pt idx="69">
                  <c:v>8630.4</c:v>
                </c:pt>
                <c:pt idx="70">
                  <c:v>5121</c:v>
                </c:pt>
                <c:pt idx="71">
                  <c:v>4840.2</c:v>
                </c:pt>
                <c:pt idx="72">
                  <c:v>22464</c:v>
                </c:pt>
                <c:pt idx="73">
                  <c:v>3510</c:v>
                </c:pt>
                <c:pt idx="74">
                  <c:v>17696.3</c:v>
                </c:pt>
                <c:pt idx="75">
                  <c:v>23009</c:v>
                </c:pt>
                <c:pt idx="76">
                  <c:v>4358.6000000000004</c:v>
                </c:pt>
              </c:numCache>
            </c:numRef>
          </c:yVal>
          <c:smooth val="0"/>
          <c:extLst>
            <c:ext xmlns:c16="http://schemas.microsoft.com/office/drawing/2014/chart" uri="{C3380CC4-5D6E-409C-BE32-E72D297353CC}">
              <c16:uniqueId val="{00000000-0FD3-4906-9390-FA5F5BE9C3A1}"/>
            </c:ext>
          </c:extLst>
        </c:ser>
        <c:dLbls>
          <c:showLegendKey val="0"/>
          <c:showVal val="0"/>
          <c:showCatName val="0"/>
          <c:showSerName val="0"/>
          <c:showPercent val="0"/>
          <c:showBubbleSize val="0"/>
        </c:dLbls>
        <c:axId val="1296371519"/>
        <c:axId val="2054688287"/>
      </c:scatterChart>
      <c:valAx>
        <c:axId val="12963715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4688287"/>
        <c:crosses val="autoZero"/>
        <c:crossBetween val="midCat"/>
      </c:valAx>
      <c:valAx>
        <c:axId val="2054688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63715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EDA_Ans_11!$J$3</c:f>
              <c:strCache>
                <c:ptCount val="1"/>
                <c:pt idx="0">
                  <c:v>TotalQuantity</c:v>
                </c:pt>
              </c:strCache>
            </c:strRef>
          </c:tx>
          <c:spPr>
            <a:ln w="34925" cap="rnd">
              <a:solidFill>
                <a:schemeClr val="accent1"/>
              </a:solidFill>
              <a:round/>
            </a:ln>
            <a:effectLst/>
          </c:spPr>
          <c:marker>
            <c:symbol val="none"/>
          </c:marker>
          <c:cat>
            <c:numRef>
              <c:f>EDA_Ans_11!$I$4:$I$15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EDA_Ans_11!$J$4:$J$15</c:f>
              <c:numCache>
                <c:formatCode>General</c:formatCode>
                <c:ptCount val="12"/>
                <c:pt idx="0">
                  <c:v>4882</c:v>
                </c:pt>
                <c:pt idx="1">
                  <c:v>5244</c:v>
                </c:pt>
                <c:pt idx="2">
                  <c:v>5870</c:v>
                </c:pt>
                <c:pt idx="3">
                  <c:v>5687</c:v>
                </c:pt>
                <c:pt idx="4">
                  <c:v>7017</c:v>
                </c:pt>
                <c:pt idx="5">
                  <c:v>2808</c:v>
                </c:pt>
                <c:pt idx="6">
                  <c:v>1635</c:v>
                </c:pt>
                <c:pt idx="7">
                  <c:v>3516</c:v>
                </c:pt>
                <c:pt idx="8">
                  <c:v>3183</c:v>
                </c:pt>
                <c:pt idx="9">
                  <c:v>3467</c:v>
                </c:pt>
                <c:pt idx="10">
                  <c:v>4326</c:v>
                </c:pt>
                <c:pt idx="11">
                  <c:v>3682</c:v>
                </c:pt>
              </c:numCache>
            </c:numRef>
          </c:val>
          <c:smooth val="0"/>
          <c:extLst>
            <c:ext xmlns:c16="http://schemas.microsoft.com/office/drawing/2014/chart" uri="{C3380CC4-5D6E-409C-BE32-E72D297353CC}">
              <c16:uniqueId val="{00000000-853E-4CEA-A0E8-D2B8102B59B6}"/>
            </c:ext>
          </c:extLst>
        </c:ser>
        <c:dLbls>
          <c:showLegendKey val="0"/>
          <c:showVal val="0"/>
          <c:showCatName val="0"/>
          <c:showSerName val="0"/>
          <c:showPercent val="0"/>
          <c:showBubbleSize val="0"/>
        </c:dLbls>
        <c:smooth val="0"/>
        <c:axId val="1215636095"/>
        <c:axId val="1372142879"/>
      </c:lineChart>
      <c:catAx>
        <c:axId val="12156360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2142879"/>
        <c:crosses val="autoZero"/>
        <c:auto val="1"/>
        <c:lblAlgn val="ctr"/>
        <c:lblOffset val="100"/>
        <c:noMultiLvlLbl val="0"/>
      </c:catAx>
      <c:valAx>
        <c:axId val="1372142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56360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Correlation Supplier attribute vs performance matric</a:t>
            </a:r>
          </a:p>
        </c:rich>
      </c:tx>
      <c:layout>
        <c:manualLayout>
          <c:xMode val="edge"/>
          <c:yMode val="edge"/>
          <c:x val="0.14140266841644794"/>
          <c:y val="0"/>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6"/>
            <c:spPr>
              <a:gradFill rotWithShape="1">
                <a:gsLst>
                  <a:gs pos="0">
                    <a:schemeClr val="accent1">
                      <a:tint val="100000"/>
                      <a:shade val="75000"/>
                      <a:satMod val="160000"/>
                    </a:schemeClr>
                  </a:gs>
                  <a:gs pos="62000">
                    <a:schemeClr val="accent1">
                      <a:tint val="100000"/>
                      <a:shade val="100000"/>
                      <a:satMod val="125000"/>
                    </a:schemeClr>
                  </a:gs>
                  <a:gs pos="100000">
                    <a:schemeClr val="accent1">
                      <a:tint val="80000"/>
                      <a:shade val="100000"/>
                      <a:satMod val="140000"/>
                    </a:schemeClr>
                  </a:gs>
                </a:gsLst>
                <a:lin ang="16200000" scaled="1"/>
              </a:gradFill>
              <a:ln w="9525" cap="rnd">
                <a:solidFill>
                  <a:schemeClr val="accent1"/>
                </a:solidFill>
                <a:round/>
              </a:ln>
              <a:effectLst/>
              <a:scene3d>
                <a:camera prst="orthographicFront" fov="0">
                  <a:rot lat="0" lon="0" rev="0"/>
                </a:camera>
                <a:lightRig rig="threePt" dir="t">
                  <a:rot lat="0" lon="0" rev="0"/>
                </a:lightRig>
              </a:scene3d>
              <a:sp3d>
                <a:bevelT w="139700" h="38100"/>
                <a:contourClr>
                  <a:scrgbClr r="0" g="0" b="0">
                    <a:tint val="100000"/>
                    <a:shade val="100000"/>
                    <a:satMod val="100000"/>
                  </a:scrgbClr>
                </a:contourClr>
              </a:sp3d>
            </c:spPr>
          </c:marker>
          <c:xVal>
            <c:numRef>
              <c:f>EDA_Ans_13!$L$4:$L$32</c:f>
              <c:numCache>
                <c:formatCode>General</c:formatCode>
                <c:ptCount val="29"/>
                <c:pt idx="0">
                  <c:v>25.382999999999999</c:v>
                </c:pt>
                <c:pt idx="1">
                  <c:v>50.3429</c:v>
                </c:pt>
                <c:pt idx="2">
                  <c:v>36.166699999999999</c:v>
                </c:pt>
                <c:pt idx="3">
                  <c:v>23.921600000000002</c:v>
                </c:pt>
                <c:pt idx="4">
                  <c:v>39.230800000000002</c:v>
                </c:pt>
                <c:pt idx="5">
                  <c:v>28.882400000000001</c:v>
                </c:pt>
                <c:pt idx="6">
                  <c:v>20.699400000000001</c:v>
                </c:pt>
                <c:pt idx="7">
                  <c:v>14.968299999999999</c:v>
                </c:pt>
                <c:pt idx="8">
                  <c:v>78.7059</c:v>
                </c:pt>
                <c:pt idx="9">
                  <c:v>20</c:v>
                </c:pt>
                <c:pt idx="10">
                  <c:v>38.796599999999998</c:v>
                </c:pt>
                <c:pt idx="11">
                  <c:v>47.396599999999999</c:v>
                </c:pt>
                <c:pt idx="12">
                  <c:v>10</c:v>
                </c:pt>
                <c:pt idx="13">
                  <c:v>6.4135</c:v>
                </c:pt>
                <c:pt idx="14">
                  <c:v>52.209499999999998</c:v>
                </c:pt>
                <c:pt idx="15">
                  <c:v>51.523099999999999</c:v>
                </c:pt>
                <c:pt idx="16">
                  <c:v>97.097999999999999</c:v>
                </c:pt>
                <c:pt idx="17">
                  <c:v>45.8889</c:v>
                </c:pt>
                <c:pt idx="18">
                  <c:v>102.7045</c:v>
                </c:pt>
                <c:pt idx="19">
                  <c:v>23.2195</c:v>
                </c:pt>
                <c:pt idx="20">
                  <c:v>64.268299999999996</c:v>
                </c:pt>
                <c:pt idx="21">
                  <c:v>31.333300000000001</c:v>
                </c:pt>
                <c:pt idx="22">
                  <c:v>44.042900000000003</c:v>
                </c:pt>
                <c:pt idx="23">
                  <c:v>19.2041</c:v>
                </c:pt>
                <c:pt idx="24">
                  <c:v>65.956500000000005</c:v>
                </c:pt>
                <c:pt idx="25">
                  <c:v>25.725999999999999</c:v>
                </c:pt>
                <c:pt idx="26">
                  <c:v>62</c:v>
                </c:pt>
                <c:pt idx="27">
                  <c:v>49.857100000000003</c:v>
                </c:pt>
                <c:pt idx="28">
                  <c:v>49</c:v>
                </c:pt>
              </c:numCache>
            </c:numRef>
          </c:xVal>
          <c:yVal>
            <c:numRef>
              <c:f>EDA_Ans_13!$M$4:$M$32</c:f>
              <c:numCache>
                <c:formatCode>General</c:formatCode>
                <c:ptCount val="29"/>
                <c:pt idx="0">
                  <c:v>8.1382979896474306E-2</c:v>
                </c:pt>
                <c:pt idx="1">
                  <c:v>5.7857143825718299E-2</c:v>
                </c:pt>
                <c:pt idx="2">
                  <c:v>3.74074080889975E-2</c:v>
                </c:pt>
                <c:pt idx="3">
                  <c:v>5.0980392989574602E-2</c:v>
                </c:pt>
                <c:pt idx="4">
                  <c:v>5.8653846884576102E-2</c:v>
                </c:pt>
                <c:pt idx="5">
                  <c:v>4.8235295039108499E-2</c:v>
                </c:pt>
                <c:pt idx="6">
                  <c:v>6.4294479387395201E-2</c:v>
                </c:pt>
                <c:pt idx="7">
                  <c:v>5.5476191143194797E-2</c:v>
                </c:pt>
                <c:pt idx="8">
                  <c:v>3.0882353291792002E-2</c:v>
                </c:pt>
                <c:pt idx="9">
                  <c:v>5.6862745872315199E-2</c:v>
                </c:pt>
                <c:pt idx="10">
                  <c:v>5.8474577142525498E-2</c:v>
                </c:pt>
                <c:pt idx="11">
                  <c:v>4.9608939197226601E-2</c:v>
                </c:pt>
                <c:pt idx="12">
                  <c:v>8.1250000395812094E-2</c:v>
                </c:pt>
                <c:pt idx="13">
                  <c:v>5.0000000816698198E-2</c:v>
                </c:pt>
                <c:pt idx="14">
                  <c:v>5.2380953161489399E-2</c:v>
                </c:pt>
                <c:pt idx="15">
                  <c:v>5.0000000802370201E-2</c:v>
                </c:pt>
                <c:pt idx="16">
                  <c:v>6.6862745940977394E-2</c:v>
                </c:pt>
                <c:pt idx="17">
                  <c:v>5.7407408331831299E-2</c:v>
                </c:pt>
                <c:pt idx="18">
                  <c:v>4.5454546089538098E-2</c:v>
                </c:pt>
                <c:pt idx="19">
                  <c:v>5.4878049779955897E-2</c:v>
                </c:pt>
                <c:pt idx="20">
                  <c:v>6.75609767800424E-2</c:v>
                </c:pt>
                <c:pt idx="21">
                  <c:v>8.1481482695650101E-2</c:v>
                </c:pt>
                <c:pt idx="22">
                  <c:v>4.2142858143363597E-2</c:v>
                </c:pt>
                <c:pt idx="23">
                  <c:v>4.4387755839496203E-2</c:v>
                </c:pt>
                <c:pt idx="24">
                  <c:v>7.4637682217618698E-2</c:v>
                </c:pt>
                <c:pt idx="25">
                  <c:v>5.1369863779169203E-2</c:v>
                </c:pt>
                <c:pt idx="26">
                  <c:v>0.100000001283155</c:v>
                </c:pt>
                <c:pt idx="27">
                  <c:v>5.5333334278492699E-2</c:v>
                </c:pt>
                <c:pt idx="28">
                  <c:v>5.97222231638928E-2</c:v>
                </c:pt>
              </c:numCache>
            </c:numRef>
          </c:yVal>
          <c:smooth val="0"/>
          <c:extLst>
            <c:ext xmlns:c16="http://schemas.microsoft.com/office/drawing/2014/chart" uri="{C3380CC4-5D6E-409C-BE32-E72D297353CC}">
              <c16:uniqueId val="{00000000-0825-4E71-AECC-6AF35B69C86D}"/>
            </c:ext>
          </c:extLst>
        </c:ser>
        <c:dLbls>
          <c:showLegendKey val="0"/>
          <c:showVal val="0"/>
          <c:showCatName val="0"/>
          <c:showSerName val="0"/>
          <c:showPercent val="0"/>
          <c:showBubbleSize val="0"/>
        </c:dLbls>
        <c:axId val="1215637535"/>
        <c:axId val="1407229375"/>
      </c:scatterChart>
      <c:valAx>
        <c:axId val="12156375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229375"/>
        <c:crosses val="autoZero"/>
        <c:crossBetween val="midCat"/>
      </c:valAx>
      <c:valAx>
        <c:axId val="14072293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56375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EDA_Ans_12!$L$4:$L$80</cx:f>
        <cx:lvl ptCount="77" formatCode="General">
          <cx:pt idx="0">12788.0999809563</cx:pt>
          <cx:pt idx="1">16355.959973822501</cx:pt>
          <cx:pt idx="2">3043.99999946355</cx:pt>
          <cx:pt idx="3">8567.8999876409707</cx:pt>
          <cx:pt idx="4">5347.1999956216596</cx:pt>
          <cx:pt idx="5">7136.9999987818301</cx:pt>
          <cx:pt idx="6">22044.299987822698</cx:pt>
          <cx:pt idx="7">12771.9999891519</cx:pt>
          <cx:pt idx="8">7226.4999884366898</cx:pt>
          <cx:pt idx="9">20867.339966019899</cx:pt>
          <cx:pt idx="10">12901.769987989899</cx:pt>
          <cx:pt idx="11">12257.659983703399</cx:pt>
          <cx:pt idx="12">4960.43999135792</cx:pt>
          <cx:pt idx="13">7991.4899937621303</cx:pt>
          <cx:pt idx="14">1784.8249995727001</cx:pt>
          <cx:pt idx="15">17215.775470547302</cx:pt>
          <cx:pt idx="16">32698.379980891899</cx:pt>
          <cx:pt idx="17">29171.874963399001</cx:pt>
          <cx:pt idx="18">5862.6199964612697</cx:pt>
          <cx:pt idx="19">22563.359987036802</cx:pt>
          <cx:pt idx="20">9103.9999909102899</cx:pt>
          <cx:pt idx="21">7122.35999992489</cx:pt>
          <cx:pt idx="22">4601.69999436736</cx:pt>
          <cx:pt idx="23">4504.36499684304</cx:pt>
          <cx:pt idx="24">3704.3999965265298</cx:pt>
          <cx:pt idx="25">19849.144466497401</cx:pt>
          <cx:pt idx="26">15099.875</cx:pt>
          <cx:pt idx="27">25696.639981058201</cx:pt>
          <cx:pt idx="28">80368.671974514</cx:pt>
          <cx:pt idx="29">13424.1974937865</cx:pt>
          <cx:pt idx="30">14920.8749793935</cx:pt>
          <cx:pt idx="31">8404.1599857091896</cx:pt>
          <cx:pt idx="32">1648.1249991375901</cx:pt>
          <cx:pt idx="33">6350.39999251067</cx:pt>
          <cx:pt idx="34">13643.9999832093</cx:pt>
          <cx:pt idx="35">13458.459991064599</cx:pt>
          <cx:pt idx="36">2688.39999465346</cx:pt>
          <cx:pt idx="37">141396.734903448</cx:pt>
          <cx:pt idx="38">12294.5399852961</cx:pt>
          <cx:pt idx="39">17910.629981672701</cx:pt>
          <cx:pt idx="40">8680.3449947750196</cx:pt>
          <cx:pt idx="41">8574.9999880880096</cx:pt>
          <cx:pt idx="42">23526.699973952698</cx:pt>
          <cx:pt idx="43">9915.9449908241604</cx:pt>
          <cx:pt idx="44">4338.1749890502497</cx:pt>
          <cx:pt idx="45">5882.9999949127396</cx:pt>
          <cx:pt idx="46">3958.0799989156399</cx:pt>
          <cx:pt idx="47">1368.7124936543401</cx:pt>
          <cx:pt idx="48">9244.5999931543993</cx:pt>
          <cx:pt idx="49">3437.6874989224598</cx:pt>
          <cx:pt idx="50">41819.649953996297</cx:pt>
          <cx:pt idx="51">3232.94999785646</cx:pt>
          <cx:pt idx="52">20574.169984587999</cx:pt>
          <cx:pt idx="53">4728.2374943185596</cx:pt>
          <cx:pt idx="54">17426.399969297599</cx:pt>
          <cx:pt idx="55">42593.059960685598</cx:pt>
          <cx:pt idx="56">7661.5499988377096</cx:pt>
          <cx:pt idx="57">5881.6749898120697</cx:pt>
          <cx:pt idx="58">71155.699909429997</cx:pt>
          <cx:pt idx="59">46825.479953019298</cx:pt>
          <cx:pt idx="60">14352.599963817</cx:pt>
          <cx:pt idx="61">47234.969954013803</cx:pt>
          <cx:pt idx="62">16701.094979286099</cx:pt>
          <cx:pt idx="63">21957.967488128601</cx:pt>
          <cx:pt idx="64">13869.8899857249</cx:pt>
          <cx:pt idx="65">3382.9999949336002</cx:pt>
          <cx:pt idx="66">2396.79999566078</cx:pt>
          <cx:pt idx="67">8713.9999961852991</cx:pt>
          <cx:pt idx="68">21942.3599741488</cx:pt>
          <cx:pt idx="69">10672.6499884687</cx:pt>
          <cx:pt idx="70">19551.024983853102</cx:pt>
          <cx:pt idx="71">24900.129985374198</cx:pt>
          <cx:pt idx="72">3997.1999941952499</cx:pt>
          <cx:pt idx="73">2432.4999990463202</cx:pt>
          <cx:pt idx="74">8177.4899923272396</cx:pt>
          <cx:pt idx="75">15760.439977222601</cx:pt>
          <cx:pt idx="76">9171.6299937255608</cx:pt>
        </cx:lvl>
      </cx:numDim>
    </cx:data>
  </cx:chartData>
  <cx:chart>
    <cx:title pos="t" align="ctr" overlay="0">
      <cx:tx>
        <cx:txData>
          <cx:v>TotalSales</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TotalSales</a:t>
          </a:r>
        </a:p>
      </cx:txPr>
    </cx:title>
    <cx:plotArea>
      <cx:plotAreaRegion>
        <cx:series layoutId="boxWhisker" uniqueId="{EC122B10-FE5B-4A6B-AF48-EA48F9DE36B8}">
          <cx:dataId val="0"/>
          <cx:layoutPr>
            <cx:visibility meanLine="0" meanMarker="1" nonoutliers="0" outliers="1"/>
            <cx:statistics quartileMethod="exclusive"/>
          </cx:layoutPr>
        </cx:series>
      </cx:plotAreaRegion>
      <cx:axis id="0">
        <cx:catScaling gapWidth="1.5"/>
        <cx:tickLabels/>
      </cx:axis>
      <cx:axis id="1">
        <cx:valScaling/>
        <cx:majorGridlines/>
        <cx:min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74">
  <cs:axisTitle>
    <cs:lnRef idx="0"/>
    <cs:fillRef idx="0"/>
    <cs:effectRef idx="0"/>
    <cs:fontRef idx="minor">
      <a:schemeClr val="tx1">
        <a:lumMod val="65000"/>
        <a:lumOff val="35000"/>
      </a:schemeClr>
    </cs:fontRef>
    <cs:defRPr sz="9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lt1">
        <a:lumMod val="65000"/>
        <a:lumOff val="35000"/>
      </a:schemeClr>
    </cs:fontRef>
    <cs:spPr>
      <a:solidFill>
        <a:schemeClr val="dk1">
          <a:lumMod val="15000"/>
          <a:lumOff val="8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lumMod val="60000"/>
        </a:schemeClr>
      </a:solidFill>
    </cs:spPr>
  </cs:dataPointMarker>
  <cs:dataPointMarkerLayout symbol="circle" size="8"/>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2857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25400" cap="flat" cmpd="sng" algn="ctr">
        <a:solidFill>
          <a:schemeClr val="tx1">
            <a:lumMod val="65000"/>
            <a:lumOff val="35000"/>
          </a:schemeClr>
        </a:solidFill>
        <a:round/>
      </a:ln>
    </cs:spPr>
  </cs:hiLoLine>
  <cs:leaderLine>
    <cs:lnRef idx="0"/>
    <cs:fillRef idx="0"/>
    <cs:effectRef idx="0"/>
    <cs:fontRef idx="minor">
      <a:schemeClr val="dk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ajor">
      <a:schemeClr val="tx1">
        <a:lumMod val="65000"/>
        <a:lumOff val="35000"/>
      </a:schemeClr>
    </cs:fontRef>
    <cs:defRPr sz="200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28575">
        <a:solidFill>
          <a:schemeClr val="tx1">
            <a:lumMod val="50000"/>
            <a:lumOff val="50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D7CE2-6DF6-4F78-BCB4-2E0A039A09C4}" type="datetimeFigureOut">
              <a:rPr lang="en-IN" smtClean="0"/>
              <a:t>09-11-2023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17886-92AD-45A3-9E83-A40262D4266C}" type="slidenum">
              <a:rPr lang="en-IN" smtClean="0"/>
              <a:t>‹#›</a:t>
            </a:fld>
            <a:endParaRPr lang="en-IN"/>
          </a:p>
        </p:txBody>
      </p:sp>
    </p:spTree>
    <p:extLst>
      <p:ext uri="{BB962C8B-B14F-4D97-AF65-F5344CB8AC3E}">
        <p14:creationId xmlns:p14="http://schemas.microsoft.com/office/powerpoint/2010/main" val="150935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A17886-92AD-45A3-9E83-A40262D4266C}" type="slidenum">
              <a:rPr lang="en-IN" smtClean="0"/>
              <a:t>1</a:t>
            </a:fld>
            <a:endParaRPr lang="en-IN"/>
          </a:p>
        </p:txBody>
      </p:sp>
    </p:spTree>
    <p:extLst>
      <p:ext uri="{BB962C8B-B14F-4D97-AF65-F5344CB8AC3E}">
        <p14:creationId xmlns:p14="http://schemas.microsoft.com/office/powerpoint/2010/main" val="315237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11/9/2023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11/9/2023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11/9/2023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511E-C740-0D06-2096-CC5780746F3A}"/>
              </a:ext>
            </a:extLst>
          </p:cNvPr>
          <p:cNvSpPr>
            <a:spLocks noGrp="1"/>
          </p:cNvSpPr>
          <p:nvPr>
            <p:ph type="ctrTitle"/>
          </p:nvPr>
        </p:nvSpPr>
        <p:spPr/>
        <p:txBody>
          <a:bodyPr/>
          <a:lstStyle/>
          <a:p>
            <a:br>
              <a:rPr lang="en-IN" sz="1800" b="1" dirty="0">
                <a:solidFill>
                  <a:srgbClr val="082A75"/>
                </a:solidFill>
                <a:effectLst/>
                <a:latin typeface="Arial" panose="020B0604020202020204" pitchFamily="34" charset="0"/>
                <a:ea typeface="MS Gothic" panose="020B0609070205080204" pitchFamily="49" charset="-128"/>
                <a:cs typeface="Times New Roman" panose="02020603050405020304" pitchFamily="18" charset="0"/>
              </a:rPr>
            </a:br>
            <a:r>
              <a:rPr lang="en-US" sz="4000" b="1" dirty="0" err="1">
                <a:solidFill>
                  <a:srgbClr val="082A75"/>
                </a:solidFill>
                <a:latin typeface="Arial" panose="020B0604020202020204" pitchFamily="34" charset="0"/>
                <a:ea typeface="MS Gothic" panose="020B0609070205080204" pitchFamily="49" charset="-128"/>
                <a:cs typeface="Times New Roman" panose="02020603050405020304" pitchFamily="18" charset="0"/>
              </a:rPr>
              <a:t>NorthWind</a:t>
            </a:r>
            <a:r>
              <a:rPr lang="en-US" sz="4000" b="1" dirty="0">
                <a:solidFill>
                  <a:srgbClr val="082A75"/>
                </a:solidFill>
                <a:latin typeface="Arial" panose="020B0604020202020204" pitchFamily="34" charset="0"/>
                <a:ea typeface="MS Gothic" panose="020B0609070205080204" pitchFamily="49" charset="-128"/>
                <a:cs typeface="Times New Roman" panose="02020603050405020304" pitchFamily="18" charset="0"/>
              </a:rPr>
              <a:t> Sales Analysis</a:t>
            </a:r>
            <a:endParaRPr lang="en-IN" dirty="0"/>
          </a:p>
        </p:txBody>
      </p:sp>
      <p:sp>
        <p:nvSpPr>
          <p:cNvPr id="3" name="Subtitle 2">
            <a:extLst>
              <a:ext uri="{FF2B5EF4-FFF2-40B4-BE49-F238E27FC236}">
                <a16:creationId xmlns:a16="http://schemas.microsoft.com/office/drawing/2014/main" id="{FF0BB21E-1E34-CE76-339D-EC3704B5304B}"/>
              </a:ext>
            </a:extLst>
          </p:cNvPr>
          <p:cNvSpPr>
            <a:spLocks noGrp="1"/>
          </p:cNvSpPr>
          <p:nvPr>
            <p:ph type="subTitle" idx="1"/>
          </p:nvPr>
        </p:nvSpPr>
        <p:spPr/>
        <p:txBody>
          <a:bodyPr/>
          <a:lstStyle/>
          <a:p>
            <a:r>
              <a:rPr lang="en-US" dirty="0"/>
              <a:t>By Preety Paramanick</a:t>
            </a:r>
            <a:endParaRPr lang="en-IN" dirty="0"/>
          </a:p>
        </p:txBody>
      </p:sp>
    </p:spTree>
    <p:extLst>
      <p:ext uri="{BB962C8B-B14F-4D97-AF65-F5344CB8AC3E}">
        <p14:creationId xmlns:p14="http://schemas.microsoft.com/office/powerpoint/2010/main" val="95409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lnSpcReduction="10000"/>
          </a:bodyPr>
          <a:lstStyle/>
          <a:p>
            <a:r>
              <a:rPr lang="en-IN" sz="1600" b="1" dirty="0">
                <a:solidFill>
                  <a:srgbClr val="082A75"/>
                </a:solidFill>
                <a:effectLst/>
                <a:latin typeface="Arial" panose="020B0604020202020204" pitchFamily="34" charset="0"/>
                <a:ea typeface="Times New Roman" panose="02020603050405020304" pitchFamily="18" charset="0"/>
                <a:cs typeface="Times New Roman" panose="02020603050405020304" pitchFamily="18" charset="0"/>
              </a:rPr>
              <a:t>1.What are the key factors influencing customer retention or loyalty based on the dataset?</a:t>
            </a:r>
          </a:p>
          <a:p>
            <a:pPr algn="l"/>
            <a:r>
              <a:rPr lang="en-IN" sz="1600" b="1" dirty="0">
                <a:solidFill>
                  <a:srgbClr val="082A75"/>
                </a:solidFill>
                <a:latin typeface="Arial" panose="020B0604020202020204" pitchFamily="34" charset="0"/>
                <a:ea typeface="MS Mincho" panose="02020609040205080304" pitchFamily="49" charset="-128"/>
                <a:cs typeface="Times New Roman" panose="02020603050405020304" pitchFamily="18" charset="0"/>
              </a:rPr>
              <a:t>=</a:t>
            </a:r>
            <a:r>
              <a:rPr lang="en-US" sz="1800" b="0" dirty="0">
                <a:solidFill>
                  <a:srgbClr val="082A75"/>
                </a:solidFill>
                <a:effectLst/>
                <a:latin typeface="Segoe UI" panose="020B0502040204020203" pitchFamily="34" charset="0"/>
                <a:ea typeface="MS Mincho" panose="02020609040205080304" pitchFamily="49" charset="-128"/>
                <a:cs typeface="Times New Roman" panose="02020603050405020304" pitchFamily="18" charset="0"/>
              </a:rPr>
              <a:t>To identify key factors influencing customer retention or loyalty based on the Northwind database, we use SQL queries to extract relevant insights from the dataset.</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l"/>
            <a:endParaRPr lang="en-IN" sz="16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pic>
        <p:nvPicPr>
          <p:cNvPr id="11" name="Content Placeholder 10">
            <a:extLst>
              <a:ext uri="{FF2B5EF4-FFF2-40B4-BE49-F238E27FC236}">
                <a16:creationId xmlns:a16="http://schemas.microsoft.com/office/drawing/2014/main" id="{212E14C7-508F-8D30-277E-ABC53BF0C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286" y="2052810"/>
            <a:ext cx="4571429" cy="2752381"/>
          </a:xfrm>
          <a:prstGeom prst="rect">
            <a:avLst/>
          </a:prstGeom>
        </p:spPr>
      </p:pic>
    </p:spTree>
    <p:extLst>
      <p:ext uri="{BB962C8B-B14F-4D97-AF65-F5344CB8AC3E}">
        <p14:creationId xmlns:p14="http://schemas.microsoft.com/office/powerpoint/2010/main" val="56234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20000"/>
          </a:bodyPr>
          <a:lstStyle/>
          <a:p>
            <a:pPr algn="just">
              <a:lnSpc>
                <a:spcPct val="115000"/>
              </a:lnSpc>
              <a:spcBef>
                <a:spcPts val="300"/>
              </a:spcBef>
            </a:pPr>
            <a:r>
              <a:rPr lang="en-IN" sz="1600" b="1" dirty="0">
                <a:solidFill>
                  <a:srgbClr val="082A75"/>
                </a:solidFill>
                <a:effectLst/>
                <a:latin typeface="Arial" panose="020B0604020202020204" pitchFamily="34" charset="0"/>
                <a:ea typeface="Times New Roman" panose="02020603050405020304" pitchFamily="18" charset="0"/>
                <a:cs typeface="Times New Roman" panose="02020603050405020304" pitchFamily="18" charset="0"/>
              </a:rPr>
              <a:t>2.How do customer preferences vary based on their location or demographics? Can we explore this through interactive visualizations?</a:t>
            </a:r>
          </a:p>
          <a:p>
            <a:pPr algn="just">
              <a:lnSpc>
                <a:spcPct val="115000"/>
              </a:lnSpc>
              <a:spcBef>
                <a:spcPts val="300"/>
              </a:spcBef>
            </a:pPr>
            <a:r>
              <a:rPr lang="en-IN" sz="1600" b="1" dirty="0">
                <a:solidFill>
                  <a:srgbClr val="082A75"/>
                </a:solidFill>
                <a:latin typeface="Arial" panose="020B0604020202020204" pitchFamily="34" charset="0"/>
                <a:ea typeface="MS Mincho" panose="02020609040205080304" pitchFamily="49" charset="-128"/>
                <a:cs typeface="Times New Roman" panose="02020603050405020304" pitchFamily="18" charset="0"/>
              </a:rPr>
              <a:t>=</a:t>
            </a:r>
            <a:r>
              <a:rPr lang="en-US" sz="1800" dirty="0">
                <a:solidFill>
                  <a:srgbClr val="082A75"/>
                </a:solidFill>
                <a:effectLst/>
                <a:latin typeface="Segoe UI" panose="020B0502040204020203" pitchFamily="34" charset="0"/>
                <a:ea typeface="MS Mincho" panose="02020609040205080304" pitchFamily="49" charset="-128"/>
              </a:rPr>
              <a:t>To explore how customer preferences vary based on their location or demographics and create interactive visualizations, you can use SQL to extract relevant data.</a:t>
            </a:r>
            <a:endParaRPr lang="en-IN" sz="16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pic>
        <p:nvPicPr>
          <p:cNvPr id="6" name="Content Placeholder 5">
            <a:extLst>
              <a:ext uri="{FF2B5EF4-FFF2-40B4-BE49-F238E27FC236}">
                <a16:creationId xmlns:a16="http://schemas.microsoft.com/office/drawing/2014/main" id="{70A81B84-A128-90E7-B38E-F50FE5770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763" y="2168166"/>
            <a:ext cx="4816475" cy="2521668"/>
          </a:xfrm>
          <a:prstGeom prst="rect">
            <a:avLst/>
          </a:prstGeom>
        </p:spPr>
      </p:pic>
    </p:spTree>
    <p:extLst>
      <p:ext uri="{BB962C8B-B14F-4D97-AF65-F5344CB8AC3E}">
        <p14:creationId xmlns:p14="http://schemas.microsoft.com/office/powerpoint/2010/main" val="33050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20000"/>
          </a:bodyPr>
          <a:lstStyle/>
          <a:p>
            <a:pPr algn="just">
              <a:lnSpc>
                <a:spcPct val="115000"/>
              </a:lnSpc>
              <a:spcBef>
                <a:spcPts val="300"/>
              </a:spcBef>
            </a:pPr>
            <a:r>
              <a:rPr lang="en-IN" sz="1800" b="1" dirty="0">
                <a:solidFill>
                  <a:srgbClr val="082A75"/>
                </a:solidFill>
                <a:effectLst/>
                <a:latin typeface="Arial" panose="020B0604020202020204" pitchFamily="34" charset="0"/>
                <a:ea typeface="Times New Roman" panose="02020603050405020304" pitchFamily="18" charset="0"/>
                <a:cs typeface="Times New Roman" panose="02020603050405020304" pitchFamily="18" charset="0"/>
              </a:rPr>
              <a:t>3.Are there any interesting patterns or clusters in customer </a:t>
            </a:r>
            <a:r>
              <a:rPr lang="en-IN" sz="1800" b="1" dirty="0" err="1">
                <a:solidFill>
                  <a:srgbClr val="082A75"/>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b="1" dirty="0">
                <a:solidFill>
                  <a:srgbClr val="082A75"/>
                </a:solidFill>
                <a:effectLst/>
                <a:latin typeface="Arial" panose="020B0604020202020204" pitchFamily="34" charset="0"/>
                <a:ea typeface="Times New Roman" panose="02020603050405020304" pitchFamily="18" charset="0"/>
                <a:cs typeface="Times New Roman" panose="02020603050405020304" pitchFamily="18" charset="0"/>
              </a:rPr>
              <a:t> that can be visualized to identify potential market segments?</a:t>
            </a:r>
          </a:p>
          <a:p>
            <a:pPr algn="just">
              <a:lnSpc>
                <a:spcPct val="115000"/>
              </a:lnSpc>
              <a:spcBef>
                <a:spcPts val="300"/>
              </a:spcBef>
            </a:pPr>
            <a:r>
              <a:rPr lang="en-IN" sz="1800" b="1" dirty="0">
                <a:solidFill>
                  <a:srgbClr val="082A75"/>
                </a:solidFill>
                <a:latin typeface="Arial" panose="020B0604020202020204" pitchFamily="34" charset="0"/>
                <a:ea typeface="MS Mincho" panose="02020609040205080304" pitchFamily="49" charset="-128"/>
                <a:cs typeface="Times New Roman" panose="02020603050405020304" pitchFamily="18" charset="0"/>
              </a:rPr>
              <a:t>=</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To identify interesting patterns or clusters in customer behavior and visualize potential market segments using the Northwind dataset, we use SQL to analyze the data and Excel for visualization.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graphicFrame>
        <p:nvGraphicFramePr>
          <p:cNvPr id="5" name="Content Placeholder 4">
            <a:extLst>
              <a:ext uri="{FF2B5EF4-FFF2-40B4-BE49-F238E27FC236}">
                <a16:creationId xmlns:a16="http://schemas.microsoft.com/office/drawing/2014/main" id="{E4FDF314-231C-7E6B-1C12-501EE145E651}"/>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018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92500" lnSpcReduction="20000"/>
          </a:bodyPr>
          <a:lstStyle/>
          <a:p>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4.Are there any specific product categories or SKUs that contribute significantly to order revenue? Can we identify them through visualizations?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l"/>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To identify specific product categories or SKUs that contribute significantly to order revenue and visualize them using SQL and Excel, we can follow these steps: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l"/>
            <a:endParaRPr lang="en-IN" dirty="0"/>
          </a:p>
        </p:txBody>
      </p:sp>
      <p:graphicFrame>
        <p:nvGraphicFramePr>
          <p:cNvPr id="15" name="Content Placeholder 14">
            <a:extLst>
              <a:ext uri="{FF2B5EF4-FFF2-40B4-BE49-F238E27FC236}">
                <a16:creationId xmlns:a16="http://schemas.microsoft.com/office/drawing/2014/main" id="{A2ED8030-B733-6B2E-C811-1123625DFEEB}"/>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00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10000"/>
          </a:bodyPr>
          <a:lstStyle/>
          <a:p>
            <a:pPr>
              <a:lnSpc>
                <a:spcPct val="115000"/>
              </a:lnSpc>
            </a:pPr>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5.Are there any correlations between order size and customer demographics or product categories? Can we explore this visually using scatter plots or heatmaps?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l"/>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To identify specific product categories or SKUs that contribute significantly to order revenue and visualize them using SQL and Excel, we can follow these steps: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l"/>
            <a:endParaRPr lang="en-IN" dirty="0"/>
          </a:p>
        </p:txBody>
      </p:sp>
      <p:graphicFrame>
        <p:nvGraphicFramePr>
          <p:cNvPr id="6" name="Content Placeholder 5">
            <a:extLst>
              <a:ext uri="{FF2B5EF4-FFF2-40B4-BE49-F238E27FC236}">
                <a16:creationId xmlns:a16="http://schemas.microsoft.com/office/drawing/2014/main" id="{6F9B00DF-BCBC-EBB1-755A-494619DDFF07}"/>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065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10000"/>
          </a:bodyPr>
          <a:lstStyle/>
          <a:p>
            <a:pPr>
              <a:lnSpc>
                <a:spcPct val="115000"/>
              </a:lnSpc>
            </a:pPr>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6.How does order frequency vary across different customer segments? Can we visualize this using bar charts or </a:t>
            </a:r>
            <a:r>
              <a:rPr lang="en-US"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treemaps</a:t>
            </a:r>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tabLst>
                <a:tab pos="457200" algn="l"/>
              </a:tabLst>
            </a:pPr>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To analyze how order frequency varies across different customer segments and visualize this using bar charts or </a:t>
            </a:r>
            <a:r>
              <a:rPr lang="en-US" sz="1800" b="0"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treemaps</a:t>
            </a: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you can use SQL to extract and summarize the data and Excel for visualization.</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l"/>
            <a:endParaRPr lang="en-IN" dirty="0"/>
          </a:p>
        </p:txBody>
      </p:sp>
      <p:graphicFrame>
        <p:nvGraphicFramePr>
          <p:cNvPr id="8" name="Content Placeholder 7">
            <a:extLst>
              <a:ext uri="{FF2B5EF4-FFF2-40B4-BE49-F238E27FC236}">
                <a16:creationId xmlns:a16="http://schemas.microsoft.com/office/drawing/2014/main" id="{353E9590-5AD4-E083-7C0C-FE7766C7C1F4}"/>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432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20000"/>
          </a:bodyPr>
          <a:lstStyle/>
          <a:p>
            <a:pPr algn="l"/>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7.Are there any correlations between employee satisfaction levels and key performance indicators?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l"/>
            <a:r>
              <a:rPr lang="en-IN" sz="1800" b="1"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Analyzing the correlation between employee satisfaction levels and key performance indicators (KPIs) in the Northwind dataset can provide valuable insights. To explore this visually using scatter plots or line charts, we can use SQL to extract and summarize the data and Excel for visualization.</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5" name="Content Placeholder 4">
            <a:extLst>
              <a:ext uri="{FF2B5EF4-FFF2-40B4-BE49-F238E27FC236}">
                <a16:creationId xmlns:a16="http://schemas.microsoft.com/office/drawing/2014/main" id="{3BDEE44D-FAFA-7D0E-1D14-611DBB3F7C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8447" y="295033"/>
            <a:ext cx="4816475" cy="1686102"/>
          </a:xfrm>
          <a:prstGeom prst="rect">
            <a:avLst/>
          </a:prstGeom>
        </p:spPr>
      </p:pic>
      <p:pic>
        <p:nvPicPr>
          <p:cNvPr id="6" name="Picture 5">
            <a:extLst>
              <a:ext uri="{FF2B5EF4-FFF2-40B4-BE49-F238E27FC236}">
                <a16:creationId xmlns:a16="http://schemas.microsoft.com/office/drawing/2014/main" id="{FEE9917C-2DE6-3DE1-11A2-05AB0D318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447" y="2451875"/>
            <a:ext cx="4816475" cy="1825157"/>
          </a:xfrm>
          <a:prstGeom prst="rect">
            <a:avLst/>
          </a:prstGeom>
        </p:spPr>
      </p:pic>
      <p:pic>
        <p:nvPicPr>
          <p:cNvPr id="7" name="Picture 6">
            <a:extLst>
              <a:ext uri="{FF2B5EF4-FFF2-40B4-BE49-F238E27FC236}">
                <a16:creationId xmlns:a16="http://schemas.microsoft.com/office/drawing/2014/main" id="{E1BF82E0-7BCE-745D-D60F-BF6D07876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9180" y="4646936"/>
            <a:ext cx="4825742" cy="1874520"/>
          </a:xfrm>
          <a:prstGeom prst="rect">
            <a:avLst/>
          </a:prstGeom>
        </p:spPr>
      </p:pic>
    </p:spTree>
    <p:extLst>
      <p:ext uri="{BB962C8B-B14F-4D97-AF65-F5344CB8AC3E}">
        <p14:creationId xmlns:p14="http://schemas.microsoft.com/office/powerpoint/2010/main" val="1139020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20000"/>
          </a:bodyPr>
          <a:lstStyle/>
          <a:p>
            <a:pPr>
              <a:lnSpc>
                <a:spcPct val="115000"/>
              </a:lnSpc>
            </a:pPr>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8.How does employee turnover vary across different departments or job roles? Can we visualize this using bar charts or heatmaps?</a:t>
            </a:r>
          </a:p>
          <a:p>
            <a:pPr>
              <a:lnSpc>
                <a:spcPct val="115000"/>
              </a:lnSpc>
            </a:pPr>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To analyze how employee turnover varies across different departments or job roles in the Northwind dataset and visualize this using bar charts, you can use SQL to extract and summarize the data, and then use Excel for visualization.</a:t>
            </a:r>
            <a:endParaRPr lang="en-IN" dirty="0"/>
          </a:p>
        </p:txBody>
      </p:sp>
      <p:graphicFrame>
        <p:nvGraphicFramePr>
          <p:cNvPr id="5" name="Content Placeholder 4">
            <a:extLst>
              <a:ext uri="{FF2B5EF4-FFF2-40B4-BE49-F238E27FC236}">
                <a16:creationId xmlns:a16="http://schemas.microsoft.com/office/drawing/2014/main" id="{B4403576-EE96-4E9B-83DC-99632ADB14CD}"/>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685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20000"/>
          </a:bodyPr>
          <a:lstStyle/>
          <a:p>
            <a:pPr>
              <a:lnSpc>
                <a:spcPct val="115000"/>
              </a:lnSpc>
            </a:pPr>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9.Can we identify any patterns or clusters in employee skill sets or qualifications through visualizations? How can this information be used for talent management?</a:t>
            </a:r>
          </a:p>
          <a:p>
            <a:pPr>
              <a:lnSpc>
                <a:spcPct val="115000"/>
              </a:lnSpc>
            </a:pPr>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To identify patterns or clusters in employee skill sets or qualifications through visualizations and use this information for talent management, we can follow these steps using SQL and Excel</a:t>
            </a:r>
            <a:endParaRPr lang="en-IN" dirty="0"/>
          </a:p>
        </p:txBody>
      </p:sp>
      <p:graphicFrame>
        <p:nvGraphicFramePr>
          <p:cNvPr id="6" name="Content Placeholder 5">
            <a:extLst>
              <a:ext uri="{FF2B5EF4-FFF2-40B4-BE49-F238E27FC236}">
                <a16:creationId xmlns:a16="http://schemas.microsoft.com/office/drawing/2014/main" id="{377DBF9C-FC68-6150-B336-9B5C16C4E62F}"/>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754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70000" lnSpcReduction="20000"/>
          </a:bodyPr>
          <a:lstStyle/>
          <a:p>
            <a:pPr>
              <a:lnSpc>
                <a:spcPct val="115000"/>
              </a:lnSpc>
            </a:pPr>
            <a: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10. Are there any correlations between product attributes (e.g., size, </a:t>
            </a:r>
            <a:r>
              <a:rPr lang="en-IN" sz="1800" b="1"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color</a:t>
            </a:r>
            <a: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features) and sales performance? Can we explore this visually using scatter plots or heatmaps?</a:t>
            </a:r>
          </a:p>
          <a:p>
            <a:pPr>
              <a:lnSpc>
                <a:spcPct val="115000"/>
              </a:lnSpc>
            </a:pPr>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IN"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To Identify this we need to check data, </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Due to the limitation of data we don't have specific attributes like size, color, or features for the </a:t>
            </a:r>
            <a:r>
              <a:rPr lang="en-US" sz="1800"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products.We</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can still analyze the correlation between available attributes and sales performance. </a:t>
            </a:r>
            <a:endParaRPr lang="en-IN" dirty="0"/>
          </a:p>
        </p:txBody>
      </p:sp>
      <p:graphicFrame>
        <p:nvGraphicFramePr>
          <p:cNvPr id="5" name="Content Placeholder 4">
            <a:extLst>
              <a:ext uri="{FF2B5EF4-FFF2-40B4-BE49-F238E27FC236}">
                <a16:creationId xmlns:a16="http://schemas.microsoft.com/office/drawing/2014/main" id="{A9D9A5A6-9C97-2E06-E842-4C42BB3A6B1A}"/>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152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F3FA-23B3-EDF1-8385-308C45853EC4}"/>
              </a:ext>
            </a:extLst>
          </p:cNvPr>
          <p:cNvSpPr>
            <a:spLocks noGrp="1"/>
          </p:cNvSpPr>
          <p:nvPr>
            <p:ph type="title"/>
          </p:nvPr>
        </p:nvSpPr>
        <p:spPr/>
        <p:txBody>
          <a:bodyPr/>
          <a:lstStyle/>
          <a:p>
            <a:r>
              <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Objective</a:t>
            </a:r>
            <a:br>
              <a:rPr lang="en-IN" sz="2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93C358-9F1C-FE30-D290-B7C8A0CF7B3E}"/>
              </a:ext>
            </a:extLst>
          </p:cNvPr>
          <p:cNvSpPr>
            <a:spLocks noGrp="1"/>
          </p:cNvSpPr>
          <p:nvPr>
            <p:ph idx="1"/>
          </p:nvPr>
        </p:nvSpPr>
        <p:spPr/>
        <p:txBody>
          <a:bodyPr>
            <a:normAutofit fontScale="85000" lnSpcReduction="10000"/>
          </a:bodyPr>
          <a:lstStyle/>
          <a:p>
            <a:pPr marL="0" indent="0" algn="just">
              <a:lnSpc>
                <a:spcPct val="115000"/>
              </a:lnSpc>
              <a:buNone/>
            </a:pPr>
            <a:r>
              <a:rPr lang="en-US" sz="1800" dirty="0">
                <a:solidFill>
                  <a:srgbClr val="082A75"/>
                </a:solidFill>
                <a:effectLst/>
                <a:latin typeface="Segoe UI" panose="020B0502040204020203" pitchFamily="34" charset="0"/>
                <a:ea typeface="MS Mincho" panose="02020609040205080304" pitchFamily="49" charset="-128"/>
                <a:cs typeface="Times New Roman" panose="02020603050405020304" pitchFamily="18" charset="0"/>
              </a:rPr>
              <a:t>The objective of this Power BI report is to create a visually appealing and user-friendly dashboard that effectively communicates key performance metrics for Northwind Traders. The report aims to provide insights into customer behavior, sales patterns, and employee performance, thereby aiding in the decision-making processes. It will cover areas such as sales analysis, customer segmentation, inventory trends, and employee performance, consolidating data from multiple tables for a comprehensive view of the company’s operations. The report is designed to empower stakeholders to make data-driven decisions by offering valuable insights and facilitating data exploration through interactive visualizations and dynamic filters. The expected impact is to revolutionize how Northwind Traders interacts with its data, enabling the company to remain competitive and drive its business forward in the wholesale market landscape.</a:t>
            </a:r>
            <a:endParaRPr lang="en-IN"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1879815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92500" lnSpcReduction="20000"/>
          </a:bodyPr>
          <a:lstStyle/>
          <a:p>
            <a:pPr>
              <a:lnSpc>
                <a:spcPct val="115000"/>
              </a:lnSpc>
            </a:pPr>
            <a: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11.How does product demand fluctuate over different seasons or months? Can we visualize this through line charts or area charts?</a:t>
            </a:r>
          </a:p>
          <a:p>
            <a:pPr>
              <a:lnSpc>
                <a:spcPct val="115000"/>
              </a:lnSpc>
            </a:pPr>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Definitely we can </a:t>
            </a:r>
            <a:r>
              <a:rPr lang="en-US" sz="1800"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visulize</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 drastic downfall from the month of may to </a:t>
            </a:r>
            <a:r>
              <a:rPr lang="en-US" sz="1800"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july</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in the demand of products through the line chart</a:t>
            </a:r>
            <a:endParaRPr lang="en-IN" dirty="0"/>
          </a:p>
        </p:txBody>
      </p:sp>
      <p:graphicFrame>
        <p:nvGraphicFramePr>
          <p:cNvPr id="6" name="Content Placeholder 5">
            <a:extLst>
              <a:ext uri="{FF2B5EF4-FFF2-40B4-BE49-F238E27FC236}">
                <a16:creationId xmlns:a16="http://schemas.microsoft.com/office/drawing/2014/main" id="{E8D9F291-4516-EEAC-EAD7-9D18FAC591F1}"/>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882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10000"/>
          </a:bodyPr>
          <a:lstStyle/>
          <a:p>
            <a:pPr>
              <a:lnSpc>
                <a:spcPct val="115000"/>
              </a:lnSpc>
            </a:pPr>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12.Can we identify any outliers or anomalies in product performance or sales using visualizations? How can this information be used for product optimization?</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nSpc>
                <a:spcPct val="115000"/>
              </a:lnSpc>
            </a:pPr>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IN"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We can identify the outliers by visualize the box plot and </a:t>
            </a:r>
            <a:r>
              <a:rPr lang="en-IN" sz="1800" dirty="0" err="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wishker</a:t>
            </a:r>
            <a:r>
              <a:rPr lang="en-IN"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chart. we can discontinue the products that are outliers.</a:t>
            </a:r>
            <a:endParaRPr lang="en-IN" dirty="0"/>
          </a:p>
        </p:txBody>
      </p:sp>
      <mc:AlternateContent xmlns:mc="http://schemas.openxmlformats.org/markup-compatibility/2006">
        <mc:Choice xmlns:cx1="http://schemas.microsoft.com/office/drawing/2015/9/8/chartex" Requires="cx1">
          <p:graphicFrame>
            <p:nvGraphicFramePr>
              <p:cNvPr id="8" name="Content Placeholder 7">
                <a:extLst>
                  <a:ext uri="{FF2B5EF4-FFF2-40B4-BE49-F238E27FC236}">
                    <a16:creationId xmlns:a16="http://schemas.microsoft.com/office/drawing/2014/main" id="{1BE53F03-D9B7-6255-924D-36C53FD00ACB}"/>
                  </a:ext>
                </a:extLst>
              </p:cNvPr>
              <p:cNvGraphicFramePr>
                <a:graphicFrameLocks noGrp="1"/>
              </p:cNvGraphicFramePr>
              <p:nvPr>
                <p:ph idx="1"/>
              </p:nvPr>
            </p:nvGraphicFramePr>
            <p:xfrm>
              <a:off x="6735763" y="804863"/>
              <a:ext cx="4816475" cy="524827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Content Placeholder 7">
                <a:extLst>
                  <a:ext uri="{FF2B5EF4-FFF2-40B4-BE49-F238E27FC236}">
                    <a16:creationId xmlns:a16="http://schemas.microsoft.com/office/drawing/2014/main" id="{1BE53F03-D9B7-6255-924D-36C53FD00ACB}"/>
                  </a:ext>
                </a:extLst>
              </p:cNvPr>
              <p:cNvPicPr>
                <a:picLocks noGrp="1" noRot="1" noChangeAspect="1" noMove="1" noResize="1" noEditPoints="1" noAdjustHandles="1" noChangeArrowheads="1" noChangeShapeType="1"/>
              </p:cNvPicPr>
              <p:nvPr/>
            </p:nvPicPr>
            <p:blipFill>
              <a:blip r:embed="rId3"/>
              <a:stretch>
                <a:fillRect/>
              </a:stretch>
            </p:blipFill>
            <p:spPr>
              <a:xfrm>
                <a:off x="6735763" y="804863"/>
                <a:ext cx="4816475" cy="5248275"/>
              </a:xfrm>
              <a:prstGeom prst="rect">
                <a:avLst/>
              </a:prstGeom>
            </p:spPr>
          </p:pic>
        </mc:Fallback>
      </mc:AlternateContent>
    </p:spTree>
    <p:extLst>
      <p:ext uri="{BB962C8B-B14F-4D97-AF65-F5344CB8AC3E}">
        <p14:creationId xmlns:p14="http://schemas.microsoft.com/office/powerpoint/2010/main" val="405575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10000"/>
          </a:bodyPr>
          <a:lstStyle/>
          <a:p>
            <a:pPr>
              <a:lnSpc>
                <a:spcPct val="115000"/>
              </a:lnSpc>
            </a:pPr>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13.Are there any correlations between supplier attributes (e.g., location, size, industry) and performance metrics (e.g., on-time delivery, product quality)?</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nSpc>
                <a:spcPct val="115000"/>
              </a:lnSpc>
            </a:pPr>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This can provide insights into the inventory levels maintained by each supplier, which can be useful for managing stock and ensuring a steady supply of products. </a:t>
            </a:r>
            <a:endParaRPr lang="en-IN" dirty="0"/>
          </a:p>
        </p:txBody>
      </p:sp>
      <p:graphicFrame>
        <p:nvGraphicFramePr>
          <p:cNvPr id="5" name="Content Placeholder 4">
            <a:extLst>
              <a:ext uri="{FF2B5EF4-FFF2-40B4-BE49-F238E27FC236}">
                <a16:creationId xmlns:a16="http://schemas.microsoft.com/office/drawing/2014/main" id="{4E40A8E9-FD25-7391-2E1B-79D5063C5800}"/>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070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F5CE4-29E6-ABAC-0F0B-915132988D61}"/>
              </a:ext>
            </a:extLst>
          </p:cNvPr>
          <p:cNvSpPr>
            <a:spLocks noGrp="1"/>
          </p:cNvSpPr>
          <p:nvPr>
            <p:ph type="title"/>
          </p:nvPr>
        </p:nvSpPr>
        <p:spPr/>
        <p:txBody>
          <a:bodyPr>
            <a:normAutofit fontScale="90000"/>
          </a:bodyPr>
          <a:lstStyle/>
          <a:p>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EDA Questions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85ACA247-64BF-7CA0-57A5-B6617D78396F}"/>
              </a:ext>
            </a:extLst>
          </p:cNvPr>
          <p:cNvSpPr>
            <a:spLocks noGrp="1"/>
          </p:cNvSpPr>
          <p:nvPr>
            <p:ph type="body" sz="half" idx="2"/>
          </p:nvPr>
        </p:nvSpPr>
        <p:spPr/>
        <p:txBody>
          <a:bodyPr>
            <a:normAutofit fontScale="85000" lnSpcReduction="10000"/>
          </a:bodyPr>
          <a:lstStyle/>
          <a:p>
            <a:pPr>
              <a:lnSpc>
                <a:spcPct val="115000"/>
              </a:lnSpc>
            </a:pPr>
            <a: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15.Can we identify any trends or patterns in supplier costs or pricing structures through visualizations? How can this information be used for procurement optimization?</a:t>
            </a:r>
          </a:p>
          <a:p>
            <a:pPr>
              <a:lnSpc>
                <a:spcPct val="115000"/>
              </a:lnSpc>
            </a:pPr>
            <a:r>
              <a:rPr lang="en-IN"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t>
            </a: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We can conclude from the visualization that suppliers with lower average prices and lower variability might be more reliable in terms of cost management. </a:t>
            </a:r>
            <a:endParaRPr lang="en-IN" dirty="0"/>
          </a:p>
        </p:txBody>
      </p:sp>
      <p:graphicFrame>
        <p:nvGraphicFramePr>
          <p:cNvPr id="11" name="Content Placeholder 10">
            <a:extLst>
              <a:ext uri="{FF2B5EF4-FFF2-40B4-BE49-F238E27FC236}">
                <a16:creationId xmlns:a16="http://schemas.microsoft.com/office/drawing/2014/main" id="{DB7CED15-40C1-ADC2-5454-E38850C33B0E}"/>
              </a:ext>
            </a:extLst>
          </p:cNvPr>
          <p:cNvGraphicFramePr>
            <a:graphicFrameLocks noGrp="1"/>
          </p:cNvGraphicFramePr>
          <p:nvPr>
            <p:ph idx="1"/>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18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FB46B9-E9C9-D23E-E803-8A37D37424E0}"/>
              </a:ext>
            </a:extLst>
          </p:cNvPr>
          <p:cNvSpPr>
            <a:spLocks noGrp="1"/>
          </p:cNvSpPr>
          <p:nvPr>
            <p:ph type="title"/>
          </p:nvPr>
        </p:nvSpPr>
        <p:spPr>
          <a:xfrm>
            <a:off x="1600200" y="350555"/>
            <a:ext cx="8991600" cy="1645920"/>
          </a:xfrm>
        </p:spPr>
        <p:txBody>
          <a:bodyPr>
            <a:normAutofit/>
          </a:bodyPr>
          <a:lstStyle/>
          <a:p>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3100" b="1" dirty="0" err="1">
                <a:solidFill>
                  <a:srgbClr val="082A75"/>
                </a:solidFill>
                <a:latin typeface="Segoe UI" panose="020B0502040204020203" pitchFamily="34" charset="0"/>
                <a:ea typeface="MS Mincho" panose="02020609040205080304" pitchFamily="49" charset="-128"/>
                <a:cs typeface="Times New Roman" panose="02020603050405020304" pitchFamily="18" charset="0"/>
              </a:rPr>
              <a:t>PowerBI</a:t>
            </a:r>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Questions</a:t>
            </a:r>
            <a:endParaRPr lang="en-IN" dirty="0"/>
          </a:p>
        </p:txBody>
      </p:sp>
      <p:sp>
        <p:nvSpPr>
          <p:cNvPr id="9" name="Text Placeholder 8">
            <a:extLst>
              <a:ext uri="{FF2B5EF4-FFF2-40B4-BE49-F238E27FC236}">
                <a16:creationId xmlns:a16="http://schemas.microsoft.com/office/drawing/2014/main" id="{A9DEC363-A99E-315B-B78C-88F19082B4D7}"/>
              </a:ext>
            </a:extLst>
          </p:cNvPr>
          <p:cNvSpPr>
            <a:spLocks noGrp="1"/>
          </p:cNvSpPr>
          <p:nvPr>
            <p:ph type="body" idx="1"/>
          </p:nvPr>
        </p:nvSpPr>
        <p:spPr>
          <a:xfrm>
            <a:off x="1600199" y="2337847"/>
            <a:ext cx="8991600" cy="4006392"/>
          </a:xfrm>
        </p:spPr>
        <p:txBody>
          <a:bodyPr>
            <a:normAutofit fontScale="77500" lnSpcReduction="20000"/>
          </a:bodyPr>
          <a:lstStyle/>
          <a:p>
            <a:pPr lvl="0">
              <a:lnSpc>
                <a:spcPct val="115000"/>
              </a:lnSpc>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1.How does customer distribution vary across different regions or customer segments? Can we visualize it on a map or bar chart?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By using either a bar chart or a map visualization, you can effectively display how customer distribution varies across different regions or customer segments in Power BI. The choice between a bar chart and a map depends on your data and the visual representation that best conveys the information to your audience.</a:t>
            </a:r>
            <a:endParaRPr lang="en-IN" sz="1800" b="1"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2.What is the trend in customer acquisition over time? Can we create a line chart or area chart to display it?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The line chart shows the number of new customers acquired each year. We can see that the number of new customers has been fluctuating over the years.</a:t>
            </a:r>
            <a:endParaRPr lang="en-IN" sz="1800" b="1"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3.Can we visualize the distribution of customer demographics such as age, gender, or income using histograms or pie charts?</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The provided datasets do not contain demographic information such as age, gender, or income for the customers. The available customer-related information is limited to company name, contact name, contact title, address, city, region, postal code, country, and phone. While we don't have specific demographic data like age, gender, or income, we can still explore and visualize other aspects of the customer data that we do have. For example, we can look at the distribution of customers by country or city.</a:t>
            </a:r>
            <a:endParaRPr lang="en-IN" sz="1800" b="1"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2768951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3915E-FB1F-48F0-F3DB-D1D204AD1BD4}"/>
              </a:ext>
            </a:extLst>
          </p:cNvPr>
          <p:cNvSpPr>
            <a:spLocks noGrp="1"/>
          </p:cNvSpPr>
          <p:nvPr>
            <p:ph type="title"/>
          </p:nvPr>
        </p:nvSpPr>
        <p:spPr>
          <a:xfrm>
            <a:off x="2231136" y="625327"/>
            <a:ext cx="7729728" cy="1188720"/>
          </a:xfrm>
        </p:spPr>
        <p:txBody>
          <a:bodyPr/>
          <a:lstStyle/>
          <a:p>
            <a:r>
              <a:rPr lang="en-US" dirty="0"/>
              <a:t>Customer </a:t>
            </a:r>
            <a:r>
              <a:rPr lang="en-US" dirty="0" err="1"/>
              <a:t>Anasysis</a:t>
            </a:r>
            <a:endParaRPr lang="en-IN" dirty="0"/>
          </a:p>
        </p:txBody>
      </p:sp>
      <p:pic>
        <p:nvPicPr>
          <p:cNvPr id="5" name="Picture 4">
            <a:extLst>
              <a:ext uri="{FF2B5EF4-FFF2-40B4-BE49-F238E27FC236}">
                <a16:creationId xmlns:a16="http://schemas.microsoft.com/office/drawing/2014/main" id="{5F9623AF-4D7C-DC39-629A-507D27676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136" y="2200393"/>
            <a:ext cx="7729728" cy="4032280"/>
          </a:xfrm>
          <a:prstGeom prst="rect">
            <a:avLst/>
          </a:prstGeom>
        </p:spPr>
      </p:pic>
    </p:spTree>
    <p:extLst>
      <p:ext uri="{BB962C8B-B14F-4D97-AF65-F5344CB8AC3E}">
        <p14:creationId xmlns:p14="http://schemas.microsoft.com/office/powerpoint/2010/main" val="689202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FB46B9-E9C9-D23E-E803-8A37D37424E0}"/>
              </a:ext>
            </a:extLst>
          </p:cNvPr>
          <p:cNvSpPr>
            <a:spLocks noGrp="1"/>
          </p:cNvSpPr>
          <p:nvPr>
            <p:ph type="title"/>
          </p:nvPr>
        </p:nvSpPr>
        <p:spPr>
          <a:xfrm>
            <a:off x="1600200" y="350555"/>
            <a:ext cx="8991600" cy="1645920"/>
          </a:xfrm>
        </p:spPr>
        <p:txBody>
          <a:bodyPr>
            <a:normAutofit/>
          </a:bodyPr>
          <a:lstStyle/>
          <a:p>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3100" b="1" dirty="0" err="1">
                <a:solidFill>
                  <a:srgbClr val="082A75"/>
                </a:solidFill>
                <a:latin typeface="Segoe UI" panose="020B0502040204020203" pitchFamily="34" charset="0"/>
                <a:ea typeface="MS Mincho" panose="02020609040205080304" pitchFamily="49" charset="-128"/>
                <a:cs typeface="Times New Roman" panose="02020603050405020304" pitchFamily="18" charset="0"/>
              </a:rPr>
              <a:t>PowerBI</a:t>
            </a:r>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Questions</a:t>
            </a:r>
            <a:endParaRPr lang="en-IN" dirty="0"/>
          </a:p>
        </p:txBody>
      </p:sp>
      <p:sp>
        <p:nvSpPr>
          <p:cNvPr id="9" name="Text Placeholder 8">
            <a:extLst>
              <a:ext uri="{FF2B5EF4-FFF2-40B4-BE49-F238E27FC236}">
                <a16:creationId xmlns:a16="http://schemas.microsoft.com/office/drawing/2014/main" id="{A9DEC363-A99E-315B-B78C-88F19082B4D7}"/>
              </a:ext>
            </a:extLst>
          </p:cNvPr>
          <p:cNvSpPr>
            <a:spLocks noGrp="1"/>
          </p:cNvSpPr>
          <p:nvPr>
            <p:ph type="body" idx="1"/>
          </p:nvPr>
        </p:nvSpPr>
        <p:spPr>
          <a:xfrm>
            <a:off x="1600199" y="2337847"/>
            <a:ext cx="8991600" cy="4006392"/>
          </a:xfrm>
        </p:spPr>
        <p:txBody>
          <a:bodyPr>
            <a:normAutofit/>
          </a:bodyPr>
          <a:lstStyle/>
          <a:p>
            <a:pPr>
              <a:lnSpc>
                <a:spcPct val="115000"/>
              </a:lnSpc>
            </a:pPr>
            <a:r>
              <a:rPr lang="en-IN" sz="1600" dirty="0">
                <a:effectLst/>
                <a:latin typeface="Calibri" panose="020F0502020204030204" pitchFamily="34" charset="0"/>
                <a:ea typeface="MS Mincho" panose="02020609040205080304" pitchFamily="49" charset="-128"/>
                <a:cs typeface="Times New Roman" panose="02020603050405020304" pitchFamily="18" charset="0"/>
              </a:rPr>
              <a:t>4.How does order volume change over time? Can we create a time series chart or stacked bar chart to visualize it?</a:t>
            </a:r>
          </a:p>
          <a:p>
            <a:pPr lvl="1">
              <a:lnSpc>
                <a:spcPct val="115000"/>
              </a:lnSpc>
              <a:tabLst>
                <a:tab pos="457200" algn="l"/>
              </a:tabLst>
            </a:pPr>
            <a:r>
              <a:rPr lang="en-IN" sz="16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It appears there was an error due to the 'Period' data type of the '</a:t>
            </a:r>
            <a:r>
              <a:rPr lang="en-IN" sz="160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YearMonth</a:t>
            </a:r>
            <a:r>
              <a:rPr lang="en-IN" sz="16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column. To resolve this, we can convert the 'Period' data type to 'datetime' before plotting. </a:t>
            </a:r>
          </a:p>
          <a:p>
            <a:pPr>
              <a:lnSpc>
                <a:spcPct val="115000"/>
              </a:lnSpc>
            </a:pPr>
            <a:r>
              <a:rPr lang="en-IN" sz="1600" dirty="0">
                <a:effectLst/>
                <a:latin typeface="Calibri" panose="020F0502020204030204" pitchFamily="34" charset="0"/>
                <a:ea typeface="MS Mincho" panose="02020609040205080304" pitchFamily="49" charset="-128"/>
                <a:cs typeface="Times New Roman" panose="02020603050405020304" pitchFamily="18" charset="0"/>
              </a:rPr>
              <a:t>5.What is the distribution of order values? Can we create a histogram or box plot to display it?</a:t>
            </a:r>
          </a:p>
          <a:p>
            <a:pPr lvl="1">
              <a:lnSpc>
                <a:spcPct val="115000"/>
              </a:lnSpc>
              <a:tabLst>
                <a:tab pos="457200" algn="l"/>
              </a:tabLst>
            </a:pPr>
            <a:r>
              <a:rPr lang="en-US" sz="16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The histogram shows the frequency of different order values. We can see that most of the order values are concentrated on the lower end, indicating that smaller orders are more common. </a:t>
            </a:r>
          </a:p>
          <a:p>
            <a:pPr>
              <a:lnSpc>
                <a:spcPct val="115000"/>
              </a:lnSpc>
            </a:pPr>
            <a:r>
              <a:rPr lang="en-IN" sz="1600" dirty="0">
                <a:effectLst/>
                <a:latin typeface="Calibri" panose="020F0502020204030204" pitchFamily="34" charset="0"/>
                <a:ea typeface="MS Mincho" panose="02020609040205080304" pitchFamily="49" charset="-128"/>
                <a:cs typeface="Times New Roman" panose="02020603050405020304" pitchFamily="18" charset="0"/>
              </a:rPr>
              <a:t>6.Can we visualize the average order processing time or shipping duration using a bar chart or box plot?</a:t>
            </a:r>
          </a:p>
          <a:p>
            <a:pPr lvl="1">
              <a:lnSpc>
                <a:spcPct val="115000"/>
              </a:lnSpc>
              <a:tabLst>
                <a:tab pos="457200" algn="l"/>
              </a:tabLst>
            </a:pPr>
            <a:r>
              <a:rPr lang="en-IN" sz="16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To visualize the average order processing time or shipping duration, we first need to calculate these metrics. The order processing time can be calculated as the difference between the order date and the shipped date.</a:t>
            </a:r>
            <a:endParaRPr lang="en-IN" sz="1600" dirty="0">
              <a:solidFill>
                <a:schemeClr val="tx1"/>
              </a:solidFill>
            </a:endParaRPr>
          </a:p>
        </p:txBody>
      </p:sp>
    </p:spTree>
    <p:extLst>
      <p:ext uri="{BB962C8B-B14F-4D97-AF65-F5344CB8AC3E}">
        <p14:creationId xmlns:p14="http://schemas.microsoft.com/office/powerpoint/2010/main" val="3022039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9298-761A-BC0F-88FE-CF01E409B7A3}"/>
              </a:ext>
            </a:extLst>
          </p:cNvPr>
          <p:cNvSpPr>
            <a:spLocks noGrp="1"/>
          </p:cNvSpPr>
          <p:nvPr>
            <p:ph type="title"/>
          </p:nvPr>
        </p:nvSpPr>
        <p:spPr>
          <a:xfrm>
            <a:off x="2231136" y="749431"/>
            <a:ext cx="7729728" cy="1188720"/>
          </a:xfrm>
        </p:spPr>
        <p:txBody>
          <a:bodyPr/>
          <a:lstStyle/>
          <a:p>
            <a:r>
              <a:rPr lang="en-US" dirty="0"/>
              <a:t>Order analysis</a:t>
            </a:r>
            <a:endParaRPr lang="en-IN" dirty="0"/>
          </a:p>
        </p:txBody>
      </p:sp>
      <p:pic>
        <p:nvPicPr>
          <p:cNvPr id="4" name="Content Placeholder 3">
            <a:extLst>
              <a:ext uri="{FF2B5EF4-FFF2-40B4-BE49-F238E27FC236}">
                <a16:creationId xmlns:a16="http://schemas.microsoft.com/office/drawing/2014/main" id="{56388175-B05B-1734-41BA-AF95F26D2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375555"/>
            <a:ext cx="7729728" cy="3733014"/>
          </a:xfrm>
          <a:prstGeom prst="rect">
            <a:avLst/>
          </a:prstGeom>
        </p:spPr>
      </p:pic>
    </p:spTree>
    <p:extLst>
      <p:ext uri="{BB962C8B-B14F-4D97-AF65-F5344CB8AC3E}">
        <p14:creationId xmlns:p14="http://schemas.microsoft.com/office/powerpoint/2010/main" val="6286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FB46B9-E9C9-D23E-E803-8A37D37424E0}"/>
              </a:ext>
            </a:extLst>
          </p:cNvPr>
          <p:cNvSpPr>
            <a:spLocks noGrp="1"/>
          </p:cNvSpPr>
          <p:nvPr>
            <p:ph type="title"/>
          </p:nvPr>
        </p:nvSpPr>
        <p:spPr>
          <a:xfrm>
            <a:off x="1600200" y="350555"/>
            <a:ext cx="8991600" cy="1645920"/>
          </a:xfrm>
        </p:spPr>
        <p:txBody>
          <a:bodyPr>
            <a:normAutofit/>
          </a:bodyPr>
          <a:lstStyle/>
          <a:p>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3100" b="1" dirty="0" err="1">
                <a:solidFill>
                  <a:srgbClr val="082A75"/>
                </a:solidFill>
                <a:latin typeface="Segoe UI" panose="020B0502040204020203" pitchFamily="34" charset="0"/>
                <a:ea typeface="MS Mincho" panose="02020609040205080304" pitchFamily="49" charset="-128"/>
                <a:cs typeface="Times New Roman" panose="02020603050405020304" pitchFamily="18" charset="0"/>
              </a:rPr>
              <a:t>PowerBI</a:t>
            </a:r>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Questions</a:t>
            </a:r>
            <a:endParaRPr lang="en-IN" dirty="0"/>
          </a:p>
        </p:txBody>
      </p:sp>
      <p:sp>
        <p:nvSpPr>
          <p:cNvPr id="9" name="Text Placeholder 8">
            <a:extLst>
              <a:ext uri="{FF2B5EF4-FFF2-40B4-BE49-F238E27FC236}">
                <a16:creationId xmlns:a16="http://schemas.microsoft.com/office/drawing/2014/main" id="{A9DEC363-A99E-315B-B78C-88F19082B4D7}"/>
              </a:ext>
            </a:extLst>
          </p:cNvPr>
          <p:cNvSpPr>
            <a:spLocks noGrp="1"/>
          </p:cNvSpPr>
          <p:nvPr>
            <p:ph type="body" idx="1"/>
          </p:nvPr>
        </p:nvSpPr>
        <p:spPr>
          <a:xfrm>
            <a:off x="1600199" y="2337847"/>
            <a:ext cx="8991600" cy="4006392"/>
          </a:xfrm>
        </p:spPr>
        <p:txBody>
          <a:bodyPr>
            <a:normAutofit fontScale="92500" lnSpcReduction="10000"/>
          </a:bodyPr>
          <a:lstStyle/>
          <a:p>
            <a:pPr lvl="0">
              <a:lnSpc>
                <a:spcPct val="115000"/>
              </a:lnSpc>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7.How does employee productivity vary across different departments or job roles? Can we create a stacked bar chart or grouped column chart to visualize it?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IN"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To </a:t>
            </a:r>
            <a:r>
              <a:rPr lang="en-IN" sz="180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analyze</a:t>
            </a:r>
            <a:r>
              <a:rPr lang="en-IN"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employee productivity across different departments or job roles, we need data that includes information about employees' departments or job roles and their productivity measures. However, the provided datasets do not contain this information. </a:t>
            </a:r>
          </a:p>
          <a:p>
            <a:pPr lvl="0">
              <a:lnSpc>
                <a:spcPct val="115000"/>
              </a:lnSpc>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8.What is the distribution of employee tenure? Can we create a histogram or box plot to display it?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The tenure of each employee in years, calculated as the difference between the current date (2023-11-08) and the hire date of each employee.</a:t>
            </a:r>
            <a:endParaRPr lang="en-IN" sz="1800" b="1"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9.Can we visualize employee performance ratings or KPIs using a radar chart or bullet graph?</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IN"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we can visualize employee performance ratings or KPIs using a radar chart or bullet graph in </a:t>
            </a:r>
            <a:r>
              <a:rPr lang="en-IN" sz="180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PowerBI</a:t>
            </a:r>
            <a:r>
              <a:rPr lang="en-IN"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However, </a:t>
            </a:r>
            <a:r>
              <a:rPr lang="en-IN" sz="180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PowerBI</a:t>
            </a:r>
            <a:r>
              <a:rPr lang="en-IN"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does not natively support radar charts or bullet graphs. Instead, we can use a combination of bar charts, line charts, and card visuals to create a similar effect.</a:t>
            </a:r>
            <a:endParaRPr lang="en-IN" sz="1600" dirty="0">
              <a:solidFill>
                <a:schemeClr val="tx1"/>
              </a:solidFill>
            </a:endParaRPr>
          </a:p>
        </p:txBody>
      </p:sp>
    </p:spTree>
    <p:extLst>
      <p:ext uri="{BB962C8B-B14F-4D97-AF65-F5344CB8AC3E}">
        <p14:creationId xmlns:p14="http://schemas.microsoft.com/office/powerpoint/2010/main" val="1763158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63ED-96E6-91E0-3B40-F50731DF4BA9}"/>
              </a:ext>
            </a:extLst>
          </p:cNvPr>
          <p:cNvSpPr>
            <a:spLocks noGrp="1"/>
          </p:cNvSpPr>
          <p:nvPr>
            <p:ph type="title"/>
          </p:nvPr>
        </p:nvSpPr>
        <p:spPr>
          <a:xfrm>
            <a:off x="2231136" y="730577"/>
            <a:ext cx="7729728" cy="1188720"/>
          </a:xfrm>
        </p:spPr>
        <p:txBody>
          <a:bodyPr/>
          <a:lstStyle/>
          <a:p>
            <a:r>
              <a:rPr lang="en-US" dirty="0"/>
              <a:t>Employee analysis</a:t>
            </a:r>
            <a:endParaRPr lang="en-IN" dirty="0"/>
          </a:p>
        </p:txBody>
      </p:sp>
      <p:pic>
        <p:nvPicPr>
          <p:cNvPr id="4" name="Content Placeholder 3">
            <a:extLst>
              <a:ext uri="{FF2B5EF4-FFF2-40B4-BE49-F238E27FC236}">
                <a16:creationId xmlns:a16="http://schemas.microsoft.com/office/drawing/2014/main" id="{13631D9C-66D9-83CD-1829-0976F7FC46A2}"/>
              </a:ext>
            </a:extLst>
          </p:cNvPr>
          <p:cNvPicPr>
            <a:picLocks noGrp="1" noChangeAspect="1"/>
          </p:cNvPicPr>
          <p:nvPr>
            <p:ph idx="1"/>
          </p:nvPr>
        </p:nvPicPr>
        <p:blipFill>
          <a:blip r:embed="rId2"/>
          <a:stretch>
            <a:fillRect/>
          </a:stretch>
        </p:blipFill>
        <p:spPr>
          <a:xfrm>
            <a:off x="2231136" y="2356701"/>
            <a:ext cx="7729728" cy="3770722"/>
          </a:xfrm>
          <a:prstGeom prst="rect">
            <a:avLst/>
          </a:prstGeom>
        </p:spPr>
      </p:pic>
    </p:spTree>
    <p:extLst>
      <p:ext uri="{BB962C8B-B14F-4D97-AF65-F5344CB8AC3E}">
        <p14:creationId xmlns:p14="http://schemas.microsoft.com/office/powerpoint/2010/main" val="23052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58BC-D19F-4888-8371-D6CEEAE563EB}"/>
              </a:ext>
            </a:extLst>
          </p:cNvPr>
          <p:cNvSpPr>
            <a:spLocks noGrp="1"/>
          </p:cNvSpPr>
          <p:nvPr>
            <p:ph type="title"/>
          </p:nvPr>
        </p:nvSpPr>
        <p:spPr/>
        <p:txBody>
          <a:bodyPr/>
          <a:lstStyle/>
          <a:p>
            <a:r>
              <a:rPr lang="en-US" sz="32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Data Dictionary</a:t>
            </a:r>
            <a:br>
              <a:rPr lang="en-IN"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2D55AA6-55F9-C922-DDCF-DC05F54EE37A}"/>
              </a:ext>
            </a:extLst>
          </p:cNvPr>
          <p:cNvSpPr>
            <a:spLocks noGrp="1"/>
          </p:cNvSpPr>
          <p:nvPr>
            <p:ph idx="1"/>
          </p:nvPr>
        </p:nvSpPr>
        <p:spPr>
          <a:xfrm>
            <a:off x="3426706" y="2449507"/>
            <a:ext cx="5338588" cy="3772183"/>
          </a:xfrm>
        </p:spPr>
        <p:txBody>
          <a:bodyPr>
            <a:normAutofit fontScale="77500" lnSpcReduction="20000"/>
          </a:bodyPr>
          <a:lstStyle/>
          <a:p>
            <a:pPr algn="just">
              <a:lnSpc>
                <a:spcPct val="115000"/>
              </a:lnSpc>
              <a:spcBef>
                <a:spcPts val="900"/>
              </a:spcBef>
              <a:buFont typeface="Wingdings" panose="05000000000000000000" pitchFamily="2" charset="2"/>
              <a:buChar char="§"/>
            </a:pP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Customers Table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Customer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each customer</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Company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Name of the customer’s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Contact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Name of the contact person at the customer’s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Contact Title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Job title of the contact person</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Address</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Address of the customer’s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City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City where the customer’s company is located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Region</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Region where the customer’s company is located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Postal Code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Postal code of the customer’s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Country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Country where the customer’s company is located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Phone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Phone number of the customer’s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Fax</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Fax number of the customer’s company</a:t>
            </a:r>
          </a:p>
          <a:p>
            <a:pPr marL="228600" lvl="1" indent="0" algn="just">
              <a:lnSpc>
                <a:spcPct val="115000"/>
              </a:lnSpc>
              <a:buSzPts val="1000"/>
              <a:buNone/>
              <a:tabLst>
                <a:tab pos="457200" algn="l"/>
              </a:tabLst>
            </a:pPr>
            <a:endParaRPr lang="en-IN" dirty="0">
              <a:solidFill>
                <a:srgbClr val="082A75"/>
              </a:solidFill>
              <a:latin typeface="Segoe UI" panose="020B0502040204020203" pitchFamily="34" charset="0"/>
              <a:ea typeface="MS Mincho" panose="02020609040205080304" pitchFamily="49" charset="-128"/>
              <a:cs typeface="Times New Roman" panose="02020603050405020304" pitchFamily="18" charset="0"/>
            </a:endParaRPr>
          </a:p>
          <a:p>
            <a:pPr marL="228600" lvl="1" indent="0" algn="just">
              <a:lnSpc>
                <a:spcPct val="115000"/>
              </a:lnSpc>
              <a:buSzPts val="1000"/>
              <a:buNone/>
              <a:tabLst>
                <a:tab pos="457200" algn="l"/>
              </a:tabLst>
            </a:pP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447805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FB46B9-E9C9-D23E-E803-8A37D37424E0}"/>
              </a:ext>
            </a:extLst>
          </p:cNvPr>
          <p:cNvSpPr>
            <a:spLocks noGrp="1"/>
          </p:cNvSpPr>
          <p:nvPr>
            <p:ph type="title"/>
          </p:nvPr>
        </p:nvSpPr>
        <p:spPr>
          <a:xfrm>
            <a:off x="1600200" y="350555"/>
            <a:ext cx="8991600" cy="1645920"/>
          </a:xfrm>
        </p:spPr>
        <p:txBody>
          <a:bodyPr>
            <a:normAutofit/>
          </a:bodyPr>
          <a:lstStyle/>
          <a:p>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3100" b="1" dirty="0" err="1">
                <a:solidFill>
                  <a:srgbClr val="082A75"/>
                </a:solidFill>
                <a:latin typeface="Segoe UI" panose="020B0502040204020203" pitchFamily="34" charset="0"/>
                <a:ea typeface="MS Mincho" panose="02020609040205080304" pitchFamily="49" charset="-128"/>
                <a:cs typeface="Times New Roman" panose="02020603050405020304" pitchFamily="18" charset="0"/>
              </a:rPr>
              <a:t>PowerBI</a:t>
            </a:r>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Questions</a:t>
            </a:r>
            <a:endParaRPr lang="en-IN" dirty="0"/>
          </a:p>
        </p:txBody>
      </p:sp>
      <p:sp>
        <p:nvSpPr>
          <p:cNvPr id="9" name="Text Placeholder 8">
            <a:extLst>
              <a:ext uri="{FF2B5EF4-FFF2-40B4-BE49-F238E27FC236}">
                <a16:creationId xmlns:a16="http://schemas.microsoft.com/office/drawing/2014/main" id="{A9DEC363-A99E-315B-B78C-88F19082B4D7}"/>
              </a:ext>
            </a:extLst>
          </p:cNvPr>
          <p:cNvSpPr>
            <a:spLocks noGrp="1"/>
          </p:cNvSpPr>
          <p:nvPr>
            <p:ph type="body" idx="1"/>
          </p:nvPr>
        </p:nvSpPr>
        <p:spPr>
          <a:xfrm>
            <a:off x="1600199" y="2337847"/>
            <a:ext cx="8991600" cy="4006392"/>
          </a:xfrm>
        </p:spPr>
        <p:txBody>
          <a:bodyPr>
            <a:normAutofit fontScale="85000" lnSpcReduction="10000"/>
          </a:bodyPr>
          <a:lstStyle/>
          <a:p>
            <a:pPr lvl="0">
              <a:lnSpc>
                <a:spcPct val="115000"/>
              </a:lnSpc>
              <a:tabLst>
                <a:tab pos="457200" algn="l"/>
              </a:tabLst>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10.What is the distribution of product ratings or reviews? Can we create a histogram or stacked bar chart to visualize it?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we can create a distribution of other product-related metrics with the available data. For instance, we can use the 'Quantity' column in the '</a:t>
            </a:r>
            <a:r>
              <a:rPr lang="en-US"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order_details</a:t>
            </a: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a:t>
            </a:r>
            <a:r>
              <a:rPr lang="en-US"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dataframe</a:t>
            </a: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to create a distribution of product quantities sold. This can give us an idea of which products are most popular.</a:t>
            </a:r>
            <a:endParaRPr lang="en-IN" sz="1800" b="1"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tabLst>
                <a:tab pos="457200" algn="l"/>
              </a:tabLst>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11.How does the sales volume vary across different product categories? Can we create a bar chart or </a:t>
            </a:r>
            <a:r>
              <a:rPr lang="en-IN" sz="1800" b="0" dirty="0" err="1">
                <a:effectLst/>
                <a:latin typeface="Calibri" panose="020F0502020204030204" pitchFamily="34" charset="0"/>
                <a:ea typeface="MS Mincho" panose="02020609040205080304" pitchFamily="49" charset="-128"/>
                <a:cs typeface="Times New Roman" panose="02020603050405020304" pitchFamily="18" charset="0"/>
              </a:rPr>
              <a:t>treemap</a:t>
            </a:r>
            <a:r>
              <a:rPr lang="en-IN" sz="1800" b="0" dirty="0">
                <a:effectLst/>
                <a:latin typeface="Calibri" panose="020F0502020204030204" pitchFamily="34" charset="0"/>
                <a:ea typeface="MS Mincho" panose="02020609040205080304" pitchFamily="49" charset="-128"/>
                <a:cs typeface="Times New Roman" panose="02020603050405020304" pitchFamily="18" charset="0"/>
              </a:rPr>
              <a:t> to display it?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Merge the 'products' </a:t>
            </a:r>
            <a:r>
              <a:rPr lang="en-IN"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dataframe</a:t>
            </a: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with the 'categories' </a:t>
            </a:r>
            <a:r>
              <a:rPr lang="en-IN"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dataframe</a:t>
            </a: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to get the category for each </a:t>
            </a:r>
            <a:r>
              <a:rPr lang="en-IN"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product.Merge</a:t>
            </a: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the resulting </a:t>
            </a:r>
            <a:r>
              <a:rPr lang="en-IN"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dataframe</a:t>
            </a: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with the '</a:t>
            </a:r>
            <a:r>
              <a:rPr lang="en-IN"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order_details</a:t>
            </a: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a:t>
            </a:r>
            <a:r>
              <a:rPr lang="en-IN"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dataframe</a:t>
            </a: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to get the sales volume for each </a:t>
            </a:r>
            <a:r>
              <a:rPr lang="en-IN"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product.Group</a:t>
            </a: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the resulting </a:t>
            </a:r>
            <a:r>
              <a:rPr lang="en-IN"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dataframe</a:t>
            </a: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by '</a:t>
            </a:r>
            <a:r>
              <a:rPr lang="en-IN"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CategoryID</a:t>
            </a:r>
            <a:r>
              <a:rPr lang="en-IN"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and sum the 'Quantity' for each category.</a:t>
            </a:r>
            <a:endParaRPr lang="en-IN" sz="1800" b="1"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tabLst>
                <a:tab pos="457200" algn="l"/>
              </a:tabLst>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12.Can we visualize the pricing distribution of products using a box plot or violin plot?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we can use a histogram to visualize the distribution of prices. the histogram shows the frequency of different price ranges.</a:t>
            </a:r>
            <a:endParaRPr lang="en-IN" sz="1800" b="1"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806213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63ED-96E6-91E0-3B40-F50731DF4BA9}"/>
              </a:ext>
            </a:extLst>
          </p:cNvPr>
          <p:cNvSpPr>
            <a:spLocks noGrp="1"/>
          </p:cNvSpPr>
          <p:nvPr>
            <p:ph type="title"/>
          </p:nvPr>
        </p:nvSpPr>
        <p:spPr>
          <a:xfrm>
            <a:off x="2231136" y="730577"/>
            <a:ext cx="7729728" cy="1188720"/>
          </a:xfrm>
        </p:spPr>
        <p:txBody>
          <a:bodyPr/>
          <a:lstStyle/>
          <a:p>
            <a:r>
              <a:rPr lang="en-US" dirty="0"/>
              <a:t>Product analysis</a:t>
            </a:r>
            <a:endParaRPr lang="en-IN" dirty="0"/>
          </a:p>
        </p:txBody>
      </p:sp>
      <p:pic>
        <p:nvPicPr>
          <p:cNvPr id="6" name="Content Placeholder 5">
            <a:extLst>
              <a:ext uri="{FF2B5EF4-FFF2-40B4-BE49-F238E27FC236}">
                <a16:creationId xmlns:a16="http://schemas.microsoft.com/office/drawing/2014/main" id="{DCD0AA1B-913D-D5A3-2D79-A3804C9B70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092751"/>
            <a:ext cx="7729728" cy="4242061"/>
          </a:xfrm>
          <a:prstGeom prst="rect">
            <a:avLst/>
          </a:prstGeom>
        </p:spPr>
      </p:pic>
    </p:spTree>
    <p:extLst>
      <p:ext uri="{BB962C8B-B14F-4D97-AF65-F5344CB8AC3E}">
        <p14:creationId xmlns:p14="http://schemas.microsoft.com/office/powerpoint/2010/main" val="1592645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FB46B9-E9C9-D23E-E803-8A37D37424E0}"/>
              </a:ext>
            </a:extLst>
          </p:cNvPr>
          <p:cNvSpPr>
            <a:spLocks noGrp="1"/>
          </p:cNvSpPr>
          <p:nvPr>
            <p:ph type="title"/>
          </p:nvPr>
        </p:nvSpPr>
        <p:spPr>
          <a:xfrm>
            <a:off x="1600200" y="350555"/>
            <a:ext cx="8991600" cy="1645920"/>
          </a:xfrm>
        </p:spPr>
        <p:txBody>
          <a:bodyPr>
            <a:normAutofit/>
          </a:bodyPr>
          <a:lstStyle/>
          <a:p>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Problem Statement with Solution and Insights</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IN" sz="3100" b="1" dirty="0" err="1">
                <a:solidFill>
                  <a:srgbClr val="082A75"/>
                </a:solidFill>
                <a:latin typeface="Segoe UI" panose="020B0502040204020203" pitchFamily="34" charset="0"/>
                <a:ea typeface="MS Mincho" panose="02020609040205080304" pitchFamily="49" charset="-128"/>
                <a:cs typeface="Times New Roman" panose="02020603050405020304" pitchFamily="18" charset="0"/>
              </a:rPr>
              <a:t>PowerBI</a:t>
            </a:r>
            <a:r>
              <a:rPr lang="en-IN" sz="2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Questions</a:t>
            </a:r>
            <a:endParaRPr lang="en-IN" dirty="0"/>
          </a:p>
        </p:txBody>
      </p:sp>
      <p:sp>
        <p:nvSpPr>
          <p:cNvPr id="9" name="Text Placeholder 8">
            <a:extLst>
              <a:ext uri="{FF2B5EF4-FFF2-40B4-BE49-F238E27FC236}">
                <a16:creationId xmlns:a16="http://schemas.microsoft.com/office/drawing/2014/main" id="{A9DEC363-A99E-315B-B78C-88F19082B4D7}"/>
              </a:ext>
            </a:extLst>
          </p:cNvPr>
          <p:cNvSpPr>
            <a:spLocks noGrp="1"/>
          </p:cNvSpPr>
          <p:nvPr>
            <p:ph type="body" idx="1"/>
          </p:nvPr>
        </p:nvSpPr>
        <p:spPr>
          <a:xfrm>
            <a:off x="1600199" y="2337847"/>
            <a:ext cx="8991600" cy="4006392"/>
          </a:xfrm>
        </p:spPr>
        <p:txBody>
          <a:bodyPr>
            <a:normAutofit fontScale="85000" lnSpcReduction="10000"/>
          </a:bodyPr>
          <a:lstStyle/>
          <a:p>
            <a:pPr lvl="0">
              <a:lnSpc>
                <a:spcPct val="115000"/>
              </a:lnSpc>
              <a:tabLst>
                <a:tab pos="457200" algn="l"/>
              </a:tabLst>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13.What is the distribution of supplier ratings or performance metrics? Can we create a bar chart or radar chart to visualize it?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we calculate the total quantity of products sold for each supplier. For this, we'll need to join the 'products' and 'order details' </a:t>
            </a:r>
            <a:r>
              <a:rPr lang="en-US"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dataframes</a:t>
            </a: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on '</a:t>
            </a:r>
            <a:r>
              <a:rPr lang="en-US"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ProductID</a:t>
            </a: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and then group by '</a:t>
            </a:r>
            <a:r>
              <a:rPr lang="en-US" sz="18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SupplierID</a:t>
            </a:r>
            <a:r>
              <a:rPr lang="en-US" sz="18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'.We have calculated the number of products supplied by each supplier, the total quantity of products sold for each supplier, and the total revenue generated from each supplier's products.</a:t>
            </a:r>
            <a:endParaRPr lang="en-IN" sz="1800" b="1"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tabLst>
                <a:tab pos="457200" algn="l"/>
              </a:tabLst>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14.How does the cost or pricing structure vary across different suppliers? Can we create a box plot or stacked bar chart to display it?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US"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To analyze the cost or pricing structure across different suppliers, we can use the '</a:t>
            </a:r>
            <a:r>
              <a:rPr lang="en-US" sz="180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UnitPrice</a:t>
            </a:r>
            <a:r>
              <a:rPr lang="en-US"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column in the 'products' table. </a:t>
            </a:r>
            <a:r>
              <a:rPr lang="en-IN"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To </a:t>
            </a:r>
            <a:r>
              <a:rPr lang="en-IN" sz="180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analyze</a:t>
            </a:r>
            <a:r>
              <a:rPr lang="en-IN"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the cost structure, we can calculate the average unit price for each supplier.</a:t>
            </a:r>
          </a:p>
          <a:p>
            <a:pPr lvl="0">
              <a:lnSpc>
                <a:spcPct val="115000"/>
              </a:lnSpc>
              <a:tabLst>
                <a:tab pos="457200" algn="l"/>
              </a:tabLst>
            </a:pPr>
            <a:r>
              <a:rPr lang="en-IN" sz="1800" b="0" dirty="0">
                <a:effectLst/>
                <a:latin typeface="Calibri" panose="020F0502020204030204" pitchFamily="34" charset="0"/>
                <a:ea typeface="MS Mincho" panose="02020609040205080304" pitchFamily="49" charset="-128"/>
                <a:cs typeface="Times New Roman" panose="02020603050405020304" pitchFamily="18" charset="0"/>
              </a:rPr>
              <a:t>15.Can we visualize the geographical distribution of suppliers using a map or bubble chart?</a:t>
            </a:r>
            <a:endParaRPr lang="en-IN" sz="1800" b="1" dirty="0">
              <a:effectLst/>
              <a:latin typeface="Calibri" panose="020F0502020204030204" pitchFamily="34" charset="0"/>
              <a:ea typeface="MS Mincho" panose="02020609040205080304" pitchFamily="49" charset="-128"/>
              <a:cs typeface="Times New Roman" panose="02020603050405020304" pitchFamily="18" charset="0"/>
            </a:endParaRPr>
          </a:p>
          <a:p>
            <a:pPr lvl="1">
              <a:lnSpc>
                <a:spcPct val="115000"/>
              </a:lnSpc>
              <a:tabLst>
                <a:tab pos="457200" algn="l"/>
              </a:tabLst>
            </a:pPr>
            <a:r>
              <a:rPr lang="en-US" sz="18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To visualize the geographical distribution of suppliers using a map or bubble chart in Power BI, you would need to have geographical data such as the latitude and longitude, or the city and country of the suppliers. </a:t>
            </a:r>
            <a:endParaRPr lang="en-IN" sz="1800" b="1"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928580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63ED-96E6-91E0-3B40-F50731DF4BA9}"/>
              </a:ext>
            </a:extLst>
          </p:cNvPr>
          <p:cNvSpPr>
            <a:spLocks noGrp="1"/>
          </p:cNvSpPr>
          <p:nvPr>
            <p:ph type="title"/>
          </p:nvPr>
        </p:nvSpPr>
        <p:spPr>
          <a:xfrm>
            <a:off x="2231136" y="730577"/>
            <a:ext cx="7729728" cy="1188720"/>
          </a:xfrm>
        </p:spPr>
        <p:txBody>
          <a:bodyPr/>
          <a:lstStyle/>
          <a:p>
            <a:r>
              <a:rPr lang="en-US" dirty="0"/>
              <a:t>Supplier analysis</a:t>
            </a:r>
            <a:endParaRPr lang="en-IN" dirty="0"/>
          </a:p>
        </p:txBody>
      </p:sp>
      <p:pic>
        <p:nvPicPr>
          <p:cNvPr id="5" name="Content Placeholder 4">
            <a:extLst>
              <a:ext uri="{FF2B5EF4-FFF2-40B4-BE49-F238E27FC236}">
                <a16:creationId xmlns:a16="http://schemas.microsoft.com/office/drawing/2014/main" id="{282868FA-F06A-C817-E0FB-E729002ADBD1}"/>
              </a:ext>
            </a:extLst>
          </p:cNvPr>
          <p:cNvPicPr>
            <a:picLocks noGrp="1" noChangeAspect="1"/>
          </p:cNvPicPr>
          <p:nvPr>
            <p:ph idx="1"/>
          </p:nvPr>
        </p:nvPicPr>
        <p:blipFill>
          <a:blip r:embed="rId2"/>
          <a:stretch>
            <a:fillRect/>
          </a:stretch>
        </p:blipFill>
        <p:spPr>
          <a:xfrm>
            <a:off x="2231136" y="2271861"/>
            <a:ext cx="7729727" cy="3855562"/>
          </a:xfrm>
          <a:prstGeom prst="rect">
            <a:avLst/>
          </a:prstGeom>
        </p:spPr>
      </p:pic>
    </p:spTree>
    <p:extLst>
      <p:ext uri="{BB962C8B-B14F-4D97-AF65-F5344CB8AC3E}">
        <p14:creationId xmlns:p14="http://schemas.microsoft.com/office/powerpoint/2010/main" val="3906661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4E06-1198-DD66-2004-369369E4534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C7C41D5-3679-AC1C-6C49-D062B72A6E8A}"/>
              </a:ext>
            </a:extLst>
          </p:cNvPr>
          <p:cNvSpPr>
            <a:spLocks noGrp="1"/>
          </p:cNvSpPr>
          <p:nvPr>
            <p:ph idx="1"/>
          </p:nvPr>
        </p:nvSpPr>
        <p:spPr/>
        <p:txBody>
          <a:bodyPr/>
          <a:lstStyle/>
          <a:p>
            <a:pPr marL="0" indent="0" algn="just">
              <a:buNone/>
            </a:pP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The Northwind Sales data provides a wealth of information for analysis and visualization. Effective data visualization in Power BI enables stakeholders to gain valuable insights and make data-driven decisions in various aspects of their business, including customer behavior, sales trends, employee performance, and product optimization. The insights derived from this analysis can help Northwind Traders stay competitive and excel in the wholesale market landscape.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4203878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90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2952AF1-53A6-5D14-7188-EC5728E180E7}"/>
              </a:ext>
            </a:extLst>
          </p:cNvPr>
          <p:cNvSpPr>
            <a:spLocks noGrp="1"/>
          </p:cNvSpPr>
          <p:nvPr>
            <p:ph sz="half" idx="1"/>
          </p:nvPr>
        </p:nvSpPr>
        <p:spPr>
          <a:xfrm>
            <a:off x="1440510" y="593889"/>
            <a:ext cx="9136364" cy="5674936"/>
          </a:xfrm>
        </p:spPr>
        <p:txBody>
          <a:bodyPr numCol="2">
            <a:normAutofit fontScale="92500"/>
          </a:bodyPr>
          <a:lstStyle/>
          <a:p>
            <a:pPr algn="just">
              <a:lnSpc>
                <a:spcPct val="115000"/>
              </a:lnSpc>
              <a:spcBef>
                <a:spcPts val="900"/>
              </a:spcBef>
            </a:pP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Employees Table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Employee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each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Last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Last name of the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First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First name of the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Title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Job title of the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Title of Courtesy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Courtesy title for the employee (e.g., Mr., Ms., </a:t>
            </a:r>
            <a:r>
              <a:rPr lang="en-IN" b="0"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Dr.</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Birth Date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Birth date of the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Hire Date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Date when the employee was hired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Address</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Address of the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City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City where the employee lives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Region</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Region where the employee lives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Postal Code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Postal code of the employee’s address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Country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Country where the employee lives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Home Phone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Home phone number of the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Extension</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Extension number at the office for the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Photo</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Photo of the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Notes</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Additional notes about the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Reports To</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The superior/manager to whom the employee reports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Photo Path</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File path of the employee’s photo</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NumOrder</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Sum of </a:t>
            </a:r>
            <a:r>
              <a:rPr lang="en-IN" b="0"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NumOrder</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of Employee</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Tenure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Number of Working days of Employees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Total </a:t>
            </a:r>
            <a:r>
              <a:rPr lang="en-IN" b="1"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OrderValue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Total Order Value of Employees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309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2952AF1-53A6-5D14-7188-EC5728E180E7}"/>
              </a:ext>
            </a:extLst>
          </p:cNvPr>
          <p:cNvSpPr>
            <a:spLocks noGrp="1"/>
          </p:cNvSpPr>
          <p:nvPr>
            <p:ph sz="half" idx="1"/>
          </p:nvPr>
        </p:nvSpPr>
        <p:spPr>
          <a:xfrm>
            <a:off x="1431083" y="497264"/>
            <a:ext cx="9136364" cy="5863472"/>
          </a:xfrm>
        </p:spPr>
        <p:txBody>
          <a:bodyPr numCol="2">
            <a:normAutofit/>
          </a:bodyPr>
          <a:lstStyle/>
          <a:p>
            <a:pPr algn="just">
              <a:lnSpc>
                <a:spcPct val="115000"/>
              </a:lnSpc>
              <a:spcBef>
                <a:spcPts val="900"/>
              </a:spcBef>
            </a:pP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Orders Table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Order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each order</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Customer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the customer who placed the order</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Employee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the employee who handled the order</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Order Date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Date when the order was placed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Required Date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Date when the order needs to be delivered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Shipped Date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Date when the order was shipped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 Via</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Method of shipping</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Freight</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Freight charges for the order</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Name of the ship/vehicle used for shipping</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 Address</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Address where the order needs to be shipped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 City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City where the order needs to be shipped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 Region</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Region where the order needs to be shipped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 Postal Code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Postal code of the shipping address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 Country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Country where the order needs to be shipped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Processing Time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Processing time of orders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NumOrders</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b="0"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NumOrder</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of orders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4060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2952AF1-53A6-5D14-7188-EC5728E180E7}"/>
              </a:ext>
            </a:extLst>
          </p:cNvPr>
          <p:cNvSpPr>
            <a:spLocks noGrp="1"/>
          </p:cNvSpPr>
          <p:nvPr>
            <p:ph sz="half" idx="1"/>
          </p:nvPr>
        </p:nvSpPr>
        <p:spPr>
          <a:xfrm>
            <a:off x="1431083" y="497264"/>
            <a:ext cx="9136364" cy="5863472"/>
          </a:xfrm>
        </p:spPr>
        <p:txBody>
          <a:bodyPr numCol="2">
            <a:normAutofit/>
          </a:bodyPr>
          <a:lstStyle/>
          <a:p>
            <a:pPr algn="just">
              <a:lnSpc>
                <a:spcPct val="115000"/>
              </a:lnSpc>
              <a:spcBef>
                <a:spcPts val="900"/>
              </a:spcBef>
            </a:pP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Order Details Table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Order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the order</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Product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the product ordered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Unit Price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Price per unit of the product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Quantity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Quantity of the product ordered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Discount</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Discount applied to the product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OrderValue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b="0"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Ordervalue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of order details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TotalValue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b="0"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Totalvalue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of order details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900"/>
              </a:spcBef>
            </a:pP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Shippers Table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Shipper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each shipping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Company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Name of the shipping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Phone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Phone number of the shipping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Order Count</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Total order count of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900"/>
              </a:spcBef>
            </a:pP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Categories Table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Category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each product category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Category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Name of the product category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Description</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Description of the product category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0802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2952AF1-53A6-5D14-7188-EC5728E180E7}"/>
              </a:ext>
            </a:extLst>
          </p:cNvPr>
          <p:cNvSpPr>
            <a:spLocks noGrp="1"/>
          </p:cNvSpPr>
          <p:nvPr>
            <p:ph sz="half" idx="1"/>
          </p:nvPr>
        </p:nvSpPr>
        <p:spPr>
          <a:xfrm>
            <a:off x="1431083" y="497264"/>
            <a:ext cx="9136364" cy="5863472"/>
          </a:xfrm>
        </p:spPr>
        <p:txBody>
          <a:bodyPr numCol="2">
            <a:normAutofit/>
          </a:bodyPr>
          <a:lstStyle/>
          <a:p>
            <a:pPr algn="just">
              <a:lnSpc>
                <a:spcPct val="115000"/>
              </a:lnSpc>
              <a:spcBef>
                <a:spcPts val="900"/>
              </a:spcBef>
            </a:pP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Products Table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Product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each product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Product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Name of the product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Supplier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the supplier of the product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Category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the category of the product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Quantity Per Unit</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Quantity of the product per unit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Unit Price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Price per unit of the product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Units In Stock</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Number of units of the product in stock</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Units On Order</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Number of units of the product on order</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Reorder Level</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Level of stock at which the product should be reordered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Discontinued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Whether the product is discontinued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err="1">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Average_Unit_Price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Average value of unit price of the product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Revenue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Total sales of product</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Total Quantity Sold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Number of total quantity sold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Total Sales Volume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Total Number od sales</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2589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2952AF1-53A6-5D14-7188-EC5728E180E7}"/>
              </a:ext>
            </a:extLst>
          </p:cNvPr>
          <p:cNvSpPr>
            <a:spLocks noGrp="1"/>
          </p:cNvSpPr>
          <p:nvPr>
            <p:ph sz="half" idx="1"/>
          </p:nvPr>
        </p:nvSpPr>
        <p:spPr>
          <a:xfrm>
            <a:off x="1431083" y="497264"/>
            <a:ext cx="9136364" cy="5863472"/>
          </a:xfrm>
        </p:spPr>
        <p:txBody>
          <a:bodyPr numCol="2">
            <a:normAutofit/>
          </a:bodyPr>
          <a:lstStyle/>
          <a:p>
            <a:pPr algn="just">
              <a:lnSpc>
                <a:spcPct val="115000"/>
              </a:lnSpc>
              <a:spcBef>
                <a:spcPts val="900"/>
              </a:spcBef>
            </a:pPr>
            <a:r>
              <a:rPr lang="en-IN" sz="1800"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Suppliers Table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Supplier ID</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Unique identifier for each supplier</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Company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Name of the supplier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Contact Name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Name of the contact person at the supplier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Contact Title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Job title of the contact person</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Address</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Address of the supplier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City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City where the supplier company is located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Region</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Region where the supplier company is located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Postal Code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Postal code of the supplier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Country</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Country where the supplier company is located</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Phone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Phone number of the supplier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Fax</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Fax number of the supplier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571500" lvl="1" indent="-342900" algn="just">
              <a:lnSpc>
                <a:spcPct val="115000"/>
              </a:lnSpc>
              <a:buSzPts val="1000"/>
              <a:buFont typeface="Symbol" panose="05050102010706020507" pitchFamily="18" charset="2"/>
              <a:buChar char=""/>
              <a:tabLst>
                <a:tab pos="457200" algn="l"/>
              </a:tabLst>
            </a:pPr>
            <a:r>
              <a:rPr lang="en-IN" b="1"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Home Page</a:t>
            </a:r>
            <a:r>
              <a:rPr lang="en-IN" b="0" dirty="0">
                <a:solidFill>
                  <a:srgbClr val="082A75"/>
                </a:solidFill>
                <a:effectLst/>
                <a:latin typeface="Segoe UI" panose="020B0502040204020203" pitchFamily="34" charset="0"/>
                <a:ea typeface="Times New Roman" panose="02020603050405020304" pitchFamily="18" charset="0"/>
                <a:cs typeface="Times New Roman" panose="02020603050405020304" pitchFamily="18" charset="0"/>
              </a:rPr>
              <a:t>: Website of the supplier company</a:t>
            </a:r>
            <a:endParaRPr lang="en-IN"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1847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8CF0-6372-306D-D60A-73FB3C66136F}"/>
              </a:ext>
            </a:extLst>
          </p:cNvPr>
          <p:cNvSpPr>
            <a:spLocks noGrp="1"/>
          </p:cNvSpPr>
          <p:nvPr>
            <p:ph type="title"/>
          </p:nvPr>
        </p:nvSpPr>
        <p:spPr/>
        <p:txBody>
          <a:bodyPr>
            <a:normAutofit fontScale="90000"/>
          </a:bodyPr>
          <a:lstStyle/>
          <a:p>
            <a:br>
              <a:rPr lang="en-US"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US"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E-R Diagram</a:t>
            </a:r>
            <a:br>
              <a:rPr lang="en-IN"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D47896B9-8157-E8E7-19B4-45D93C491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638425"/>
            <a:ext cx="7729728" cy="3536132"/>
          </a:xfrm>
          <a:prstGeom prst="rect">
            <a:avLst/>
          </a:prstGeom>
        </p:spPr>
      </p:pic>
    </p:spTree>
    <p:extLst>
      <p:ext uri="{BB962C8B-B14F-4D97-AF65-F5344CB8AC3E}">
        <p14:creationId xmlns:p14="http://schemas.microsoft.com/office/powerpoint/2010/main" val="3605354405"/>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83</TotalTime>
  <Words>3115</Words>
  <Application>Microsoft Office PowerPoint</Application>
  <PresentationFormat>Widescreen</PresentationFormat>
  <Paragraphs>198</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Gill Sans MT</vt:lpstr>
      <vt:lpstr>Segoe UI</vt:lpstr>
      <vt:lpstr>Symbol</vt:lpstr>
      <vt:lpstr>Wingdings</vt:lpstr>
      <vt:lpstr>Parcel</vt:lpstr>
      <vt:lpstr> NorthWind Sales Analysis</vt:lpstr>
      <vt:lpstr>Objective </vt:lpstr>
      <vt:lpstr>Data Dictionary </vt:lpstr>
      <vt:lpstr>PowerPoint Presentation</vt:lpstr>
      <vt:lpstr>PowerPoint Presentation</vt:lpstr>
      <vt:lpstr>PowerPoint Presentation</vt:lpstr>
      <vt:lpstr>PowerPoint Presentation</vt:lpstr>
      <vt:lpstr>PowerPoint Presentation</vt:lpstr>
      <vt:lpstr> E-R Diagram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  Problem Statement with Solution and Insights EDA Questions </vt:lpstr>
      <vt:lpstr>Problem Statement with Solution and Insights PowerBI Questions</vt:lpstr>
      <vt:lpstr>Customer Anasysis</vt:lpstr>
      <vt:lpstr>Problem Statement with Solution and Insights PowerBI Questions</vt:lpstr>
      <vt:lpstr>Order analysis</vt:lpstr>
      <vt:lpstr>Problem Statement with Solution and Insights PowerBI Questions</vt:lpstr>
      <vt:lpstr>Employee analysis</vt:lpstr>
      <vt:lpstr>Problem Statement with Solution and Insights PowerBI Questions</vt:lpstr>
      <vt:lpstr>Product analysis</vt:lpstr>
      <vt:lpstr>Problem Statement with Solution and Insights PowerBI Questions</vt:lpstr>
      <vt:lpstr>Supplier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NorthWind Sales Analysis</dc:title>
  <dc:creator>Preety Paramanick</dc:creator>
  <cp:lastModifiedBy>Preety Paramanick</cp:lastModifiedBy>
  <cp:revision>1</cp:revision>
  <dcterms:created xsi:type="dcterms:W3CDTF">2023-11-08T19:37:57Z</dcterms:created>
  <dcterms:modified xsi:type="dcterms:W3CDTF">2023-11-08T21:01:32Z</dcterms:modified>
</cp:coreProperties>
</file>