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18" r:id="rId15"/>
    <p:sldId id="306" r:id="rId16"/>
    <p:sldId id="319" r:id="rId17"/>
    <p:sldId id="304" r:id="rId18"/>
    <p:sldId id="307" r:id="rId19"/>
    <p:sldId id="308" r:id="rId20"/>
    <p:sldId id="310" r:id="rId21"/>
    <p:sldId id="309" r:id="rId22"/>
    <p:sldId id="321" r:id="rId23"/>
    <p:sldId id="322" r:id="rId24"/>
    <p:sldId id="323" r:id="rId25"/>
    <p:sldId id="311" r:id="rId26"/>
    <p:sldId id="312" r:id="rId27"/>
    <p:sldId id="298" r:id="rId28"/>
    <p:sldId id="299" r:id="rId29"/>
    <p:sldId id="313" r:id="rId30"/>
    <p:sldId id="314" r:id="rId31"/>
    <p:sldId id="315" r:id="rId32"/>
    <p:sldId id="293" r:id="rId33"/>
    <p:sldId id="316" r:id="rId34"/>
    <p:sldId id="320" r:id="rId35"/>
    <p:sldId id="317" r:id="rId36"/>
    <p:sldId id="294" r:id="rId37"/>
    <p:sldId id="325" r:id="rId38"/>
    <p:sldId id="326" r:id="rId39"/>
    <p:sldId id="289" r:id="rId40"/>
    <p:sldId id="274" r:id="rId4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6"/>
    <p:restoredTop sz="92282" autoAdjust="0"/>
  </p:normalViewPr>
  <p:slideViewPr>
    <p:cSldViewPr>
      <p:cViewPr varScale="1">
        <p:scale>
          <a:sx n="104" d="100"/>
          <a:sy n="104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preferred.ai/recommendation-retriev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84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9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01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10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com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7979"/>
            <a:ext cx="6781800" cy="523220"/>
          </a:xfrm>
        </p:spPr>
        <p:txBody>
          <a:bodyPr/>
          <a:lstStyle/>
          <a:p>
            <a:r>
              <a:rPr lang="en-US" sz="2800" dirty="0" smtClean="0"/>
              <a:t>Maximum Inner Product Search?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28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2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Maximum Inner Product Search</a:t>
            </a:r>
            <a:endParaRPr lang="en-US" sz="2800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76629" y="5165015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49" y="4334762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is taken from (*)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(*) Le</a:t>
            </a:r>
            <a:r>
              <a:rPr lang="en-US" sz="1000" dirty="0">
                <a:latin typeface="Arial Narrow" panose="020B0606020202030204" pitchFamily="34" charset="0"/>
              </a:rPr>
              <a:t>, D. D., &amp; </a:t>
            </a:r>
            <a:r>
              <a:rPr lang="en-US" sz="1000" dirty="0" err="1">
                <a:latin typeface="Arial Narrow" panose="020B0606020202030204" pitchFamily="34" charset="0"/>
              </a:rPr>
              <a:t>Lauw</a:t>
            </a:r>
            <a:r>
              <a:rPr lang="en-US" sz="1000" dirty="0">
                <a:latin typeface="Arial Narrow" panose="020B0606020202030204" pitchFamily="34" charset="0"/>
              </a:rPr>
              <a:t>, H. W. (2017, November). </a:t>
            </a:r>
            <a:r>
              <a:rPr lang="en-US" sz="1000" dirty="0" err="1">
                <a:latin typeface="Arial Narrow" panose="020B0606020202030204" pitchFamily="34" charset="0"/>
              </a:rPr>
              <a:t>Indexable</a:t>
            </a:r>
            <a:r>
              <a:rPr lang="en-US" sz="1000" dirty="0">
                <a:latin typeface="Arial Narrow" panose="020B0606020202030204" pitchFamily="34" charset="0"/>
              </a:rPr>
              <a:t> Bayesian personalized ranking for efficient top-k recommendation. </a:t>
            </a:r>
            <a:r>
              <a:rPr lang="en-US" sz="1000" dirty="0" smtClean="0">
                <a:latin typeface="Arial Narrow" panose="020B0606020202030204" pitchFamily="34" charset="0"/>
              </a:rPr>
              <a:t>In</a:t>
            </a:r>
            <a:r>
              <a:rPr lang="en-US" sz="1000" dirty="0">
                <a:latin typeface="Arial Narrow" panose="020B0606020202030204" pitchFamily="34" charset="0"/>
              </a:rPr>
              <a:t> </a:t>
            </a:r>
            <a:r>
              <a:rPr lang="en-US" sz="10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US" sz="1000" dirty="0">
                <a:latin typeface="Arial Narrow" panose="020B0606020202030204" pitchFamily="34" charset="0"/>
              </a:rPr>
              <a:t> (pp. 1389-1398). ACM.</a:t>
            </a:r>
            <a:endParaRPr lang="en-US" sz="10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 1: Asymmetric LSH for MIPS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Inspired from LSH for NNS</a:t>
            </a:r>
            <a:endParaRPr lang="en-S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430"/>
            <a:ext cx="8060898" cy="3922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23" b="-4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14980"/>
            <a:ext cx="7315200" cy="523220"/>
          </a:xfrm>
        </p:spPr>
        <p:txBody>
          <a:bodyPr/>
          <a:lstStyle/>
          <a:p>
            <a:r>
              <a:rPr lang="en-US" sz="2800" dirty="0" smtClean="0"/>
              <a:t>LSH </a:t>
            </a:r>
            <a:r>
              <a:rPr lang="en-US" sz="2800" dirty="0"/>
              <a:t>for </a:t>
            </a:r>
            <a:r>
              <a:rPr lang="en-US" sz="2800" dirty="0" smtClean="0"/>
              <a:t>NNS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45692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02892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197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367262" y="2226450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197704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68330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18786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55278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38242" y="6121111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1493" r="-820" b="-1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1493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173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44737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00131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68320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45902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LSH for MIPS?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772400" cy="461665"/>
          </a:xfrm>
        </p:spPr>
        <p:txBody>
          <a:bodyPr/>
          <a:lstStyle/>
          <a:p>
            <a:r>
              <a:rPr lang="en-US" sz="2400" dirty="0" smtClean="0"/>
              <a:t>Idea: Vector Augmentation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61" y="295344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  <a:blipFill rotWithShape="0">
                <a:blip r:embed="rId2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07268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572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A., &amp; Li, P. (2014). Asymmetric LSH (ALSH) for sublinear time maximum inner product search (MIPS).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Advances in Neural Information Processing Systems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2321-2329).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861" y="472169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315200" cy="461665"/>
          </a:xfrm>
        </p:spPr>
        <p:txBody>
          <a:bodyPr/>
          <a:lstStyle/>
          <a:p>
            <a:r>
              <a:rPr lang="en-US" sz="2400" dirty="0"/>
              <a:t>Idea: Vector Augmentation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2187" y="3027038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895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00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err="1">
                <a:solidFill>
                  <a:srgbClr val="2E414F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, A., &amp; Li, P. (2015). Improved Asymmetric Locality Sensitive Hashing (ALSH) for Maximum Inner Product Search (MIPS). </a:t>
            </a:r>
            <a:r>
              <a:rPr lang="en-SG" sz="1000" i="1" dirty="0">
                <a:solidFill>
                  <a:srgbClr val="2E414F"/>
                </a:solidFill>
                <a:latin typeface="Arial Narrow" panose="020B0606020202030204" pitchFamily="34" charset="0"/>
              </a:rPr>
              <a:t>UAI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32747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09016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56425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2990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19941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37923" y="49381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/>
              <a:t>Idea: Vector 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852" y="309621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71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6482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03772" y="6281142"/>
            <a:ext cx="7960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1] </a:t>
            </a:r>
            <a:r>
              <a:rPr lang="en-SG" sz="1000" dirty="0" err="1" smtClean="0">
                <a:latin typeface="Arial Narrow" panose="020B0606020202030204" pitchFamily="34" charset="0"/>
              </a:rPr>
              <a:t>Neyshabur</a:t>
            </a:r>
            <a:r>
              <a:rPr lang="en-SG" sz="1000" dirty="0">
                <a:latin typeface="Arial Narrow" panose="020B0606020202030204" pitchFamily="34" charset="0"/>
              </a:rPr>
              <a:t>, B., &amp; </a:t>
            </a:r>
            <a:r>
              <a:rPr lang="en-SG" sz="1000" dirty="0" err="1">
                <a:latin typeface="Arial Narrow" panose="020B0606020202030204" pitchFamily="34" charset="0"/>
              </a:rPr>
              <a:t>Srebro</a:t>
            </a:r>
            <a:r>
              <a:rPr lang="en-SG" sz="1000" dirty="0">
                <a:latin typeface="Arial Narrow" panose="020B0606020202030204" pitchFamily="34" charset="0"/>
              </a:rPr>
              <a:t>, N. (2015). On Symmetric and Asymmetric LSHs for Inner Product Search. </a:t>
            </a:r>
            <a:r>
              <a:rPr lang="en-SG" sz="1000" i="1" dirty="0">
                <a:latin typeface="Arial Narrow" panose="020B0606020202030204" pitchFamily="34" charset="0"/>
              </a:rPr>
              <a:t>ICML</a:t>
            </a:r>
            <a:r>
              <a:rPr lang="en-SG" sz="1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SG" sz="1000" dirty="0"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2]. </a:t>
            </a:r>
            <a:r>
              <a:rPr lang="en-SG" sz="1000" dirty="0" err="1" smtClean="0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Y., Finkelstein, Y., Gilad-</a:t>
            </a:r>
            <a:r>
              <a:rPr lang="en-SG" sz="1000" dirty="0" err="1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R., </a:t>
            </a:r>
            <a:r>
              <a:rPr lang="en-SG" sz="1000" dirty="0" err="1">
                <a:latin typeface="Arial Narrow" panose="020B0606020202030204" pitchFamily="34" charset="0"/>
              </a:rPr>
              <a:t>Katzir</a:t>
            </a:r>
            <a:r>
              <a:rPr lang="en-SG" sz="1000" dirty="0">
                <a:latin typeface="Arial Narrow" panose="020B0606020202030204" pitchFamily="34" charset="0"/>
              </a:rPr>
              <a:t>, L., </a:t>
            </a:r>
            <a:r>
              <a:rPr lang="en-SG" sz="1000" dirty="0" err="1">
                <a:latin typeface="Arial Narrow" panose="020B0606020202030204" pitchFamily="34" charset="0"/>
              </a:rPr>
              <a:t>Koenigstein</a:t>
            </a:r>
            <a:r>
              <a:rPr lang="en-SG" sz="1000" dirty="0">
                <a:latin typeface="Arial Narrow" panose="020B0606020202030204" pitchFamily="34" charset="0"/>
              </a:rPr>
              <a:t>, N., Nice, N., &amp; </a:t>
            </a:r>
            <a:r>
              <a:rPr lang="en-SG" sz="1000" dirty="0" err="1">
                <a:latin typeface="Arial Narrow" panose="020B0606020202030204" pitchFamily="34" charset="0"/>
              </a:rPr>
              <a:t>Paquet</a:t>
            </a:r>
            <a:r>
              <a:rPr lang="en-SG" sz="1000" dirty="0">
                <a:latin typeface="Arial Narrow" panose="020B0606020202030204" pitchFamily="34" charset="0"/>
              </a:rPr>
              <a:t>, U. (2014). </a:t>
            </a:r>
            <a:endParaRPr lang="en-SG" sz="1000" dirty="0" smtClean="0">
              <a:latin typeface="Arial Narrow" panose="020B0606020202030204" pitchFamily="34" charset="0"/>
            </a:endParaRPr>
          </a:p>
          <a:p>
            <a:r>
              <a:rPr lang="en-SG" sz="1000" dirty="0">
                <a:latin typeface="Arial Narrow" panose="020B0606020202030204" pitchFamily="34" charset="0"/>
              </a:rPr>
              <a:t> </a:t>
            </a:r>
            <a:r>
              <a:rPr lang="en-SG" sz="1000" dirty="0" smtClean="0">
                <a:latin typeface="Arial Narrow" panose="020B0606020202030204" pitchFamily="34" charset="0"/>
              </a:rPr>
              <a:t>    Speeding </a:t>
            </a:r>
            <a:r>
              <a:rPr lang="en-SG" sz="1000" dirty="0">
                <a:latin typeface="Arial Narrow" panose="020B0606020202030204" pitchFamily="34" charset="0"/>
              </a:rPr>
              <a:t>up the Xbox recommender system using a </a:t>
            </a:r>
            <a:r>
              <a:rPr lang="en-SG" sz="1000" dirty="0" err="1">
                <a:latin typeface="Arial Narrow" panose="020B0606020202030204" pitchFamily="34" charset="0"/>
              </a:rPr>
              <a:t>euclidean</a:t>
            </a:r>
            <a:r>
              <a:rPr lang="en-SG" sz="1000" dirty="0">
                <a:latin typeface="Arial Narrow" panose="020B0606020202030204" pitchFamily="34" charset="0"/>
              </a:rPr>
              <a:t> transformation for inner-product spaces. </a:t>
            </a:r>
            <a:r>
              <a:rPr lang="en-SG" sz="1000" i="1" dirty="0" err="1">
                <a:latin typeface="Arial Narrow" panose="020B0606020202030204" pitchFamily="34" charset="0"/>
              </a:rPr>
              <a:t>RecSys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19615" y="4764185"/>
            <a:ext cx="32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NNS/MCSS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Idea: Vector </a:t>
            </a:r>
            <a:r>
              <a:rPr lang="en-US" sz="2800" dirty="0"/>
              <a:t>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29" y="1121820"/>
            <a:ext cx="8305800" cy="4267200"/>
            <a:chOff x="457200" y="1143000"/>
            <a:chExt cx="8474718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43000"/>
              <a:ext cx="8474718" cy="4343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38100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795712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7662" y="32385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3795712"/>
              <a:ext cx="114300" cy="152400"/>
            </a:xfrm>
            <a:prstGeom prst="rect">
              <a:avLst/>
            </a:prstGeom>
            <a:solidFill>
              <a:srgbClr val="B7B7CC"/>
            </a:solidFill>
            <a:ln>
              <a:solidFill>
                <a:srgbClr val="C8C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362200"/>
              <a:ext cx="114300" cy="152400"/>
            </a:xfrm>
            <a:prstGeom prst="rect">
              <a:avLst/>
            </a:prstGeom>
            <a:solidFill>
              <a:srgbClr val="F3F3FF"/>
            </a:solidFill>
            <a:ln>
              <a:solidFill>
                <a:srgbClr val="E8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67700" y="3233737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534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r="-2632" b="-1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2778" b="-25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919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 r="-11111" b="-371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10714" b="-38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illustration of vector augmentation approach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 space</a:t>
                </a: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(This picture is taken from (*))</a:t>
                </a:r>
                <a:endParaRPr 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696216" y="6474916"/>
            <a:ext cx="6571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(*) </a:t>
            </a:r>
            <a:r>
              <a:rPr lang="en-SG" sz="900" dirty="0"/>
              <a:t>Yu, H., Hsieh, C., Lei, Q., &amp; Dhillon, I.S. (2017). A Greedy Approach for Budgeted Maximum Inner Product Search. </a:t>
            </a:r>
            <a:r>
              <a:rPr lang="en-SG" sz="900" i="1" dirty="0"/>
              <a:t>NIPS</a:t>
            </a:r>
            <a:r>
              <a:rPr lang="en-SG" sz="900" dirty="0"/>
              <a:t>.</a:t>
            </a:r>
            <a:endParaRPr lang="en-US" sz="9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4191000"/>
            <a:ext cx="76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94536" y="4191000"/>
            <a:ext cx="149064" cy="76200"/>
          </a:xfrm>
          <a:prstGeom prst="rect">
            <a:avLst/>
          </a:prstGeom>
          <a:solidFill>
            <a:srgbClr val="E8E8FF"/>
          </a:solidFill>
          <a:ln>
            <a:solidFill>
              <a:srgbClr val="FAF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8384419" y="2010550"/>
            <a:ext cx="233564" cy="12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7955644" y="2197757"/>
            <a:ext cx="121556" cy="12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7241" r="-172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A Better Augmentation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469380"/>
            <a:ext cx="769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latin typeface="Arial Narrow" panose="020B0606020202030204" pitchFamily="34" charset="0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latin typeface="Arial Narrow" panose="020B0606020202030204" pitchFamily="34" charset="0"/>
              </a:rPr>
              <a:t>KDD</a:t>
            </a:r>
            <a:r>
              <a:rPr lang="en-SG" sz="900" dirty="0"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105863"/>
            <a:ext cx="4648200" cy="2554714"/>
            <a:chOff x="1524000" y="1026686"/>
            <a:chExt cx="4900027" cy="2554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026686"/>
              <a:ext cx="4900027" cy="25547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28800" y="3225914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2860" y="3698378"/>
            <a:ext cx="4751241" cy="2449602"/>
            <a:chOff x="762000" y="3575022"/>
            <a:chExt cx="4751241" cy="24496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575022"/>
              <a:ext cx="4751241" cy="24496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5920" y="5641459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9815" y="3228891"/>
            <a:ext cx="1907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X-box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033" y="5661330"/>
            <a:ext cx="1810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QNF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Quantization-based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Mapping each vector to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subspaces.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Followed by independent quantization of data base vectors 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in each subspace.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759" t="-23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33400" y="2618839"/>
                <a:ext cx="8382000" cy="2827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 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n-US" sz="2400" b="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618839"/>
                <a:ext cx="8382000" cy="2827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6312813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Guo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R., Kumar, S., </a:t>
            </a:r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Choromanski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K., &amp; </a:t>
            </a:r>
            <a:r>
              <a:rPr lang="en-SG" sz="11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Simcha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, D. (2016, May). Quantization based fast inner product search. In </a:t>
            </a:r>
            <a:r>
              <a:rPr lang="en-SG" sz="1100" i="1" dirty="0">
                <a:solidFill>
                  <a:srgbClr val="222222"/>
                </a:solidFill>
                <a:latin typeface="Arial Narrow" panose="020B0606020202030204" pitchFamily="34" charset="0"/>
              </a:rPr>
              <a:t>Artificial Intelligence and Statistics</a:t>
            </a:r>
            <a:r>
              <a:rPr lang="en-SG" sz="1100" dirty="0">
                <a:solidFill>
                  <a:srgbClr val="222222"/>
                </a:solidFill>
                <a:latin typeface="Arial Narrow" panose="020B0606020202030204" pitchFamily="34" charset="0"/>
              </a:rPr>
              <a:t> (pp. 482-490).</a:t>
            </a:r>
            <a:endParaRPr lang="en-SG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Sparsity Mapping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871"/>
            <a:ext cx="9144000" cy="2816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6550588"/>
            <a:ext cx="716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latin typeface="Arial Narrow" panose="020B0606020202030204" pitchFamily="34" charset="0"/>
              </a:rPr>
              <a:t>(*) </a:t>
            </a:r>
            <a:r>
              <a:rPr lang="en-SG" sz="1000" dirty="0" err="1" smtClean="0">
                <a:latin typeface="Arial Narrow" panose="020B0606020202030204" pitchFamily="34" charset="0"/>
              </a:rPr>
              <a:t>Bhowmik</a:t>
            </a:r>
            <a:r>
              <a:rPr lang="en-SG" sz="1000" dirty="0">
                <a:latin typeface="Arial Narrow" panose="020B0606020202030204" pitchFamily="34" charset="0"/>
              </a:rPr>
              <a:t>, A., Liu, N., </a:t>
            </a:r>
            <a:r>
              <a:rPr lang="en-SG" sz="1000" dirty="0" err="1">
                <a:latin typeface="Arial Narrow" panose="020B0606020202030204" pitchFamily="34" charset="0"/>
              </a:rPr>
              <a:t>Zhong</a:t>
            </a:r>
            <a:r>
              <a:rPr lang="en-SG" sz="1000" dirty="0">
                <a:latin typeface="Arial Narrow" panose="020B0606020202030204" pitchFamily="34" charset="0"/>
              </a:rPr>
              <a:t>, E., </a:t>
            </a:r>
            <a:r>
              <a:rPr lang="en-SG" sz="1000" dirty="0" err="1">
                <a:latin typeface="Arial Narrow" panose="020B0606020202030204" pitchFamily="34" charset="0"/>
              </a:rPr>
              <a:t>Bhaskar</a:t>
            </a:r>
            <a:r>
              <a:rPr lang="en-SG" sz="1000" dirty="0">
                <a:latin typeface="Arial Narrow" panose="020B0606020202030204" pitchFamily="34" charset="0"/>
              </a:rPr>
              <a:t>, B.N., &amp; </a:t>
            </a:r>
            <a:r>
              <a:rPr lang="en-SG" sz="1000" dirty="0" err="1">
                <a:latin typeface="Arial Narrow" panose="020B0606020202030204" pitchFamily="34" charset="0"/>
              </a:rPr>
              <a:t>Rajan</a:t>
            </a:r>
            <a:r>
              <a:rPr lang="en-SG" sz="1000" dirty="0">
                <a:latin typeface="Arial Narrow" panose="020B0606020202030204" pitchFamily="34" charset="0"/>
              </a:rPr>
              <a:t>, S. (2016). Geometry Aware Mappings for High Dimensional Sparse Factors. </a:t>
            </a:r>
            <a:r>
              <a:rPr lang="en-SG" sz="1000" i="1" dirty="0">
                <a:latin typeface="Arial Narrow" panose="020B0606020202030204" pitchFamily="34" charset="0"/>
              </a:rPr>
              <a:t>AISTATS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874073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picture is taken from (*))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Sparsity Mapping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871"/>
            <a:ext cx="9144000" cy="2816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6550588"/>
            <a:ext cx="716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latin typeface="Arial Narrow" panose="020B0606020202030204" pitchFamily="34" charset="0"/>
              </a:rPr>
              <a:t>(*) </a:t>
            </a:r>
            <a:r>
              <a:rPr lang="en-SG" sz="1000" dirty="0" err="1" smtClean="0">
                <a:latin typeface="Arial Narrow" panose="020B0606020202030204" pitchFamily="34" charset="0"/>
              </a:rPr>
              <a:t>Bhowmik</a:t>
            </a:r>
            <a:r>
              <a:rPr lang="en-SG" sz="1000" dirty="0">
                <a:latin typeface="Arial Narrow" panose="020B0606020202030204" pitchFamily="34" charset="0"/>
              </a:rPr>
              <a:t>, A., Liu, N., </a:t>
            </a:r>
            <a:r>
              <a:rPr lang="en-SG" sz="1000" dirty="0" err="1">
                <a:latin typeface="Arial Narrow" panose="020B0606020202030204" pitchFamily="34" charset="0"/>
              </a:rPr>
              <a:t>Zhong</a:t>
            </a:r>
            <a:r>
              <a:rPr lang="en-SG" sz="1000" dirty="0">
                <a:latin typeface="Arial Narrow" panose="020B0606020202030204" pitchFamily="34" charset="0"/>
              </a:rPr>
              <a:t>, E., </a:t>
            </a:r>
            <a:r>
              <a:rPr lang="en-SG" sz="1000" dirty="0" err="1">
                <a:latin typeface="Arial Narrow" panose="020B0606020202030204" pitchFamily="34" charset="0"/>
              </a:rPr>
              <a:t>Bhaskar</a:t>
            </a:r>
            <a:r>
              <a:rPr lang="en-SG" sz="1000" dirty="0">
                <a:latin typeface="Arial Narrow" panose="020B0606020202030204" pitchFamily="34" charset="0"/>
              </a:rPr>
              <a:t>, B.N., &amp; </a:t>
            </a:r>
            <a:r>
              <a:rPr lang="en-SG" sz="1000" dirty="0" err="1">
                <a:latin typeface="Arial Narrow" panose="020B0606020202030204" pitchFamily="34" charset="0"/>
              </a:rPr>
              <a:t>Rajan</a:t>
            </a:r>
            <a:r>
              <a:rPr lang="en-SG" sz="1000" dirty="0">
                <a:latin typeface="Arial Narrow" panose="020B0606020202030204" pitchFamily="34" charset="0"/>
              </a:rPr>
              <a:t>, S. (2016). Geometry Aware Mappings for High Dimensional Sparse Factors. </a:t>
            </a:r>
            <a:r>
              <a:rPr lang="en-SG" sz="1000" i="1" dirty="0">
                <a:latin typeface="Arial Narrow" panose="020B0606020202030204" pitchFamily="34" charset="0"/>
              </a:rPr>
              <a:t>AISTATS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874073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picture is taken from (*))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626"/>
            <a:ext cx="6553200" cy="954107"/>
          </a:xfrm>
        </p:spPr>
        <p:txBody>
          <a:bodyPr/>
          <a:lstStyle/>
          <a:p>
            <a:r>
              <a:rPr lang="en-US" sz="2800" dirty="0" smtClean="0"/>
              <a:t>Idea: Sequential Scanning with Upper-Bound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1819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609600" y="6444734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latin typeface="-apple-system"/>
              </a:rPr>
              <a:t>[1]  </a:t>
            </a:r>
            <a:r>
              <a:rPr lang="en-SG" sz="900" dirty="0" err="1" smtClean="0">
                <a:latin typeface="-apple-system"/>
              </a:rPr>
              <a:t>Teflioudi</a:t>
            </a:r>
            <a:r>
              <a:rPr lang="en-SG" sz="900" dirty="0">
                <a:latin typeface="-apple-system"/>
              </a:rPr>
              <a:t>, C., </a:t>
            </a:r>
            <a:r>
              <a:rPr lang="en-SG" sz="900" dirty="0" err="1">
                <a:latin typeface="-apple-system"/>
              </a:rPr>
              <a:t>Gemulla</a:t>
            </a:r>
            <a:r>
              <a:rPr lang="en-SG" sz="900" dirty="0">
                <a:latin typeface="-apple-system"/>
              </a:rPr>
              <a:t>, R., &amp; </a:t>
            </a:r>
            <a:r>
              <a:rPr lang="en-SG" sz="900" dirty="0" err="1">
                <a:latin typeface="-apple-system"/>
              </a:rPr>
              <a:t>Mykytiuk</a:t>
            </a:r>
            <a:r>
              <a:rPr lang="en-SG" sz="900" dirty="0">
                <a:latin typeface="-apple-system"/>
              </a:rPr>
              <a:t>, O. (2015). LEMP: Fast Retrieval of Large Entries in a Matrix Product. </a:t>
            </a:r>
            <a:r>
              <a:rPr lang="en-SG" sz="900" i="1" dirty="0">
                <a:latin typeface="-apple-system"/>
              </a:rPr>
              <a:t>SIGMOD Conference</a:t>
            </a:r>
            <a:r>
              <a:rPr lang="en-SG" sz="900" dirty="0" smtClean="0">
                <a:latin typeface="-apple-system"/>
              </a:rPr>
              <a:t>.</a:t>
            </a:r>
          </a:p>
          <a:p>
            <a:r>
              <a:rPr lang="en-SG" sz="900" dirty="0" smtClean="0"/>
              <a:t>[2]  Li</a:t>
            </a:r>
            <a:r>
              <a:rPr lang="en-SG" sz="900" dirty="0"/>
              <a:t>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377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Sampling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3523" y="5359465"/>
            <a:ext cx="305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picture is taken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Point-wise: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67173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Pair-wise: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1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err="1" smtClean="0"/>
              <a:t>Indexable</a:t>
            </a:r>
            <a:r>
              <a:rPr lang="en-US" sz="2800" kern="0" dirty="0" smtClean="0"/>
              <a:t> Representation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</a:t>
            </a:r>
            <a:r>
              <a:rPr lang="en-SG" sz="900" dirty="0" err="1" smtClean="0">
                <a:solidFill>
                  <a:srgbClr val="222222"/>
                </a:solidFill>
                <a:latin typeface="Arial Narrow" panose="020B0606020202030204" pitchFamily="34" charset="0"/>
              </a:rPr>
              <a:t>Fraccaro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M.,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Paquet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U.,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Winther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O. (2016, February).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 Probabilistic Matrix Factorization for Maximum Inner Product Search.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AAAI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1554-1560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Le</a:t>
            </a:r>
            <a:r>
              <a:rPr lang="en-SG" sz="900" dirty="0"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latin typeface="Arial Narrow" panose="020B0606020202030204" pitchFamily="34" charset="0"/>
              </a:rPr>
              <a:t>Lauw</a:t>
            </a:r>
            <a:r>
              <a:rPr lang="en-SG" sz="900" dirty="0">
                <a:latin typeface="Arial Narrow" panose="020B0606020202030204" pitchFamily="34" charset="0"/>
              </a:rPr>
              <a:t>, H. W. (2017, November). </a:t>
            </a:r>
            <a:r>
              <a:rPr lang="en-SG" sz="900" dirty="0" err="1"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latin typeface="Arial Narrow" panose="020B0606020202030204" pitchFamily="34" charset="0"/>
              </a:rPr>
              <a:t> Bayesian personalized ranking for efficient top-k recommendation.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SG" sz="900" dirty="0">
                <a:latin typeface="Arial Narrow" panose="020B0606020202030204" pitchFamily="34" charset="0"/>
              </a:rPr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Discrete Collaborative Filtering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Zhang, H., Shen, F., Liu, W., He, X., Luan, H., &amp; Chua, T. S. (2016, July). Discrete collaborative filtering. In </a:t>
            </a:r>
            <a:r>
              <a:rPr lang="en-SG" sz="900" i="1" dirty="0"/>
              <a:t>Proceedings of the 39th International ACM SIGIR conference on Research and Development in Information Retrieval</a:t>
            </a:r>
            <a:r>
              <a:rPr lang="en-SG" sz="900" dirty="0"/>
              <a:t> (pp. 325-334). ACM.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261760"/>
            <a:ext cx="762106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Discrete Personalized Ranking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Zhang, H., Shen, F., Liu, W., He, X., Luan, H., &amp; Chua, T. S. (2016, July). Discrete collaborative filtering. In </a:t>
            </a:r>
            <a:r>
              <a:rPr lang="en-SG" sz="900" i="1" dirty="0"/>
              <a:t>Proceedings of the 39th International ACM SIGIR conference on Research and Development in Information Retrieval</a:t>
            </a:r>
            <a:r>
              <a:rPr lang="en-SG" sz="900" dirty="0"/>
              <a:t> (pp. 325-334). ACM.</a:t>
            </a:r>
            <a:endParaRPr lang="en-SG" sz="9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371600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0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754411" y="132873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477000" y="1652409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13982" y="152588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840376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965782" y="1295400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97294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18" t="-2516" r="-1639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blipFill rotWithShape="0">
                <a:blip r:embed="rId4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b="-1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blipFill rotWithShape="0">
                <a:blip r:embed="rId8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Multidocument 54"/>
          <p:cNvSpPr/>
          <p:nvPr/>
        </p:nvSpPr>
        <p:spPr>
          <a:xfrm>
            <a:off x="3783700" y="3238233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13352" y="2339142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2364225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1404932" y="1662208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478178" y="1662207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4475" y="159262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976779" y="185726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1835213" y="198764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10977" y="188707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6178613" y="197829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651" r="-6977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6207607" y="3463250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>
            <a:off x="6310977" y="336244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54" idx="2"/>
            <a:endCxn id="55" idx="2"/>
          </p:cNvCxnSpPr>
          <p:nvPr/>
        </p:nvCxnSpPr>
        <p:spPr>
          <a:xfrm rot="5400000">
            <a:off x="5667517" y="2449209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3"/>
            <a:endCxn id="54" idx="3"/>
          </p:cNvCxnSpPr>
          <p:nvPr/>
        </p:nvCxnSpPr>
        <p:spPr>
          <a:xfrm flipH="1">
            <a:off x="8078995" y="2132479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Categorization of Approaches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1258</Words>
  <Application>Microsoft Office PowerPoint</Application>
  <PresentationFormat>On-screen Show (4:3)</PresentationFormat>
  <Paragraphs>365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-apple-system</vt:lpstr>
      <vt:lpstr>Arial</vt:lpstr>
      <vt:lpstr>Arial Narrow</vt:lpstr>
      <vt:lpstr>Calibri</vt:lpstr>
      <vt:lpstr>Cambria Math</vt:lpstr>
      <vt:lpstr>Century Gothic</vt:lpstr>
      <vt:lpstr>Times</vt:lpstr>
      <vt:lpstr>Times New Roman</vt:lpstr>
      <vt:lpstr>Wingdings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System  </vt:lpstr>
      <vt:lpstr>Linear Scanning is Not Scalable </vt:lpstr>
      <vt:lpstr>Part II:</vt:lpstr>
      <vt:lpstr>A Categorization of Approaches </vt:lpstr>
      <vt:lpstr>PowerPoint Presentation</vt:lpstr>
      <vt:lpstr>Maximum Inner Product Search?</vt:lpstr>
      <vt:lpstr>PowerPoint Presentation</vt:lpstr>
      <vt:lpstr>Idea 1: Asymmetric LSH for MIPS </vt:lpstr>
      <vt:lpstr>Inspired from LSH for NNS</vt:lpstr>
      <vt:lpstr>LSH for NNS</vt:lpstr>
      <vt:lpstr>PowerPoint Presentation</vt:lpstr>
      <vt:lpstr>Idea: Vector Augmentation </vt:lpstr>
      <vt:lpstr>Idea: Vector Augmentation </vt:lpstr>
      <vt:lpstr>Idea: Vector Augmentation </vt:lpstr>
      <vt:lpstr>Idea: Vector Augmentation </vt:lpstr>
      <vt:lpstr>A Better Augmentation </vt:lpstr>
      <vt:lpstr>Idea: Quantization-based</vt:lpstr>
      <vt:lpstr>Idea: Sparsity Mapping</vt:lpstr>
      <vt:lpstr>Idea: Sparsity Mapping</vt:lpstr>
      <vt:lpstr>A Framework for an Efficient MIPS</vt:lpstr>
      <vt:lpstr>Essential Components for a Fast MIPS</vt:lpstr>
      <vt:lpstr>Idea: Sequential Scanning with Upper-Bound</vt:lpstr>
      <vt:lpstr>Idea: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</vt:lpstr>
      <vt:lpstr>THANK YOU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284</cp:revision>
  <cp:lastPrinted>2016-08-03T09:30:22Z</cp:lastPrinted>
  <dcterms:created xsi:type="dcterms:W3CDTF">2005-05-18T03:13:04Z</dcterms:created>
  <dcterms:modified xsi:type="dcterms:W3CDTF">2019-01-06T14:24:24Z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