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com" ContentType="image/pn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06" r:id="rId15"/>
    <p:sldId id="304" r:id="rId16"/>
    <p:sldId id="307" r:id="rId17"/>
    <p:sldId id="308" r:id="rId18"/>
    <p:sldId id="310" r:id="rId19"/>
    <p:sldId id="309" r:id="rId20"/>
    <p:sldId id="298" r:id="rId21"/>
    <p:sldId id="299" r:id="rId22"/>
    <p:sldId id="313" r:id="rId23"/>
    <p:sldId id="314" r:id="rId24"/>
    <p:sldId id="315" r:id="rId25"/>
    <p:sldId id="311" r:id="rId26"/>
    <p:sldId id="312" r:id="rId27"/>
    <p:sldId id="293" r:id="rId28"/>
    <p:sldId id="316" r:id="rId29"/>
    <p:sldId id="317" r:id="rId30"/>
    <p:sldId id="294" r:id="rId31"/>
    <p:sldId id="289" r:id="rId32"/>
    <p:sldId id="285" r:id="rId33"/>
    <p:sldId id="274" r:id="rId3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200"/>
    <a:srgbClr val="002060"/>
    <a:srgbClr val="161C56"/>
    <a:srgbClr val="E9E9E9"/>
    <a:srgbClr val="8A704D"/>
    <a:srgbClr val="7D7D7D"/>
    <a:srgbClr val="D59F0F"/>
    <a:srgbClr val="F2DCDB"/>
    <a:srgbClr val="C4D79B"/>
    <a:srgbClr val="DC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4"/>
    <p:restoredTop sz="92279" autoAdjust="0"/>
  </p:normalViewPr>
  <p:slideViewPr>
    <p:cSldViewPr>
      <p:cViewPr varScale="1">
        <p:scale>
          <a:sx n="81" d="100"/>
          <a:sy n="81" d="100"/>
        </p:scale>
        <p:origin x="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30/12/18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e.preferred.ai/recommendation-retrieva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120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com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code.preferred.ai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/recommendation-retrieval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201"/>
            <a:ext cx="6553200" cy="584775"/>
          </a:xfrm>
        </p:spPr>
        <p:txBody>
          <a:bodyPr/>
          <a:lstStyle/>
          <a:p>
            <a:r>
              <a:rPr lang="en-US" dirty="0" smtClean="0"/>
              <a:t>Maximum Inner Product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95640"/>
                <a:ext cx="8305800" cy="828560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3600" b="0" i="1" smtClean="0"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3600" i="0"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36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95640"/>
                <a:ext cx="8305800" cy="8285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en-US" sz="32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MIPS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Given 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:</a:t>
                </a:r>
                <a:endParaRPr lang="en-US" sz="32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3542" r="-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2889" y="353002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classical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977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kern="0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8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800" i="1" ker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8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kern="0" smtClea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36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36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32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3200" b="0" i="1" kern="0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3200" i="1" ker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b="0" i="1" kern="0" smtClea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32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3200" i="1" ker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32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3200" i="1" kern="0"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3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977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Maximum Inner Product Search</a:t>
            </a:r>
            <a:endParaRPr lang="en-US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842006" y="17526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42006" y="40481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770418" y="30511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548652" y="262726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05368" y="35052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270901" y="2069949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01" y="2069949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899408" y="4740633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4113" y="5331105"/>
            <a:ext cx="720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 picture is taken from (*) </a:t>
            </a:r>
            <a:r>
              <a:rPr lang="en-US" sz="1600" dirty="0" smtClean="0"/>
              <a:t>Le</a:t>
            </a:r>
            <a:r>
              <a:rPr lang="en-US" sz="1600" dirty="0"/>
              <a:t>, D. D., &amp; </a:t>
            </a:r>
            <a:r>
              <a:rPr lang="en-US" sz="1600" dirty="0" err="1"/>
              <a:t>Lauw</a:t>
            </a:r>
            <a:r>
              <a:rPr lang="en-US" sz="1600" dirty="0"/>
              <a:t>, H. W. (2017, November</a:t>
            </a:r>
            <a:r>
              <a:rPr lang="en-US" sz="1600" dirty="0" smtClean="0"/>
              <a:t>)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13" y="6333080"/>
            <a:ext cx="7347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(*) Le</a:t>
            </a:r>
            <a:r>
              <a:rPr lang="en-US" sz="1000" dirty="0"/>
              <a:t>, D. D., &amp; </a:t>
            </a:r>
            <a:r>
              <a:rPr lang="en-US" sz="1000" dirty="0" err="1"/>
              <a:t>Lauw</a:t>
            </a:r>
            <a:r>
              <a:rPr lang="en-US" sz="1000" dirty="0"/>
              <a:t>, H. W. (2017, November). </a:t>
            </a:r>
            <a:r>
              <a:rPr lang="en-US" sz="1000" dirty="0" err="1"/>
              <a:t>Indexable</a:t>
            </a:r>
            <a:r>
              <a:rPr lang="en-US" sz="1000" dirty="0"/>
              <a:t> Bayesian personalized ranking for efficient top-k recommendation. </a:t>
            </a:r>
            <a:r>
              <a:rPr lang="en-US" sz="1000" dirty="0" smtClean="0"/>
              <a:t>In</a:t>
            </a:r>
            <a:r>
              <a:rPr lang="en-US" sz="1000" dirty="0"/>
              <a:t> </a:t>
            </a:r>
            <a:r>
              <a:rPr lang="en-US" sz="1000" i="1" dirty="0"/>
              <a:t>Proceedings of the 2017 ACM on Conference on Information and Knowledge Management</a:t>
            </a:r>
            <a:r>
              <a:rPr lang="en-US" sz="1000" dirty="0"/>
              <a:t> (pp. 1389-1398). ACM.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 smtClean="0"/>
              <a:t>Idea 1: Asymmetric LSH </a:t>
            </a:r>
            <a:r>
              <a:rPr lang="en-US" dirty="0" smtClean="0"/>
              <a:t>for </a:t>
            </a:r>
            <a:r>
              <a:rPr lang="en-US" dirty="0" smtClean="0"/>
              <a:t>MIPS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173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 smtClean="0"/>
              <a:t>LSH </a:t>
            </a:r>
            <a:r>
              <a:rPr lang="en-US" dirty="0"/>
              <a:t>for </a:t>
            </a:r>
            <a:r>
              <a:rPr lang="en-US" dirty="0" smtClean="0"/>
              <a:t>Top-K Recommendations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63027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875" y="3135561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35561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20227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 feature vectors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6404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3"/>
          </p:cNvCxnSpPr>
          <p:nvPr/>
        </p:nvCxnSpPr>
        <p:spPr>
          <a:xfrm>
            <a:off x="4367262" y="2243785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01298" y="176993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69935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215039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85665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36121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72613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 items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38242" y="6138446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696628"/>
                  </p:ext>
                </p:extLst>
              </p:nvPr>
            </p:nvGraphicFramePr>
            <p:xfrm>
              <a:off x="3284348" y="4431388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696628"/>
                  </p:ext>
                </p:extLst>
              </p:nvPr>
            </p:nvGraphicFramePr>
            <p:xfrm>
              <a:off x="3284348" y="4431388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4478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0000" r="-820" b="-101471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2985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34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62072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26226" y="43328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32800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17466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85655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63237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772400" cy="584775"/>
          </a:xfrm>
        </p:spPr>
        <p:txBody>
          <a:bodyPr/>
          <a:lstStyle/>
          <a:p>
            <a:r>
              <a:rPr lang="en-US" dirty="0" smtClean="0"/>
              <a:t>Idea: Vector Augmentation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72" y="312420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4176004"/>
                <a:ext cx="5287409" cy="58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4176004"/>
                <a:ext cx="5287409" cy="5852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518564"/>
                <a:ext cx="5287409" cy="678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518564"/>
                <a:ext cx="5287409" cy="6787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76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29200"/>
                <a:ext cx="7497992" cy="725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4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2400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sz="2400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29200"/>
                <a:ext cx="7497992" cy="7250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60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4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4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 ker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6060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700" dirty="0" err="1">
                <a:solidFill>
                  <a:srgbClr val="222222"/>
                </a:solidFill>
              </a:rPr>
              <a:t>Shrivastava</a:t>
            </a:r>
            <a:r>
              <a:rPr lang="en-SG" sz="700" dirty="0">
                <a:solidFill>
                  <a:srgbClr val="222222"/>
                </a:solidFill>
              </a:rPr>
              <a:t>, A., &amp; Li, P. (2014). Asymmetric LSH (ALSH) for sublinear time maximum inner product search (MIPS). In </a:t>
            </a:r>
            <a:r>
              <a:rPr lang="en-SG" sz="700" i="1" dirty="0">
                <a:solidFill>
                  <a:srgbClr val="222222"/>
                </a:solidFill>
              </a:rPr>
              <a:t>Advances in Neural Information Processing Systems</a:t>
            </a:r>
            <a:r>
              <a:rPr lang="en-SG" sz="700" dirty="0">
                <a:solidFill>
                  <a:srgbClr val="222222"/>
                </a:solidFill>
              </a:rPr>
              <a:t> (pp. 2321-2329).</a:t>
            </a:r>
            <a:endParaRPr lang="en-SG" sz="700" dirty="0"/>
          </a:p>
        </p:txBody>
      </p:sp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/>
              <a:t>Idea: Vector Augmentation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72" y="312420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40995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4099536"/>
                <a:ext cx="6056506" cy="7772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76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769773" y="5299373"/>
                <a:ext cx="7497992" cy="958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sz="2400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400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4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400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b="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b="0" i="1" kern="0" smtClea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kern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b="0" i="1" kern="0" smtClea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b="0" i="1" kern="0" smtClean="0"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b="0" i="1" kern="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b="0" i="1" kern="0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24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b="0" i="1" kern="0" smtClea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b="0" i="1" kern="0" smtClea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400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400" i="1" kern="0"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2400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2400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773" y="5299373"/>
                <a:ext cx="7497992" cy="9582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E414F"/>
                </a:solidFill>
                <a:latin typeface="-apple-system"/>
              </a:rPr>
              <a:t>Shrivastava</a:t>
            </a:r>
            <a:r>
              <a:rPr lang="en-SG" sz="900" dirty="0">
                <a:solidFill>
                  <a:srgbClr val="2E414F"/>
                </a:solidFill>
                <a:latin typeface="-apple-system"/>
              </a:rPr>
              <a:t>, A., &amp; Li, P. (2015). Improved Asymmetric Locality Sensitive Hashing (ALSH) for Maximum Inner Product Search (MIPS). </a:t>
            </a:r>
            <a:r>
              <a:rPr lang="en-SG" sz="900" i="1" dirty="0">
                <a:solidFill>
                  <a:srgbClr val="2E414F"/>
                </a:solidFill>
                <a:latin typeface="-apple-system"/>
              </a:rPr>
              <a:t>UAI</a:t>
            </a:r>
            <a:r>
              <a:rPr lang="en-SG" sz="900" dirty="0">
                <a:solidFill>
                  <a:srgbClr val="2E414F"/>
                </a:solidFill>
                <a:latin typeface="-apple-system"/>
              </a:rPr>
              <a:t>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/>
              <a:t>Idea: Vector Augmentation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1672" y="312420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603363"/>
                <a:ext cx="2971800" cy="509178"/>
              </a:xfr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4099536"/>
                <a:ext cx="4231607" cy="556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4099536"/>
                <a:ext cx="4231607" cy="5560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518564"/>
                <a:ext cx="528740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76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629297" y="5036404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  <m:sSup>
                                        <m:sSupPr>
                                          <m:ctrlPr>
                                            <a:rPr lang="en-US" i="1" ker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 ker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latin typeface="Cambria Math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latin typeface="Cambria Math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latin typeface="Cambria Math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latin typeface="Cambria Math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latin typeface="Cambria Math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latin typeface="Cambria Math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latin typeface="Cambria Math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297" y="5036404"/>
                <a:ext cx="7497992" cy="813941"/>
              </a:xfrm>
              <a:prstGeom prst="rect">
                <a:avLst/>
              </a:prstGeom>
              <a:blipFill rotWithShape="0">
                <a:blip r:embed="rId10"/>
                <a:stretch>
                  <a:fillRect r="-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273924" y="59881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1.Neyshabur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B., &amp; </a:t>
            </a:r>
            <a:r>
              <a:rPr lang="en-SG" sz="1000" dirty="0" err="1">
                <a:solidFill>
                  <a:srgbClr val="2E414F"/>
                </a:solidFill>
                <a:latin typeface="-apple-system"/>
              </a:rPr>
              <a:t>Srebro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N. (2015). On Symmetric and Asymmetric LSHs for Inner Product Search. </a:t>
            </a:r>
            <a:r>
              <a:rPr lang="en-SG" sz="1000" i="1" dirty="0">
                <a:solidFill>
                  <a:srgbClr val="2E414F"/>
                </a:solidFill>
                <a:latin typeface="-apple-system"/>
              </a:rPr>
              <a:t>ICML</a:t>
            </a:r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.</a:t>
            </a:r>
          </a:p>
          <a:p>
            <a:r>
              <a:rPr lang="en-SG" sz="1000" dirty="0" smtClean="0"/>
              <a:t>2. </a:t>
            </a:r>
            <a:r>
              <a:rPr lang="en-SG" sz="1000" dirty="0" err="1" smtClean="0"/>
              <a:t>Bachrach</a:t>
            </a:r>
            <a:r>
              <a:rPr lang="en-SG" sz="1000" dirty="0"/>
              <a:t>, Y., Finkelstein, Y., Gilad-</a:t>
            </a:r>
            <a:r>
              <a:rPr lang="en-SG" sz="1000" dirty="0" err="1"/>
              <a:t>Bachrach</a:t>
            </a:r>
            <a:r>
              <a:rPr lang="en-SG" sz="1000" dirty="0"/>
              <a:t>, R., </a:t>
            </a:r>
            <a:r>
              <a:rPr lang="en-SG" sz="1000" dirty="0" err="1"/>
              <a:t>Katzir</a:t>
            </a:r>
            <a:r>
              <a:rPr lang="en-SG" sz="1000" dirty="0"/>
              <a:t>, L., </a:t>
            </a:r>
            <a:r>
              <a:rPr lang="en-SG" sz="1000" dirty="0" err="1"/>
              <a:t>Koenigstein</a:t>
            </a:r>
            <a:r>
              <a:rPr lang="en-SG" sz="1000" dirty="0"/>
              <a:t>, N., Nice, N., &amp; </a:t>
            </a:r>
            <a:r>
              <a:rPr lang="en-SG" sz="1000" dirty="0" err="1"/>
              <a:t>Paquet</a:t>
            </a:r>
            <a:r>
              <a:rPr lang="en-SG" sz="1000" dirty="0"/>
              <a:t>, U. (2014). Speeding up the Xbox recommender system using a </a:t>
            </a:r>
            <a:r>
              <a:rPr lang="en-SG" sz="1000" dirty="0" err="1"/>
              <a:t>euclidean</a:t>
            </a:r>
            <a:r>
              <a:rPr lang="en-SG" sz="1000" dirty="0"/>
              <a:t> transformation for inner-product spaces. </a:t>
            </a:r>
            <a:r>
              <a:rPr lang="en-SG" sz="1000" i="1" dirty="0" err="1"/>
              <a:t>RecSys</a:t>
            </a:r>
            <a:r>
              <a:rPr lang="en-SG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/>
              <a:t>Idea: Vector Augmentation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2187" y="3048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73924" y="59881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1.Neyshabur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B., &amp; </a:t>
            </a:r>
            <a:r>
              <a:rPr lang="en-SG" sz="1000" dirty="0" err="1">
                <a:solidFill>
                  <a:srgbClr val="2E414F"/>
                </a:solidFill>
                <a:latin typeface="-apple-system"/>
              </a:rPr>
              <a:t>Srebro</a:t>
            </a:r>
            <a:r>
              <a:rPr lang="en-SG" sz="1000" dirty="0">
                <a:solidFill>
                  <a:srgbClr val="2E414F"/>
                </a:solidFill>
                <a:latin typeface="-apple-system"/>
              </a:rPr>
              <a:t>, N. (2015). On Symmetric and Asymmetric LSHs for Inner Product Search. </a:t>
            </a:r>
            <a:r>
              <a:rPr lang="en-SG" sz="1000" i="1" dirty="0">
                <a:solidFill>
                  <a:srgbClr val="2E414F"/>
                </a:solidFill>
                <a:latin typeface="-apple-system"/>
              </a:rPr>
              <a:t>ICML</a:t>
            </a:r>
            <a:r>
              <a:rPr lang="en-SG" sz="1000" dirty="0" smtClean="0">
                <a:solidFill>
                  <a:srgbClr val="2E414F"/>
                </a:solidFill>
                <a:latin typeface="-apple-system"/>
              </a:rPr>
              <a:t>.</a:t>
            </a:r>
          </a:p>
          <a:p>
            <a:r>
              <a:rPr lang="en-SG" sz="1000" dirty="0" smtClean="0"/>
              <a:t>2. </a:t>
            </a:r>
            <a:r>
              <a:rPr lang="en-SG" sz="1000" dirty="0" err="1" smtClean="0"/>
              <a:t>Bachrach</a:t>
            </a:r>
            <a:r>
              <a:rPr lang="en-SG" sz="1000" dirty="0"/>
              <a:t>, Y., Finkelstein, Y., Gilad-</a:t>
            </a:r>
            <a:r>
              <a:rPr lang="en-SG" sz="1000" dirty="0" err="1"/>
              <a:t>Bachrach</a:t>
            </a:r>
            <a:r>
              <a:rPr lang="en-SG" sz="1000" dirty="0"/>
              <a:t>, R., </a:t>
            </a:r>
            <a:r>
              <a:rPr lang="en-SG" sz="1000" dirty="0" err="1"/>
              <a:t>Katzir</a:t>
            </a:r>
            <a:r>
              <a:rPr lang="en-SG" sz="1000" dirty="0"/>
              <a:t>, L., </a:t>
            </a:r>
            <a:r>
              <a:rPr lang="en-SG" sz="1000" dirty="0" err="1"/>
              <a:t>Koenigstein</a:t>
            </a:r>
            <a:r>
              <a:rPr lang="en-SG" sz="1000" dirty="0"/>
              <a:t>, N., Nice, N., &amp; </a:t>
            </a:r>
            <a:r>
              <a:rPr lang="en-SG" sz="1000" dirty="0" err="1"/>
              <a:t>Paquet</a:t>
            </a:r>
            <a:r>
              <a:rPr lang="en-SG" sz="1000" dirty="0"/>
              <a:t>, U. (2014). Speeding up the Xbox recommender system using a </a:t>
            </a:r>
            <a:r>
              <a:rPr lang="en-SG" sz="1000" dirty="0" err="1"/>
              <a:t>euclidean</a:t>
            </a:r>
            <a:r>
              <a:rPr lang="en-SG" sz="1000" dirty="0"/>
              <a:t> transformation for inner-product spaces. </a:t>
            </a:r>
            <a:r>
              <a:rPr lang="en-SG" sz="1000" i="1" dirty="0" err="1"/>
              <a:t>RecSys</a:t>
            </a:r>
            <a:r>
              <a:rPr lang="en-SG" sz="10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59597"/>
            <a:ext cx="9144000" cy="46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315200" cy="584775"/>
          </a:xfrm>
        </p:spPr>
        <p:txBody>
          <a:bodyPr/>
          <a:lstStyle/>
          <a:p>
            <a:r>
              <a:rPr lang="en-US" dirty="0"/>
              <a:t>Idea: Vector Augmentation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07413" y="629928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>
                <a:solidFill>
                  <a:srgbClr val="2E414F"/>
                </a:solidFill>
                <a:latin typeface="-apple-system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solidFill>
                  <a:srgbClr val="2E414F"/>
                </a:solidFill>
                <a:latin typeface="-apple-system"/>
              </a:rPr>
              <a:t>KDD</a:t>
            </a:r>
            <a:r>
              <a:rPr lang="en-SG" sz="900" dirty="0">
                <a:solidFill>
                  <a:srgbClr val="2E414F"/>
                </a:solidFill>
                <a:latin typeface="-apple-system"/>
              </a:rPr>
              <a:t>.</a:t>
            </a:r>
            <a:endParaRPr lang="en-SG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23781"/>
            <a:ext cx="4751241" cy="2449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31169"/>
            <a:ext cx="4900027" cy="25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41812"/>
            <a:ext cx="68580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929"/>
            <a:ext cx="6553200" cy="1077218"/>
          </a:xfrm>
        </p:spPr>
        <p:txBody>
          <a:bodyPr/>
          <a:lstStyle/>
          <a:p>
            <a:r>
              <a:rPr lang="en-US" dirty="0" smtClean="0"/>
              <a:t>Idea 2: Sequential Scanning with Upper-Bound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25464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4324350" y="6136983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50" dirty="0" err="1">
                <a:solidFill>
                  <a:srgbClr val="2E414F"/>
                </a:solidFill>
                <a:latin typeface="-apple-system"/>
              </a:rPr>
              <a:t>Teflioudi</a:t>
            </a:r>
            <a:r>
              <a:rPr lang="en-SG" sz="1050" dirty="0">
                <a:solidFill>
                  <a:srgbClr val="2E414F"/>
                </a:solidFill>
                <a:latin typeface="-apple-system"/>
              </a:rPr>
              <a:t>, C., </a:t>
            </a:r>
            <a:r>
              <a:rPr lang="en-SG" sz="1050" dirty="0" err="1">
                <a:solidFill>
                  <a:srgbClr val="2E414F"/>
                </a:solidFill>
                <a:latin typeface="-apple-system"/>
              </a:rPr>
              <a:t>Gemulla</a:t>
            </a:r>
            <a:r>
              <a:rPr lang="en-SG" sz="1050" dirty="0">
                <a:solidFill>
                  <a:srgbClr val="2E414F"/>
                </a:solidFill>
                <a:latin typeface="-apple-system"/>
              </a:rPr>
              <a:t>, R., &amp; </a:t>
            </a:r>
            <a:r>
              <a:rPr lang="en-SG" sz="1050" dirty="0" err="1">
                <a:solidFill>
                  <a:srgbClr val="2E414F"/>
                </a:solidFill>
                <a:latin typeface="-apple-system"/>
              </a:rPr>
              <a:t>Mykytiuk</a:t>
            </a:r>
            <a:r>
              <a:rPr lang="en-SG" sz="1050" dirty="0">
                <a:solidFill>
                  <a:srgbClr val="2E414F"/>
                </a:solidFill>
                <a:latin typeface="-apple-system"/>
              </a:rPr>
              <a:t>, O. (2015). LEMP: Fast Retrieval of Large Entries in a Matrix Product. </a:t>
            </a:r>
            <a:r>
              <a:rPr lang="en-SG" sz="1050" i="1" dirty="0">
                <a:solidFill>
                  <a:srgbClr val="2E414F"/>
                </a:solidFill>
                <a:latin typeface="-apple-system"/>
              </a:rPr>
              <a:t>SIGMOD Conference</a:t>
            </a:r>
            <a:r>
              <a:rPr lang="en-SG" sz="1050" dirty="0" smtClean="0">
                <a:solidFill>
                  <a:srgbClr val="2E414F"/>
                </a:solidFill>
                <a:latin typeface="-apple-system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/>
              <a:t>Li,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53200" cy="584775"/>
          </a:xfrm>
        </p:spPr>
        <p:txBody>
          <a:bodyPr/>
          <a:lstStyle/>
          <a:p>
            <a:r>
              <a:rPr lang="en-US" dirty="0" smtClean="0"/>
              <a:t>Idea 3: Sampling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Idea 3: Sampling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Idea 3: Sampling</a:t>
            </a:r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smtClean="0"/>
              <a:t>Idea 3: Sampling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8783"/>
            <a:ext cx="6883773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preprocessing: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8783"/>
            <a:ext cx="6883773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2860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CF via Euclidean Embedding</a:t>
            </a:r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24000"/>
            <a:ext cx="3477815" cy="31995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1215" y="50802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>
                <a:solidFill>
                  <a:srgbClr val="222222"/>
                </a:solidFill>
              </a:rPr>
              <a:t>Le, D. D., &amp; </a:t>
            </a:r>
            <a:r>
              <a:rPr lang="en-SG" sz="1000" dirty="0" err="1">
                <a:solidFill>
                  <a:srgbClr val="222222"/>
                </a:solidFill>
              </a:rPr>
              <a:t>Lauw</a:t>
            </a:r>
            <a:r>
              <a:rPr lang="en-SG" sz="1000" dirty="0">
                <a:solidFill>
                  <a:srgbClr val="222222"/>
                </a:solidFill>
              </a:rPr>
              <a:t>, H. W. (2016, June). Euclidean co-embedding of ordinal data for multi-type visualization. In </a:t>
            </a:r>
            <a:r>
              <a:rPr lang="en-SG" sz="1000" i="1" dirty="0">
                <a:solidFill>
                  <a:srgbClr val="222222"/>
                </a:solidFill>
              </a:rPr>
              <a:t>Proceedings of the 2016 SIAM International Conference on Data Mining</a:t>
            </a:r>
            <a:r>
              <a:rPr lang="en-SG" sz="1000" dirty="0">
                <a:solidFill>
                  <a:srgbClr val="222222"/>
                </a:solidFill>
              </a:rPr>
              <a:t> (pp. 396-404). Society for Industrial and Applied Mathematics</a:t>
            </a:r>
            <a:r>
              <a:rPr lang="en-SG" sz="1000" dirty="0" smtClean="0">
                <a:solidFill>
                  <a:srgbClr val="222222"/>
                </a:solidFill>
              </a:rPr>
              <a:t>.</a:t>
            </a:r>
          </a:p>
          <a:p>
            <a:r>
              <a:rPr lang="en-SG" sz="1000" dirty="0" err="1"/>
              <a:t>Khoshneshin</a:t>
            </a:r>
            <a:r>
              <a:rPr lang="en-SG" sz="1000" dirty="0"/>
              <a:t>, M., &amp; Street, W. N. (2010, September). Collaborative filtering via </a:t>
            </a:r>
            <a:r>
              <a:rPr lang="en-SG" sz="1000" dirty="0" err="1"/>
              <a:t>euclidean</a:t>
            </a:r>
            <a:r>
              <a:rPr lang="en-SG" sz="1000" dirty="0"/>
              <a:t> embedding. In </a:t>
            </a:r>
            <a:r>
              <a:rPr lang="en-SG" sz="1000" i="1" dirty="0"/>
              <a:t>Proceedings of the fourth ACM conference on Recommender systems</a:t>
            </a:r>
            <a:r>
              <a:rPr lang="en-SG" sz="1000" dirty="0"/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-17621"/>
            <a:ext cx="6553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kern="0" dirty="0" err="1" smtClean="0"/>
              <a:t>Indexable</a:t>
            </a:r>
            <a:r>
              <a:rPr lang="en-US" kern="0" dirty="0" smtClean="0"/>
              <a:t> Representations Learning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200" dirty="0" err="1">
                <a:solidFill>
                  <a:srgbClr val="222222"/>
                </a:solidFill>
              </a:rPr>
              <a:t>Fraccaro</a:t>
            </a:r>
            <a:r>
              <a:rPr lang="en-SG" sz="1200" dirty="0">
                <a:solidFill>
                  <a:srgbClr val="222222"/>
                </a:solidFill>
              </a:rPr>
              <a:t>, M., </a:t>
            </a:r>
            <a:r>
              <a:rPr lang="en-SG" sz="1200" dirty="0" err="1">
                <a:solidFill>
                  <a:srgbClr val="222222"/>
                </a:solidFill>
              </a:rPr>
              <a:t>Paquet</a:t>
            </a:r>
            <a:r>
              <a:rPr lang="en-SG" sz="1200" dirty="0">
                <a:solidFill>
                  <a:srgbClr val="222222"/>
                </a:solidFill>
              </a:rPr>
              <a:t>, U., &amp; </a:t>
            </a:r>
            <a:r>
              <a:rPr lang="en-SG" sz="1200" dirty="0" err="1">
                <a:solidFill>
                  <a:srgbClr val="222222"/>
                </a:solidFill>
              </a:rPr>
              <a:t>Winther</a:t>
            </a:r>
            <a:r>
              <a:rPr lang="en-SG" sz="1200" dirty="0">
                <a:solidFill>
                  <a:srgbClr val="222222"/>
                </a:solidFill>
              </a:rPr>
              <a:t>, O. (2016, February). </a:t>
            </a:r>
            <a:r>
              <a:rPr lang="en-SG" sz="1200" dirty="0" err="1">
                <a:solidFill>
                  <a:srgbClr val="222222"/>
                </a:solidFill>
              </a:rPr>
              <a:t>Indexable</a:t>
            </a:r>
            <a:r>
              <a:rPr lang="en-SG" sz="1200" dirty="0">
                <a:solidFill>
                  <a:srgbClr val="222222"/>
                </a:solidFill>
              </a:rPr>
              <a:t> Probabilistic Matrix Factorization for Maximum Inner Product Search. In </a:t>
            </a:r>
            <a:r>
              <a:rPr lang="en-SG" sz="1200" i="1" dirty="0">
                <a:solidFill>
                  <a:srgbClr val="222222"/>
                </a:solidFill>
              </a:rPr>
              <a:t>AAAI</a:t>
            </a:r>
            <a:r>
              <a:rPr lang="en-SG" sz="1200" dirty="0">
                <a:solidFill>
                  <a:srgbClr val="222222"/>
                </a:solidFill>
              </a:rPr>
              <a:t> (pp. 1554-1560</a:t>
            </a:r>
            <a:r>
              <a:rPr lang="en-SG" sz="1200" dirty="0" smtClean="0">
                <a:solidFill>
                  <a:srgbClr val="222222"/>
                </a:solidFill>
              </a:rPr>
              <a:t>).</a:t>
            </a:r>
          </a:p>
          <a:p>
            <a:r>
              <a:rPr lang="en-SG" sz="1200" dirty="0"/>
              <a:t>Le, D. D., &amp; </a:t>
            </a:r>
            <a:r>
              <a:rPr lang="en-SG" sz="1200" dirty="0" err="1"/>
              <a:t>Lauw</a:t>
            </a:r>
            <a:r>
              <a:rPr lang="en-SG" sz="1200" dirty="0"/>
              <a:t>, H. W. (2017, November). </a:t>
            </a:r>
            <a:r>
              <a:rPr lang="en-SG" sz="1200" dirty="0" err="1"/>
              <a:t>Indexable</a:t>
            </a:r>
            <a:r>
              <a:rPr lang="en-SG" sz="1200" dirty="0"/>
              <a:t> Bayesian personalized ranking for efficient top-k recommendation. In </a:t>
            </a:r>
            <a:r>
              <a:rPr lang="en-SG" sz="1200" i="1" dirty="0"/>
              <a:t>Proceedings of the 2017 ACM on Conference on Information and Knowledge Management</a:t>
            </a:r>
            <a:r>
              <a:rPr lang="en-SG" sz="1200" dirty="0"/>
              <a:t> (pp. 1389-1398). ACM.</a:t>
            </a:r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812"/>
            <a:ext cx="65532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host the materials?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76364"/>
          </a:xfrm>
        </p:spPr>
        <p:txBody>
          <a:bodyPr/>
          <a:lstStyle/>
          <a:p>
            <a:r>
              <a:rPr lang="en-US" dirty="0"/>
              <a:t>Information:  </a:t>
            </a:r>
            <a:r>
              <a:rPr lang="en-US" dirty="0" err="1"/>
              <a:t>Preferred.AI’s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Speaker info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Codes: </a:t>
            </a:r>
            <a:r>
              <a:rPr lang="en-US" dirty="0" err="1"/>
              <a:t>PreferredAI’s</a:t>
            </a:r>
            <a:r>
              <a:rPr lang="en-US" dirty="0"/>
              <a:t> tutorial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Deadline: Jan 4, 2019</a:t>
            </a:r>
          </a:p>
          <a:p>
            <a:endParaRPr lang="en-US" dirty="0"/>
          </a:p>
          <a:p>
            <a:r>
              <a:rPr lang="en-US" dirty="0"/>
              <a:t>Pre-talk: ??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998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812"/>
            <a:ext cx="65532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6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45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105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60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-37913"/>
            <a:ext cx="7924800" cy="113877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6" y="1818146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00" y="1818146"/>
                <a:ext cx="40716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8239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27791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91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57280" y="416168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80" y="4161682"/>
                <a:ext cx="40716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52409"/>
                <a:ext cx="1768018" cy="8239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  <a:endCxn id="12" idx="0"/>
          </p:cNvCxnSpPr>
          <p:nvPr/>
        </p:nvCxnSpPr>
        <p:spPr>
          <a:xfrm flipH="1">
            <a:off x="4500462" y="2476325"/>
            <a:ext cx="2708147" cy="1519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51850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50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6835859" y="4611048"/>
            <a:ext cx="0" cy="58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947232" y="5199465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232" y="5199465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/>
          <p:cNvCxnSpPr>
            <a:stCxn id="23" idx="2"/>
          </p:cNvCxnSpPr>
          <p:nvPr/>
        </p:nvCxnSpPr>
        <p:spPr>
          <a:xfrm rot="5400000">
            <a:off x="5790444" y="4842382"/>
            <a:ext cx="394055" cy="1687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573281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600200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51128"/>
            <a:ext cx="65532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38600" y="1524000"/>
                <a:ext cx="1768018" cy="8239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24000"/>
                <a:ext cx="1768018" cy="8239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49938" y="1858462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938" y="1858462"/>
                <a:ext cx="778580" cy="271621"/>
              </a:xfrm>
              <a:prstGeom prst="rect">
                <a:avLst/>
              </a:prstGeom>
              <a:blipFill rotWithShape="0">
                <a:blip r:embed="rId3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9427" y="1689736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27" y="1689736"/>
                <a:ext cx="40716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9392" y="1721073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92" y="1721073"/>
                <a:ext cx="4199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73997" y="184944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97" y="1849442"/>
                <a:ext cx="1768018" cy="289660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258006" y="2139102"/>
            <a:ext cx="0" cy="586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69379" y="272751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79" y="272751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t="-5769" b="-3076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lbow Connector 12"/>
          <p:cNvCxnSpPr>
            <a:stCxn id="12" idx="2"/>
          </p:cNvCxnSpPr>
          <p:nvPr/>
        </p:nvCxnSpPr>
        <p:spPr>
          <a:xfrm rot="5400000">
            <a:off x="6212591" y="2370436"/>
            <a:ext cx="394055" cy="1687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/>
          <p:cNvSpPr/>
          <p:nvPr/>
        </p:nvSpPr>
        <p:spPr>
          <a:xfrm>
            <a:off x="4199434" y="3100026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29086" y="2200935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334" y="222601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022347" y="1524001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5800" y="4499854"/>
                <a:ext cx="818089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9854"/>
                <a:ext cx="8180894" cy="1938992"/>
              </a:xfrm>
              <a:prstGeom prst="rect">
                <a:avLst/>
              </a:prstGeom>
              <a:blipFill rotWithShape="0">
                <a:blip r:embed="rId8"/>
                <a:stretch>
                  <a:fillRect l="-1192" t="-5346" r="-149" b="-30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3"/>
            <a:ext cx="6553200" cy="615553"/>
          </a:xfrm>
        </p:spPr>
        <p:txBody>
          <a:bodyPr/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Categorization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</TotalTime>
  <Words>968</Words>
  <Application>Microsoft Macintosh PowerPoint</Application>
  <PresentationFormat>On-screen Show (4:3)</PresentationFormat>
  <Paragraphs>287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-apple-system</vt:lpstr>
      <vt:lpstr>Calibri</vt:lpstr>
      <vt:lpstr>Cambria Math</vt:lpstr>
      <vt:lpstr>Century Gothic</vt:lpstr>
      <vt:lpstr>Times</vt:lpstr>
      <vt:lpstr>Times New Roman</vt:lpstr>
      <vt:lpstr>Wingdings</vt:lpstr>
      <vt:lpstr>Arial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 System  </vt:lpstr>
      <vt:lpstr>Linear Scanning is Not Scalable </vt:lpstr>
      <vt:lpstr>Part II:</vt:lpstr>
      <vt:lpstr>A Categorization </vt:lpstr>
      <vt:lpstr>PowerPoint Presentation</vt:lpstr>
      <vt:lpstr>Maximum Inner Product Search</vt:lpstr>
      <vt:lpstr>PowerPoint Presentation</vt:lpstr>
      <vt:lpstr>Idea 1: Asymmetric LSH for MIPS </vt:lpstr>
      <vt:lpstr>LSH for Top-K Recommendations </vt:lpstr>
      <vt:lpstr>Idea: Vector Augmentation </vt:lpstr>
      <vt:lpstr>Idea: Vector Augmentation </vt:lpstr>
      <vt:lpstr>Idea: Vector Augmentation </vt:lpstr>
      <vt:lpstr>Idea: Vector Augmentation </vt:lpstr>
      <vt:lpstr>Idea: Vector Augmentation </vt:lpstr>
      <vt:lpstr>Idea 2: Sequential Scanning with Upper-Bound</vt:lpstr>
      <vt:lpstr>Idea 3: Sampling</vt:lpstr>
      <vt:lpstr>PowerPoint Presentation</vt:lpstr>
      <vt:lpstr>PowerPoint Presentation</vt:lpstr>
      <vt:lpstr>PowerPoint Presentation</vt:lpstr>
      <vt:lpstr>Essential Components for a Fast MIPS</vt:lpstr>
      <vt:lpstr>Essential Components for a Fast MIPS</vt:lpstr>
      <vt:lpstr>PowerPoint Presentation</vt:lpstr>
      <vt:lpstr>PowerPoint Presentation</vt:lpstr>
      <vt:lpstr>PowerPoint Presentation</vt:lpstr>
      <vt:lpstr>PowerPoint Presentation</vt:lpstr>
      <vt:lpstr>Part III:</vt:lpstr>
      <vt:lpstr>Where to host the materials?</vt:lpstr>
      <vt:lpstr>THANK YOU</vt:lpstr>
    </vt:vector>
  </TitlesOfParts>
  <Company>SMU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242</cp:revision>
  <cp:lastPrinted>2016-08-03T09:30:22Z</cp:lastPrinted>
  <dcterms:created xsi:type="dcterms:W3CDTF">2005-05-18T03:13:04Z</dcterms:created>
  <dcterms:modified xsi:type="dcterms:W3CDTF">2018-12-30T07:28:24Z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