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536" r:id="rId2"/>
    <p:sldId id="537" r:id="rId3"/>
    <p:sldId id="538" r:id="rId4"/>
    <p:sldId id="539" r:id="rId5"/>
    <p:sldId id="540" r:id="rId6"/>
    <p:sldId id="288" r:id="rId7"/>
    <p:sldId id="328" r:id="rId8"/>
    <p:sldId id="329" r:id="rId9"/>
    <p:sldId id="330" r:id="rId10"/>
    <p:sldId id="316" r:id="rId11"/>
    <p:sldId id="332" r:id="rId12"/>
    <p:sldId id="504" r:id="rId13"/>
    <p:sldId id="505" r:id="rId14"/>
    <p:sldId id="506" r:id="rId15"/>
    <p:sldId id="331" r:id="rId16"/>
    <p:sldId id="507" r:id="rId17"/>
    <p:sldId id="508" r:id="rId18"/>
    <p:sldId id="509" r:id="rId19"/>
    <p:sldId id="510" r:id="rId20"/>
    <p:sldId id="511" r:id="rId21"/>
    <p:sldId id="512" r:id="rId22"/>
    <p:sldId id="513" r:id="rId23"/>
    <p:sldId id="514" r:id="rId24"/>
    <p:sldId id="515" r:id="rId25"/>
    <p:sldId id="516" r:id="rId26"/>
    <p:sldId id="517" r:id="rId27"/>
    <p:sldId id="518" r:id="rId28"/>
    <p:sldId id="520" r:id="rId29"/>
  </p:sldIdLst>
  <p:sldSz cx="9144000" cy="6858000" type="screen4x3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8FF"/>
    <a:srgbClr val="FAFAFF"/>
    <a:srgbClr val="A7ADFF"/>
    <a:srgbClr val="C8C8CC"/>
    <a:srgbClr val="F3F3FF"/>
    <a:srgbClr val="B7B7CC"/>
    <a:srgbClr val="C69200"/>
    <a:srgbClr val="002060"/>
    <a:srgbClr val="161C56"/>
    <a:srgbClr val="E9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1"/>
    <p:restoredTop sz="92308" autoAdjust="0"/>
  </p:normalViewPr>
  <p:slideViewPr>
    <p:cSldViewPr>
      <p:cViewPr varScale="1">
        <p:scale>
          <a:sx n="101" d="100"/>
          <a:sy n="101" d="100"/>
        </p:scale>
        <p:origin x="204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339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B7C6C1-58CA-4905-AEDC-9C13740575B8}" type="datetimeFigureOut">
              <a:rPr lang="en-SG" smtClean="0"/>
              <a:t>27/1/19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042921-5E95-42E7-81BE-0A3E682E96D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40604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D53CA56-7B18-46F1-B7FE-D2358B15BC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413354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3CA56-7B18-46F1-B7FE-D2358B15BC8C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93918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3CA56-7B18-46F1-B7FE-D2358B15BC8C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5441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3CA56-7B18-46F1-B7FE-D2358B15BC8C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292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3CA56-7B18-46F1-B7FE-D2358B15BC8C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5871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53CA56-7B18-46F1-B7FE-D2358B15BC8C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3995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3CA56-7B18-46F1-B7FE-D2358B15BC8C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7272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53CA56-7B18-46F1-B7FE-D2358B15BC8C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3746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3CA56-7B18-46F1-B7FE-D2358B15BC8C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7512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3CA56-7B18-46F1-B7FE-D2358B15BC8C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1473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3CA56-7B18-46F1-B7FE-D2358B15BC8C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871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3CA56-7B18-46F1-B7FE-D2358B15BC8C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547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 userDrawn="1"/>
        </p:nvGrpSpPr>
        <p:grpSpPr>
          <a:xfrm>
            <a:off x="0" y="0"/>
            <a:ext cx="9144000" cy="1420813"/>
            <a:chOff x="0" y="0"/>
            <a:chExt cx="9144000" cy="1420813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0"/>
              <a:ext cx="9144000" cy="14208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5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6261" y="197489"/>
              <a:ext cx="3419830" cy="1025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Straight Connector 7"/>
            <p:cNvCxnSpPr/>
            <p:nvPr userDrawn="1"/>
          </p:nvCxnSpPr>
          <p:spPr bwMode="auto">
            <a:xfrm>
              <a:off x="0" y="1420813"/>
              <a:ext cx="9144000" cy="0"/>
            </a:xfrm>
            <a:prstGeom prst="line">
              <a:avLst/>
            </a:prstGeom>
            <a:ln w="28575">
              <a:solidFill>
                <a:srgbClr val="C692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22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092204" y="5240050"/>
            <a:ext cx="7772400" cy="584775"/>
          </a:xfrm>
        </p:spPr>
        <p:txBody>
          <a:bodyPr/>
          <a:lstStyle>
            <a:lvl1pPr algn="r">
              <a:defRPr sz="3200"/>
            </a:lvl1pPr>
          </a:lstStyle>
          <a:p>
            <a:pPr lvl="0"/>
            <a:r>
              <a:rPr lang="en-US" altLang="en-US" noProof="0" dirty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092204" y="5883275"/>
            <a:ext cx="7772400" cy="400110"/>
          </a:xfrm>
        </p:spPr>
        <p:txBody>
          <a:bodyPr/>
          <a:lstStyle>
            <a:lvl1pPr marL="0" indent="0" algn="r">
              <a:buFontTx/>
              <a:buNone/>
              <a:defRPr sz="2000" b="1"/>
            </a:lvl1pPr>
          </a:lstStyle>
          <a:p>
            <a:pPr lvl="0"/>
            <a:r>
              <a:rPr lang="en-US" alt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14022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7497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3136612"/>
            <a:ext cx="8305800" cy="58477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01743C-E2D0-4F23-9ADE-FF21A9026E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5003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136613"/>
            <a:ext cx="7772400" cy="5847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721388"/>
            <a:ext cx="7772400" cy="400110"/>
          </a:xfrm>
        </p:spPr>
        <p:txBody>
          <a:bodyPr anchor="t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26556C-EC84-4ECE-8191-F1FF3A7E99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6200" y="914400"/>
            <a:ext cx="8991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172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7201"/>
            <a:ext cx="6553200" cy="584775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5819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A19D8-1474-485E-AF0B-775079405A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105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226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226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DE52A5-A620-486A-A1C9-54A6C6F43B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531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DF6E45-423C-46C5-BE72-11896EEDA7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1618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8BFDDE-7429-4330-9721-C945C33BC4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5013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9B965-42BC-4A3D-976E-CF58558A0C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2015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25425"/>
            <a:ext cx="6477000" cy="584775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066800"/>
            <a:ext cx="6477000" cy="377327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S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410200"/>
            <a:ext cx="64770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8E65BF-B260-4E60-AEEB-8FAAD58152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5700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177721"/>
            <a:ext cx="1881187" cy="564357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17212"/>
            <a:ext cx="8305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226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76400" y="6553200"/>
            <a:ext cx="5257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629400"/>
            <a:ext cx="1295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/>
            </a:lvl1pPr>
          </a:lstStyle>
          <a:p>
            <a:pPr>
              <a:defRPr/>
            </a:pPr>
            <a:fld id="{9FA06296-E828-4FE7-87D7-F0BB5EA786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00013" y="990600"/>
            <a:ext cx="8943975" cy="0"/>
          </a:xfrm>
          <a:prstGeom prst="line">
            <a:avLst/>
          </a:prstGeom>
          <a:ln>
            <a:solidFill>
              <a:srgbClr val="D59F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89" r:id="rId2"/>
    <p:sldLayoutId id="2147483886" r:id="rId3"/>
    <p:sldLayoutId id="2147483885" r:id="rId4"/>
    <p:sldLayoutId id="2147483887" r:id="rId5"/>
    <p:sldLayoutId id="2147483888" r:id="rId6"/>
    <p:sldLayoutId id="2147483890" r:id="rId7"/>
    <p:sldLayoutId id="2147483891" r:id="rId8"/>
    <p:sldLayoutId id="2147483892" r:id="rId9"/>
    <p:sldLayoutId id="2147483896" r:id="rId10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69200"/>
          </a:solidFill>
          <a:latin typeface="Century Gothic" panose="020B050202020202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8" Type="http://schemas.openxmlformats.org/officeDocument/2006/relationships/image" Target="../media/image300.png"/><Relationship Id="rId26" Type="http://schemas.openxmlformats.org/officeDocument/2006/relationships/image" Target="../media/image261.png"/><Relationship Id="rId3" Type="http://schemas.openxmlformats.org/officeDocument/2006/relationships/image" Target="../media/image1500.png"/><Relationship Id="rId17" Type="http://schemas.openxmlformats.org/officeDocument/2006/relationships/image" Target="../media/image2900.png"/><Relationship Id="rId25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80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00.png"/><Relationship Id="rId11" Type="http://schemas.openxmlformats.org/officeDocument/2006/relationships/image" Target="../media/image2300.png"/><Relationship Id="rId24" Type="http://schemas.openxmlformats.org/officeDocument/2006/relationships/image" Target="../media/image360.png"/><Relationship Id="rId5" Type="http://schemas.openxmlformats.org/officeDocument/2006/relationships/image" Target="../media/image1700.png"/><Relationship Id="rId15" Type="http://schemas.openxmlformats.org/officeDocument/2006/relationships/image" Target="../media/image270.png"/><Relationship Id="rId23" Type="http://schemas.openxmlformats.org/officeDocument/2006/relationships/image" Target="../media/image350.png"/><Relationship Id="rId4" Type="http://schemas.openxmlformats.org/officeDocument/2006/relationships/image" Target="../media/image160.png"/><Relationship Id="rId27" Type="http://schemas.openxmlformats.org/officeDocument/2006/relationships/image" Target="../media/image26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13" Type="http://schemas.openxmlformats.org/officeDocument/2006/relationships/image" Target="../media/image250.png"/><Relationship Id="rId18" Type="http://schemas.openxmlformats.org/officeDocument/2006/relationships/image" Target="../media/image30.png"/><Relationship Id="rId26" Type="http://schemas.openxmlformats.org/officeDocument/2006/relationships/image" Target="../media/image380.png"/><Relationship Id="rId21" Type="http://schemas.openxmlformats.org/officeDocument/2006/relationships/image" Target="../media/image330.png"/><Relationship Id="rId3" Type="http://schemas.openxmlformats.org/officeDocument/2006/relationships/image" Target="../media/image150.png"/><Relationship Id="rId7" Type="http://schemas.openxmlformats.org/officeDocument/2006/relationships/image" Target="../media/image190.png"/><Relationship Id="rId12" Type="http://schemas.openxmlformats.org/officeDocument/2006/relationships/image" Target="../media/image240.png"/><Relationship Id="rId17" Type="http://schemas.openxmlformats.org/officeDocument/2006/relationships/image" Target="../media/image290.png"/><Relationship Id="rId25" Type="http://schemas.openxmlformats.org/officeDocument/2006/relationships/image" Target="../media/image370.png"/><Relationship Id="rId2" Type="http://schemas.openxmlformats.org/officeDocument/2006/relationships/notesSlide" Target="../notesSlides/notesSlide2.xml"/><Relationship Id="rId20" Type="http://schemas.openxmlformats.org/officeDocument/2006/relationships/image" Target="../media/image320.png"/><Relationship Id="rId16" Type="http://schemas.openxmlformats.org/officeDocument/2006/relationships/image" Target="../media/image28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0.png"/><Relationship Id="rId11" Type="http://schemas.openxmlformats.org/officeDocument/2006/relationships/image" Target="../media/image230.png"/><Relationship Id="rId24" Type="http://schemas.openxmlformats.org/officeDocument/2006/relationships/image" Target="../media/image36.png"/><Relationship Id="rId5" Type="http://schemas.openxmlformats.org/officeDocument/2006/relationships/image" Target="../media/image170.png"/><Relationship Id="rId15" Type="http://schemas.openxmlformats.org/officeDocument/2006/relationships/image" Target="../media/image27.png"/><Relationship Id="rId23" Type="http://schemas.openxmlformats.org/officeDocument/2006/relationships/image" Target="../media/image35.png"/><Relationship Id="rId28" Type="http://schemas.openxmlformats.org/officeDocument/2006/relationships/image" Target="../media/image400.png"/><Relationship Id="rId10" Type="http://schemas.openxmlformats.org/officeDocument/2006/relationships/image" Target="../media/image220.png"/><Relationship Id="rId19" Type="http://schemas.openxmlformats.org/officeDocument/2006/relationships/image" Target="../media/image310.png"/><Relationship Id="rId9" Type="http://schemas.openxmlformats.org/officeDocument/2006/relationships/image" Target="../media/image210.png"/><Relationship Id="rId14" Type="http://schemas.openxmlformats.org/officeDocument/2006/relationships/image" Target="../media/image26.png"/><Relationship Id="rId22" Type="http://schemas.openxmlformats.org/officeDocument/2006/relationships/image" Target="../media/image340.png"/><Relationship Id="rId4" Type="http://schemas.openxmlformats.org/officeDocument/2006/relationships/image" Target="../media/image16.png"/><Relationship Id="rId27" Type="http://schemas.openxmlformats.org/officeDocument/2006/relationships/image" Target="../media/image39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ode.preferred.ai/recommendation-retrieval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136613"/>
            <a:ext cx="7772400" cy="523220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I (Summary):</a:t>
            </a:r>
            <a:endParaRPr lang="en-SG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3721388"/>
            <a:ext cx="8193087" cy="954107"/>
          </a:xfrm>
        </p:spPr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MF Recommendation Retrieval as Similarity Search Problem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6556C-EC84-4ECE-8191-F1FF3A7E9999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53EEF0-5CDE-0D46-9D7C-41BA7D2F72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12141"/>
            <a:ext cx="2912846" cy="65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041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28600" y="259377"/>
            <a:ext cx="6934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6920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9pPr>
          </a:lstStyle>
          <a:p>
            <a:r>
              <a:rPr 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Euclidean Embedding for </a:t>
            </a:r>
            <a:r>
              <a:rPr lang="en-US" sz="2800" kern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Explicit</a:t>
            </a:r>
            <a:r>
              <a:rPr 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Feedback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9A8E7A-3645-4B45-912B-458CE5461BAA}"/>
              </a:ext>
            </a:extLst>
          </p:cNvPr>
          <p:cNvSpPr txBox="1"/>
          <p:nvPr/>
        </p:nvSpPr>
        <p:spPr>
          <a:xfrm>
            <a:off x="1041400" y="990600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err="1"/>
              <a:t>Khoshneshin</a:t>
            </a:r>
            <a:r>
              <a:rPr lang="en-US" sz="1600" b="1" dirty="0"/>
              <a:t> and Street, "Collaborative Filtering via Euclidean Embedding”, </a:t>
            </a:r>
            <a:r>
              <a:rPr lang="en-US" sz="1600" b="1" dirty="0" err="1"/>
              <a:t>RecSys</a:t>
            </a:r>
            <a:r>
              <a:rPr lang="en-US" sz="1600" b="1" dirty="0"/>
              <a:t> 2010.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C59DB3C-A449-E14B-B832-FEDB6DB4ED70}"/>
              </a:ext>
            </a:extLst>
          </p:cNvPr>
          <p:cNvGrpSpPr/>
          <p:nvPr/>
        </p:nvGrpSpPr>
        <p:grpSpPr>
          <a:xfrm>
            <a:off x="573011" y="1783378"/>
            <a:ext cx="3600216" cy="767944"/>
            <a:chOff x="2926976" y="3678845"/>
            <a:chExt cx="3600216" cy="76794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BADB198-2FFF-9A40-AAE5-D4EB7CC7FB41}"/>
                </a:ext>
              </a:extLst>
            </p:cNvPr>
            <p:cNvSpPr txBox="1"/>
            <p:nvPr/>
          </p:nvSpPr>
          <p:spPr>
            <a:xfrm>
              <a:off x="3002924" y="3678845"/>
              <a:ext cx="33585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Euclidean Embedding</a:t>
              </a:r>
              <a:endParaRPr lang="en-SG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C139D7D-6537-BF48-94EF-20E2C3139767}"/>
                    </a:ext>
                  </a:extLst>
                </p:cNvPr>
                <p:cNvSpPr txBox="1"/>
                <p:nvPr/>
              </p:nvSpPr>
              <p:spPr>
                <a:xfrm>
                  <a:off x="2926976" y="4038600"/>
                  <a:ext cx="3600216" cy="40818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𝑢𝑖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0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SG" sz="20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C139D7D-6537-BF48-94EF-20E2C31397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6976" y="4038600"/>
                  <a:ext cx="3600216" cy="408189"/>
                </a:xfrm>
                <a:prstGeom prst="rect">
                  <a:avLst/>
                </a:prstGeom>
                <a:blipFill>
                  <a:blip r:embed="rId2"/>
                  <a:stretch>
                    <a:fillRect b="-212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C2D7CE0-913E-F643-827D-633EAACC8F19}"/>
              </a:ext>
            </a:extLst>
          </p:cNvPr>
          <p:cNvGrpSpPr/>
          <p:nvPr/>
        </p:nvGrpSpPr>
        <p:grpSpPr>
          <a:xfrm>
            <a:off x="4572000" y="1783378"/>
            <a:ext cx="4309386" cy="707887"/>
            <a:chOff x="2598807" y="1973758"/>
            <a:chExt cx="4309386" cy="70788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2FE52A1-39F0-1F43-932E-A723A7FE6CF5}"/>
                </a:ext>
              </a:extLst>
            </p:cNvPr>
            <p:cNvSpPr txBox="1"/>
            <p:nvPr/>
          </p:nvSpPr>
          <p:spPr>
            <a:xfrm>
              <a:off x="2598807" y="1973758"/>
              <a:ext cx="43093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Matrix Factorization</a:t>
              </a:r>
              <a:endParaRPr lang="en-SG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6135384-31AD-9B4A-B276-8674825B0CAC}"/>
                    </a:ext>
                  </a:extLst>
                </p:cNvPr>
                <p:cNvSpPr txBox="1"/>
                <p:nvPr/>
              </p:nvSpPr>
              <p:spPr>
                <a:xfrm>
                  <a:off x="3396354" y="2373868"/>
                  <a:ext cx="274985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𝑢𝑖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SG" sz="20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6135384-31AD-9B4A-B276-8674825B0C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6354" y="2373868"/>
                  <a:ext cx="2749855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461" t="-2000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91D41D5F-31E9-674B-B791-D6FEC98358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25846"/>
            <a:ext cx="3810000" cy="41148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D2078FB-C91A-6946-980D-2B974BD55F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974" y="2687746"/>
            <a:ext cx="41910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642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28600" y="259377"/>
            <a:ext cx="6934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6920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9pPr>
          </a:lstStyle>
          <a:p>
            <a:r>
              <a:rPr 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Euclidean Embedding for </a:t>
            </a:r>
            <a:r>
              <a:rPr lang="en-US" sz="2800" kern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Explicit</a:t>
            </a:r>
            <a:r>
              <a:rPr 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Feedback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9A8E7A-3645-4B45-912B-458CE5461BAA}"/>
              </a:ext>
            </a:extLst>
          </p:cNvPr>
          <p:cNvSpPr txBox="1"/>
          <p:nvPr/>
        </p:nvSpPr>
        <p:spPr>
          <a:xfrm>
            <a:off x="1041400" y="990600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err="1"/>
              <a:t>Khoshneshin</a:t>
            </a:r>
            <a:r>
              <a:rPr lang="en-US" sz="1600" b="1" dirty="0"/>
              <a:t> and Street, "Collaborative Filtering via Euclidean Embedding”, </a:t>
            </a:r>
            <a:r>
              <a:rPr lang="en-US" sz="1600" b="1" dirty="0" err="1"/>
              <a:t>RecSys</a:t>
            </a:r>
            <a:r>
              <a:rPr lang="en-US" sz="1600" b="1" dirty="0"/>
              <a:t> 2010.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C59DB3C-A449-E14B-B832-FEDB6DB4ED70}"/>
              </a:ext>
            </a:extLst>
          </p:cNvPr>
          <p:cNvGrpSpPr/>
          <p:nvPr/>
        </p:nvGrpSpPr>
        <p:grpSpPr>
          <a:xfrm>
            <a:off x="573011" y="1783378"/>
            <a:ext cx="3600216" cy="767944"/>
            <a:chOff x="2926976" y="3678845"/>
            <a:chExt cx="3600216" cy="76794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BADB198-2FFF-9A40-AAE5-D4EB7CC7FB41}"/>
                </a:ext>
              </a:extLst>
            </p:cNvPr>
            <p:cNvSpPr txBox="1"/>
            <p:nvPr/>
          </p:nvSpPr>
          <p:spPr>
            <a:xfrm>
              <a:off x="3002924" y="3678845"/>
              <a:ext cx="33585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Euclidean Embedding</a:t>
              </a:r>
              <a:endParaRPr lang="en-SG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C139D7D-6537-BF48-94EF-20E2C3139767}"/>
                    </a:ext>
                  </a:extLst>
                </p:cNvPr>
                <p:cNvSpPr txBox="1"/>
                <p:nvPr/>
              </p:nvSpPr>
              <p:spPr>
                <a:xfrm>
                  <a:off x="2926976" y="4038600"/>
                  <a:ext cx="3600216" cy="40818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𝑢𝑖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0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SG" sz="20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C139D7D-6537-BF48-94EF-20E2C31397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6976" y="4038600"/>
                  <a:ext cx="3600216" cy="408189"/>
                </a:xfrm>
                <a:prstGeom prst="rect">
                  <a:avLst/>
                </a:prstGeom>
                <a:blipFill>
                  <a:blip r:embed="rId2"/>
                  <a:stretch>
                    <a:fillRect b="-212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C2D7CE0-913E-F643-827D-633EAACC8F19}"/>
              </a:ext>
            </a:extLst>
          </p:cNvPr>
          <p:cNvGrpSpPr/>
          <p:nvPr/>
        </p:nvGrpSpPr>
        <p:grpSpPr>
          <a:xfrm>
            <a:off x="4572000" y="1783378"/>
            <a:ext cx="4309386" cy="707887"/>
            <a:chOff x="2598807" y="1973758"/>
            <a:chExt cx="4309386" cy="70788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2FE52A1-39F0-1F43-932E-A723A7FE6CF5}"/>
                </a:ext>
              </a:extLst>
            </p:cNvPr>
            <p:cNvSpPr txBox="1"/>
            <p:nvPr/>
          </p:nvSpPr>
          <p:spPr>
            <a:xfrm>
              <a:off x="2598807" y="1973758"/>
              <a:ext cx="43093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Matrix Factorization</a:t>
              </a:r>
              <a:endParaRPr lang="en-SG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6135384-31AD-9B4A-B276-8674825B0CAC}"/>
                    </a:ext>
                  </a:extLst>
                </p:cNvPr>
                <p:cNvSpPr txBox="1"/>
                <p:nvPr/>
              </p:nvSpPr>
              <p:spPr>
                <a:xfrm>
                  <a:off x="3396354" y="2373868"/>
                  <a:ext cx="274985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𝑢𝑖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SG" sz="20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6135384-31AD-9B4A-B276-8674825B0C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6354" y="2373868"/>
                  <a:ext cx="2749855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461" t="-2000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B8A8F40-EA17-3049-B446-07F74D401B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184269"/>
            <a:ext cx="6705600" cy="273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899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28936" y="269862"/>
            <a:ext cx="7924800" cy="523220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Factorization for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Implicit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Feedback</a:t>
            </a:r>
            <a:endParaRPr lang="en-S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5CC60F-089B-0C40-8E6E-27894960D57F}"/>
              </a:ext>
            </a:extLst>
          </p:cNvPr>
          <p:cNvSpPr txBox="1"/>
          <p:nvPr/>
        </p:nvSpPr>
        <p:spPr>
          <a:xfrm>
            <a:off x="1041400" y="990600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err="1"/>
              <a:t>Salakhutdinov</a:t>
            </a:r>
            <a:r>
              <a:rPr lang="en-US" sz="1600" b="1" dirty="0"/>
              <a:t> and </a:t>
            </a:r>
            <a:r>
              <a:rPr lang="en-US" sz="1600" b="1" dirty="0" err="1"/>
              <a:t>Mnih</a:t>
            </a:r>
            <a:r>
              <a:rPr lang="en-US" sz="1600" b="1" dirty="0"/>
              <a:t>, "</a:t>
            </a:r>
            <a:r>
              <a:rPr lang="en-SG" sz="1600" b="1" dirty="0"/>
              <a:t>BPR: Bayesian Personalized Ranking from Implicit Feedback</a:t>
            </a:r>
            <a:r>
              <a:rPr lang="en-US" sz="1600" b="1" dirty="0"/>
              <a:t>", UAI 2009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DE358D-4B49-5E47-859A-0E42C23ECD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763247"/>
            <a:ext cx="4187594" cy="4953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E6259B-48BF-9041-99AD-282473AC7D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194" y="1741062"/>
            <a:ext cx="4626206" cy="29257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809CE5-2417-AC40-88F6-518DA12E70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781589"/>
            <a:ext cx="2362200" cy="6606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FD6737-5076-6549-A627-97A534DE81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700" y="5599352"/>
            <a:ext cx="3429000" cy="98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984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28600" y="259377"/>
            <a:ext cx="7086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6920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9pPr>
          </a:lstStyle>
          <a:p>
            <a:r>
              <a:rPr 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Euclidean Embedding for </a:t>
            </a:r>
            <a:r>
              <a:rPr lang="en-US" sz="28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Implicit</a:t>
            </a:r>
            <a:r>
              <a:rPr 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Feedback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9A8E7A-3645-4B45-912B-458CE5461BAA}"/>
              </a:ext>
            </a:extLst>
          </p:cNvPr>
          <p:cNvSpPr txBox="1"/>
          <p:nvPr/>
        </p:nvSpPr>
        <p:spPr>
          <a:xfrm>
            <a:off x="1041400" y="990600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600" b="1" dirty="0"/>
              <a:t>Le and </a:t>
            </a:r>
            <a:r>
              <a:rPr lang="en-SG" sz="1600" b="1" dirty="0" err="1"/>
              <a:t>Lauw</a:t>
            </a:r>
            <a:r>
              <a:rPr lang="en-SG" sz="1600" b="1" dirty="0"/>
              <a:t>, "Euclidean Co-Embedding of Ordinal Data for Multi-Type Visualization", SDM 2016.</a:t>
            </a:r>
            <a:endParaRPr lang="en-US" sz="1600" b="1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C59DB3C-A449-E14B-B832-FEDB6DB4ED70}"/>
              </a:ext>
            </a:extLst>
          </p:cNvPr>
          <p:cNvGrpSpPr/>
          <p:nvPr/>
        </p:nvGrpSpPr>
        <p:grpSpPr>
          <a:xfrm>
            <a:off x="573011" y="1783378"/>
            <a:ext cx="3732304" cy="835398"/>
            <a:chOff x="2926976" y="3678845"/>
            <a:chExt cx="3732304" cy="83539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BADB198-2FFF-9A40-AAE5-D4EB7CC7FB41}"/>
                </a:ext>
              </a:extLst>
            </p:cNvPr>
            <p:cNvSpPr txBox="1"/>
            <p:nvPr/>
          </p:nvSpPr>
          <p:spPr>
            <a:xfrm>
              <a:off x="3002924" y="3678845"/>
              <a:ext cx="33585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Euclidean Embedding</a:t>
              </a:r>
              <a:endParaRPr lang="en-SG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C139D7D-6537-BF48-94EF-20E2C3139767}"/>
                    </a:ext>
                  </a:extLst>
                </p:cNvPr>
                <p:cNvSpPr txBox="1"/>
                <p:nvPr/>
              </p:nvSpPr>
              <p:spPr>
                <a:xfrm>
                  <a:off x="2926976" y="4038600"/>
                  <a:ext cx="3732304" cy="4756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groupChr>
                          <m:groupChrPr>
                            <m:chr m:val="⇒"/>
                            <m:pos m:val="top"/>
                            <m:ctrlP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groupChrPr>
                          <m:e/>
                        </m:groupChr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oMath>
                    </m:oMathPara>
                  </a14:m>
                  <a:endParaRPr lang="en-SG" sz="20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C139D7D-6537-BF48-94EF-20E2C31397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6976" y="4038600"/>
                  <a:ext cx="3732304" cy="475643"/>
                </a:xfrm>
                <a:prstGeom prst="rect">
                  <a:avLst/>
                </a:prstGeom>
                <a:blipFill>
                  <a:blip r:embed="rId2"/>
                  <a:stretch>
                    <a:fillRect l="-678" t="-28947" b="-5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5023A39-54AA-D646-BA83-85F08A6745CE}"/>
              </a:ext>
            </a:extLst>
          </p:cNvPr>
          <p:cNvGrpSpPr/>
          <p:nvPr/>
        </p:nvGrpSpPr>
        <p:grpSpPr>
          <a:xfrm>
            <a:off x="4572000" y="1783378"/>
            <a:ext cx="4309386" cy="830471"/>
            <a:chOff x="4572000" y="1783378"/>
            <a:chExt cx="4309386" cy="83047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2FE52A1-39F0-1F43-932E-A723A7FE6CF5}"/>
                </a:ext>
              </a:extLst>
            </p:cNvPr>
            <p:cNvSpPr txBox="1"/>
            <p:nvPr/>
          </p:nvSpPr>
          <p:spPr>
            <a:xfrm>
              <a:off x="4572000" y="1783378"/>
              <a:ext cx="43093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Matrix Factorization</a:t>
              </a:r>
              <a:endParaRPr lang="en-SG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F7485E4-4F8D-7644-90E1-37EBF09807D7}"/>
                    </a:ext>
                  </a:extLst>
                </p:cNvPr>
                <p:cNvSpPr txBox="1"/>
                <p:nvPr/>
              </p:nvSpPr>
              <p:spPr>
                <a:xfrm>
                  <a:off x="5500723" y="2209379"/>
                  <a:ext cx="2373277" cy="40447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groupChr>
                          <m:groupChrPr>
                            <m:chr m:val="⇒"/>
                            <m:pos m:val="top"/>
                            <m:ctrlP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groupChrPr>
                          <m:e/>
                        </m:groupCh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sSubSup>
                          <m:sSubSupPr>
                            <m:ctrlP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  <m:sup>
                            <m: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SG" sz="20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F7485E4-4F8D-7644-90E1-37EBF09807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0723" y="2209379"/>
                  <a:ext cx="2373277" cy="404470"/>
                </a:xfrm>
                <a:prstGeom prst="rect">
                  <a:avLst/>
                </a:prstGeom>
                <a:blipFill>
                  <a:blip r:embed="rId3"/>
                  <a:stretch>
                    <a:fillRect l="-1596" t="-48485" r="-1064" b="-6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8C2A2E7C-4928-A144-BBF7-7F7880BBA6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70" y="2824512"/>
            <a:ext cx="3140172" cy="25557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CA4347-B51A-504D-95FF-902D7A0729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77" y="5437269"/>
            <a:ext cx="4002123" cy="6697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0A3C88-88DD-994C-8586-727C1F99C9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77" y="6158675"/>
            <a:ext cx="3589322" cy="52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461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4FB199-3CA0-674C-9F86-21743CBAFF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82" b="17591"/>
          <a:stretch/>
        </p:blipFill>
        <p:spPr>
          <a:xfrm>
            <a:off x="983301" y="1219200"/>
            <a:ext cx="7277083" cy="5562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28600" y="259377"/>
            <a:ext cx="7086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6920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9pPr>
          </a:lstStyle>
          <a:p>
            <a:r>
              <a:rPr 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via Euclidean Embedding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9A8E7A-3645-4B45-912B-458CE5461BAA}"/>
              </a:ext>
            </a:extLst>
          </p:cNvPr>
          <p:cNvSpPr txBox="1"/>
          <p:nvPr/>
        </p:nvSpPr>
        <p:spPr>
          <a:xfrm>
            <a:off x="1041400" y="990600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600" b="1" dirty="0"/>
              <a:t>Le and </a:t>
            </a:r>
            <a:r>
              <a:rPr lang="en-SG" sz="1600" b="1" dirty="0" err="1"/>
              <a:t>Lauw</a:t>
            </a:r>
            <a:r>
              <a:rPr lang="en-SG" sz="1600" b="1" dirty="0"/>
              <a:t>, "Euclidean Co-Embedding of Ordinal Data for Multi-Type Visualization", SDM 2016.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888198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A8117-A910-9E4A-9BF5-F7A4E8D9D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713210"/>
            <a:ext cx="4040188" cy="461665"/>
          </a:xfrm>
        </p:spPr>
        <p:txBody>
          <a:bodyPr/>
          <a:lstStyle/>
          <a:p>
            <a:r>
              <a:rPr lang="en-US" dirty="0"/>
              <a:t>Euclidean Embedding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166339-7ADA-684B-9D1C-B6CAA1F1B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2062103"/>
          </a:xfrm>
        </p:spPr>
        <p:txBody>
          <a:bodyPr/>
          <a:lstStyle/>
          <a:p>
            <a:r>
              <a:rPr lang="en-US" sz="2000" dirty="0"/>
              <a:t>Change inner-product formulation to one based on Euclidean distance</a:t>
            </a:r>
          </a:p>
          <a:p>
            <a:endParaRPr lang="en-US" sz="2000" dirty="0"/>
          </a:p>
          <a:p>
            <a:r>
              <a:rPr lang="en-US" sz="2000" dirty="0"/>
              <a:t>Compatible with spatial index and L2LSH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1171F55-7C3B-174E-93C0-9A220F0276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5025" y="1713210"/>
            <a:ext cx="4041775" cy="461665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Indexable MF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9EA03A8-3E33-BB46-93C0-89B13CE64C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2369880"/>
          </a:xfrm>
        </p:spPr>
        <p:txBody>
          <a:bodyPr/>
          <a:lstStyle/>
          <a:p>
            <a:r>
              <a:rPr lang="en-US" sz="2000" dirty="0"/>
              <a:t>Keep inner-product formulation, but ensure native indexability</a:t>
            </a:r>
          </a:p>
          <a:p>
            <a:endParaRPr lang="en-US" sz="2000" dirty="0"/>
          </a:p>
          <a:p>
            <a:r>
              <a:rPr lang="en-US" sz="2000" dirty="0"/>
              <a:t>Compatible with spatial index, L2LSH, SRP-LSH, inverted index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28600" y="259377"/>
            <a:ext cx="6553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6920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9pPr>
          </a:lstStyle>
          <a:p>
            <a:r>
              <a:rPr 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Approaches towards Indexability</a:t>
            </a:r>
          </a:p>
        </p:txBody>
      </p:sp>
    </p:spTree>
    <p:extLst>
      <p:ext uri="{BB962C8B-B14F-4D97-AF65-F5344CB8AC3E}">
        <p14:creationId xmlns:p14="http://schemas.microsoft.com/office/powerpoint/2010/main" val="2498043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28600" y="259377"/>
            <a:ext cx="6553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6920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9pPr>
          </a:lstStyle>
          <a:p>
            <a:r>
              <a:rPr 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Nearest Neighbor Search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98F643-3502-6141-86F0-3712F7ACEACB}"/>
              </a:ext>
            </a:extLst>
          </p:cNvPr>
          <p:cNvSpPr txBox="1"/>
          <p:nvPr/>
        </p:nvSpPr>
        <p:spPr>
          <a:xfrm>
            <a:off x="275273" y="1833601"/>
            <a:ext cx="4033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Nearest Neighbor Search (NNS)</a:t>
            </a:r>
            <a:endParaRPr lang="en-SG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2A8F2D3-337C-D245-8249-B7F869E14A72}"/>
                  </a:ext>
                </a:extLst>
              </p:cNvPr>
              <p:cNvSpPr/>
              <p:nvPr/>
            </p:nvSpPr>
            <p:spPr>
              <a:xfrm>
                <a:off x="352196" y="2446123"/>
                <a:ext cx="3263177" cy="5551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SG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SG" sz="20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argm</m:t>
                              </m:r>
                              <m:r>
                                <m:rPr>
                                  <m:sty m:val="p"/>
                                </m:rPr>
                                <a:rPr lang="en-SG" sz="200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in</m:t>
                              </m:r>
                            </m:e>
                            <m:lim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SG" sz="20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SG" sz="200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SG" sz="200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SG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2A8F2D3-337C-D245-8249-B7F869E14A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196" y="2446123"/>
                <a:ext cx="3263177" cy="555152"/>
              </a:xfrm>
              <a:prstGeom prst="rect">
                <a:avLst/>
              </a:prstGeom>
              <a:blipFill>
                <a:blip r:embed="rId2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4A756B3F-2738-A640-9B9A-68C65B124ACE}"/>
              </a:ext>
            </a:extLst>
          </p:cNvPr>
          <p:cNvSpPr txBox="1"/>
          <p:nvPr/>
        </p:nvSpPr>
        <p:spPr>
          <a:xfrm>
            <a:off x="4324713" y="1855582"/>
            <a:ext cx="46930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Inner Product Search</a:t>
            </a:r>
          </a:p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(MIPS)</a:t>
            </a:r>
            <a:endParaRPr lang="en-SG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17D9570-909B-1F41-866C-891EE0A0C67A}"/>
                  </a:ext>
                </a:extLst>
              </p:cNvPr>
              <p:cNvSpPr/>
              <p:nvPr/>
            </p:nvSpPr>
            <p:spPr>
              <a:xfrm>
                <a:off x="4672462" y="2653921"/>
                <a:ext cx="4167872" cy="5553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unc>
                            <m:funcPr>
                              <m:ctrlPr>
                                <a:rPr lang="en-US" sz="20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0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argmax</m:t>
                                  </m:r>
                                </m:e>
                                <m:lim>
                                  <m:r>
                                    <a:rPr lang="en-US" sz="200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lim>
                              </m:limLow>
                            </m:fName>
                            <m:e>
                              <m:sSubSup>
                                <m:sSubSupPr>
                                  <m:ctrlPr>
                                    <a:rPr lang="en-US" sz="20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  <m:sup>
                                  <m:r>
                                    <a:rPr lang="en-US" sz="20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0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20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fName>
                        <m:e/>
                      </m:func>
                    </m:oMath>
                  </m:oMathPara>
                </a14:m>
                <a:endParaRPr lang="en-SG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17D9570-909B-1F41-866C-891EE0A0C6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462" y="2653921"/>
                <a:ext cx="4167872" cy="555345"/>
              </a:xfrm>
              <a:prstGeom prst="rect">
                <a:avLst/>
              </a:prstGeom>
              <a:blipFill>
                <a:blip r:embed="rId3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27D048C-7601-D547-A420-F90942AA8DA3}"/>
                  </a:ext>
                </a:extLst>
              </p:cNvPr>
              <p:cNvSpPr/>
              <p:nvPr/>
            </p:nvSpPr>
            <p:spPr>
              <a:xfrm>
                <a:off x="482599" y="3326058"/>
                <a:ext cx="3854814" cy="5553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SG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SG" sz="20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SG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SG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))</m:t>
                          </m:r>
                        </m:e>
                      </m:func>
                    </m:oMath>
                  </m:oMathPara>
                </a14:m>
                <a:endParaRPr lang="en-SG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27D048C-7601-D547-A420-F90942AA8D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99" y="3326058"/>
                <a:ext cx="3854814" cy="555345"/>
              </a:xfrm>
              <a:prstGeom prst="rect">
                <a:avLst/>
              </a:prstGeom>
              <a:blipFill>
                <a:blip r:embed="rId4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0477251-5135-A848-A2AC-517BDEEF3A8C}"/>
                  </a:ext>
                </a:extLst>
              </p:cNvPr>
              <p:cNvSpPr/>
              <p:nvPr/>
            </p:nvSpPr>
            <p:spPr>
              <a:xfrm>
                <a:off x="1061536" y="4169248"/>
                <a:ext cx="3263177" cy="5551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SG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SG" sz="20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SG" sz="20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SG" sz="200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SG" sz="200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SG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SG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SG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sSubSup>
                            <m:sSubSupPr>
                              <m:ctrlPr>
                                <a:rPr lang="en-US" sz="20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>
                              <m:r>
                                <a:rPr lang="en-US" sz="20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0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0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))</m:t>
                          </m:r>
                        </m:e>
                      </m:func>
                    </m:oMath>
                  </m:oMathPara>
                </a14:m>
                <a:endParaRPr lang="en-SG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0477251-5135-A848-A2AC-517BDEEF3A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536" y="4169248"/>
                <a:ext cx="3263177" cy="555152"/>
              </a:xfrm>
              <a:prstGeom prst="rect">
                <a:avLst/>
              </a:prstGeom>
              <a:blipFill>
                <a:blip r:embed="rId5"/>
                <a:stretch>
                  <a:fillRect l="-14008" r="-13230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543560C4-73CF-E244-BC85-7F85544E0F79}"/>
              </a:ext>
            </a:extLst>
          </p:cNvPr>
          <p:cNvSpPr txBox="1"/>
          <p:nvPr/>
        </p:nvSpPr>
        <p:spPr>
          <a:xfrm>
            <a:off x="1983784" y="5026977"/>
            <a:ext cx="57230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When the norm of item vectors is constant, NNS is equivalent to MIPS</a:t>
            </a:r>
          </a:p>
        </p:txBody>
      </p:sp>
    </p:spTree>
    <p:extLst>
      <p:ext uri="{BB962C8B-B14F-4D97-AF65-F5344CB8AC3E}">
        <p14:creationId xmlns:p14="http://schemas.microsoft.com/office/powerpoint/2010/main" val="348228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28600" y="259377"/>
            <a:ext cx="6553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6920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9pPr>
          </a:lstStyle>
          <a:p>
            <a:r>
              <a:rPr 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Cosine Similarity Search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98F643-3502-6141-86F0-3712F7ACEACB}"/>
              </a:ext>
            </a:extLst>
          </p:cNvPr>
          <p:cNvSpPr txBox="1"/>
          <p:nvPr/>
        </p:nvSpPr>
        <p:spPr>
          <a:xfrm>
            <a:off x="352196" y="1857069"/>
            <a:ext cx="4144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Cosine Similarity Search</a:t>
            </a:r>
          </a:p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(MCSS)</a:t>
            </a:r>
            <a:endParaRPr lang="en-SG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2A8F2D3-337C-D245-8249-B7F869E14A72}"/>
                  </a:ext>
                </a:extLst>
              </p:cNvPr>
              <p:cNvSpPr/>
              <p:nvPr/>
            </p:nvSpPr>
            <p:spPr>
              <a:xfrm>
                <a:off x="609600" y="2795541"/>
                <a:ext cx="3263177" cy="7620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SG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SG" sz="20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20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  <m:sup>
                                  <m:r>
                                    <a:rPr lang="en-US" sz="20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0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20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SG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SG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SG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SG" sz="200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SG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2A8F2D3-337C-D245-8249-B7F869E14A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795541"/>
                <a:ext cx="3263177" cy="762003"/>
              </a:xfrm>
              <a:prstGeom prst="rect">
                <a:avLst/>
              </a:prstGeom>
              <a:blipFill>
                <a:blip r:embed="rId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4A756B3F-2738-A640-9B9A-68C65B124ACE}"/>
              </a:ext>
            </a:extLst>
          </p:cNvPr>
          <p:cNvSpPr txBox="1"/>
          <p:nvPr/>
        </p:nvSpPr>
        <p:spPr>
          <a:xfrm>
            <a:off x="4334830" y="1874995"/>
            <a:ext cx="46930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Inner Product Search</a:t>
            </a:r>
          </a:p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(MIPS)</a:t>
            </a:r>
            <a:endParaRPr lang="en-SG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17D9570-909B-1F41-866C-891EE0A0C67A}"/>
                  </a:ext>
                </a:extLst>
              </p:cNvPr>
              <p:cNvSpPr/>
              <p:nvPr/>
            </p:nvSpPr>
            <p:spPr>
              <a:xfrm>
                <a:off x="4597400" y="3002199"/>
                <a:ext cx="4167872" cy="5553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unc>
                            <m:funcPr>
                              <m:ctrlPr>
                                <a:rPr lang="en-US" sz="20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0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argmax</m:t>
                                  </m:r>
                                </m:e>
                                <m:lim>
                                  <m:r>
                                    <a:rPr lang="en-US" sz="200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lim>
                              </m:limLow>
                            </m:fName>
                            <m:e>
                              <m:sSubSup>
                                <m:sSubSupPr>
                                  <m:ctrlPr>
                                    <a:rPr lang="en-US" sz="20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  <m:sup>
                                  <m:r>
                                    <a:rPr lang="en-US" sz="20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0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20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fName>
                        <m:e/>
                      </m:func>
                    </m:oMath>
                  </m:oMathPara>
                </a14:m>
                <a:endParaRPr lang="en-SG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17D9570-909B-1F41-866C-891EE0A0C6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400" y="3002199"/>
                <a:ext cx="4167872" cy="555345"/>
              </a:xfrm>
              <a:prstGeom prst="rect">
                <a:avLst/>
              </a:prstGeom>
              <a:blipFill>
                <a:blip r:embed="rId3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543560C4-73CF-E244-BC85-7F85544E0F79}"/>
              </a:ext>
            </a:extLst>
          </p:cNvPr>
          <p:cNvSpPr txBox="1"/>
          <p:nvPr/>
        </p:nvSpPr>
        <p:spPr>
          <a:xfrm>
            <a:off x="1983784" y="5026977"/>
            <a:ext cx="57230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When the norm of item vectors is constant, MCSS is equivalent to MIPS</a:t>
            </a:r>
          </a:p>
        </p:txBody>
      </p:sp>
    </p:spTree>
    <p:extLst>
      <p:ext uri="{BB962C8B-B14F-4D97-AF65-F5344CB8AC3E}">
        <p14:creationId xmlns:p14="http://schemas.microsoft.com/office/powerpoint/2010/main" val="2843592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28936" y="269862"/>
            <a:ext cx="7924800" cy="523220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Indexable MF for 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Explicit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Feedback</a:t>
            </a:r>
            <a:endParaRPr lang="en-S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244479" y="1524000"/>
            <a:ext cx="6809257" cy="1709387"/>
            <a:chOff x="1572743" y="1008496"/>
            <a:chExt cx="6809257" cy="17093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5009798" y="1051732"/>
                  <a:ext cx="20447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9798" y="1051732"/>
                  <a:ext cx="204479" cy="276999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27273" r="-24242" b="-11111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Group 8"/>
            <p:cNvGrpSpPr/>
            <p:nvPr/>
          </p:nvGrpSpPr>
          <p:grpSpPr>
            <a:xfrm>
              <a:off x="1572743" y="1238984"/>
              <a:ext cx="6809257" cy="1478899"/>
              <a:chOff x="1572743" y="1238984"/>
              <a:chExt cx="6809257" cy="14788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Rectangle 2"/>
                  <p:cNvSpPr/>
                  <p:nvPr/>
                </p:nvSpPr>
                <p:spPr>
                  <a:xfrm>
                    <a:off x="1950028" y="1396192"/>
                    <a:ext cx="1754163" cy="1321691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en-SG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" name="Rectangle 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50028" y="1396192"/>
                    <a:ext cx="1754163" cy="1321691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>
                    <a:solidFill>
                      <a:srgbClr val="00B050"/>
                    </a:solidFill>
                  </a:ln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/>
                  <p:cNvSpPr txBox="1"/>
                  <p:nvPr/>
                </p:nvSpPr>
                <p:spPr>
                  <a:xfrm>
                    <a:off x="3723378" y="1818145"/>
                    <a:ext cx="504945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SG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SG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" name="TextBox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23378" y="1818145"/>
                    <a:ext cx="504945" cy="492443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/>
                  <p:cNvSpPr/>
                  <p:nvPr/>
                </p:nvSpPr>
                <p:spPr>
                  <a:xfrm>
                    <a:off x="4754411" y="1387380"/>
                    <a:ext cx="778580" cy="1330503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en-SG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" name="Rectangle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54411" y="1387380"/>
                    <a:ext cx="778580" cy="1330503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solidFill>
                      <a:srgbClr val="00B050"/>
                    </a:solidFill>
                  </a:ln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5684656" y="1880817"/>
                    <a:ext cx="346249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en-SG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4656" y="1880817"/>
                    <a:ext cx="346249" cy="430887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ctangle 17"/>
                  <p:cNvSpPr/>
                  <p:nvPr/>
                </p:nvSpPr>
                <p:spPr>
                  <a:xfrm>
                    <a:off x="6613982" y="1652408"/>
                    <a:ext cx="1768018" cy="830815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oMath>
                      </m:oMathPara>
                    </a14:m>
                    <a:endParaRPr lang="en-SG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8" name="Rectangle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13982" y="1652408"/>
                    <a:ext cx="1768018" cy="830815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  <a:ln>
                    <a:solidFill>
                      <a:srgbClr val="00B050"/>
                    </a:solidFill>
                  </a:ln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" name="Straight Arrow Connector 9"/>
              <p:cNvCxnSpPr/>
              <p:nvPr/>
            </p:nvCxnSpPr>
            <p:spPr>
              <a:xfrm>
                <a:off x="4572000" y="1387380"/>
                <a:ext cx="0" cy="13216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4304367" y="1918537"/>
                    <a:ext cx="26205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oMath>
                      </m:oMathPara>
                    </a14:m>
                    <a:endParaRPr lang="en-SG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04367" y="1918537"/>
                    <a:ext cx="262059" cy="276999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l="-11628" r="-9302" b="-2222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" name="Straight Arrow Connector 16"/>
              <p:cNvCxnSpPr/>
              <p:nvPr/>
            </p:nvCxnSpPr>
            <p:spPr>
              <a:xfrm>
                <a:off x="4754411" y="1328731"/>
                <a:ext cx="77283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6272520" y="1918537"/>
                    <a:ext cx="20448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en-SG" dirty="0"/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72520" y="1918537"/>
                    <a:ext cx="204480" cy="276999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l="-26471" r="-20588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9" name="Straight Arrow Connector 38"/>
              <p:cNvCxnSpPr/>
              <p:nvPr/>
            </p:nvCxnSpPr>
            <p:spPr>
              <a:xfrm>
                <a:off x="6477000" y="1652409"/>
                <a:ext cx="0" cy="8239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>
                <a:off x="6613982" y="1525888"/>
                <a:ext cx="176801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7448685" y="1238984"/>
                    <a:ext cx="20114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oMath>
                      </m:oMathPara>
                    </a14:m>
                    <a:endParaRPr lang="en-SG" dirty="0"/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48685" y="1238984"/>
                    <a:ext cx="201145" cy="276999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l="-15152" r="-12121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6" name="Straight Arrow Connector 55"/>
              <p:cNvCxnSpPr/>
              <p:nvPr/>
            </p:nvCxnSpPr>
            <p:spPr>
              <a:xfrm>
                <a:off x="1840376" y="1387380"/>
                <a:ext cx="0" cy="13216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1572743" y="1918537"/>
                    <a:ext cx="26205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oMath>
                      </m:oMathPara>
                    </a14:m>
                    <a:endParaRPr lang="en-SG" dirty="0"/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2743" y="1918537"/>
                    <a:ext cx="262059" cy="276999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 l="-11628" r="-9302" b="-2222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8" name="Straight Arrow Connector 57"/>
              <p:cNvCxnSpPr/>
              <p:nvPr/>
            </p:nvCxnSpPr>
            <p:spPr>
              <a:xfrm>
                <a:off x="1965782" y="1295400"/>
                <a:ext cx="176801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2800485" y="1008496"/>
                  <a:ext cx="20114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0485" y="1008496"/>
                  <a:ext cx="201145" cy="276999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15152" r="-12121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C4762D8-B0F3-5A41-ADD3-2C24AB93487D}"/>
              </a:ext>
            </a:extLst>
          </p:cNvPr>
          <p:cNvGrpSpPr/>
          <p:nvPr/>
        </p:nvGrpSpPr>
        <p:grpSpPr>
          <a:xfrm>
            <a:off x="2919980" y="3886200"/>
            <a:ext cx="3513149" cy="439534"/>
            <a:chOff x="2919980" y="3886200"/>
            <a:chExt cx="3513149" cy="4395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3E634173-5C02-B043-B03C-4D846AAC4D99}"/>
                    </a:ext>
                  </a:extLst>
                </p:cNvPr>
                <p:cNvSpPr/>
                <p:nvPr/>
              </p:nvSpPr>
              <p:spPr>
                <a:xfrm>
                  <a:off x="4191000" y="3886200"/>
                  <a:ext cx="2242129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pref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0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20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  <m:sup>
                            <m:r>
                              <a:rPr lang="en-US" sz="20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sz="20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SG" sz="20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3E634173-5C02-B043-B03C-4D846AAC4D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1000" y="3886200"/>
                  <a:ext cx="2242129" cy="400110"/>
                </a:xfrm>
                <a:prstGeom prst="rect">
                  <a:avLst/>
                </a:prstGeom>
                <a:blipFill>
                  <a:blip r:embed="rId25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2ABD69F-EE78-E146-B7EE-CDE44097C3C3}"/>
                </a:ext>
              </a:extLst>
            </p:cNvPr>
            <p:cNvSpPr txBox="1"/>
            <p:nvPr/>
          </p:nvSpPr>
          <p:spPr>
            <a:xfrm>
              <a:off x="2919980" y="3925624"/>
              <a:ext cx="13181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Prediction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E8913BD-9BF3-FC4F-9915-E155C29F23E7}"/>
              </a:ext>
            </a:extLst>
          </p:cNvPr>
          <p:cNvGrpSpPr/>
          <p:nvPr/>
        </p:nvGrpSpPr>
        <p:grpSpPr>
          <a:xfrm>
            <a:off x="487845" y="4833795"/>
            <a:ext cx="6960314" cy="932628"/>
            <a:chOff x="602672" y="4974770"/>
            <a:chExt cx="6960314" cy="932628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B96D60A-58F5-704F-9D15-E3852B6852DB}"/>
                </a:ext>
              </a:extLst>
            </p:cNvPr>
            <p:cNvSpPr txBox="1"/>
            <p:nvPr/>
          </p:nvSpPr>
          <p:spPr>
            <a:xfrm>
              <a:off x="602672" y="5087141"/>
              <a:ext cx="151326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Learning Objective</a:t>
              </a:r>
              <a:endParaRPr lang="en-SG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D5E8021A-C655-8841-A48C-52B1204466E2}"/>
                    </a:ext>
                  </a:extLst>
                </p:cNvPr>
                <p:cNvSpPr/>
                <p:nvPr/>
              </p:nvSpPr>
              <p:spPr>
                <a:xfrm>
                  <a:off x="3395114" y="4974770"/>
                  <a:ext cx="4167872" cy="93262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20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func>
                              <m:funcPr>
                                <m:ctrlPr>
                                  <a:rPr lang="en-US" sz="20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sz="2000" b="0" i="1" dirty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b="0" i="0" dirty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e>
                                  <m:lim>
                                    <m:sSub>
                                      <m:sSubPr>
                                        <m:ctrlPr>
                                          <a:rPr lang="en-US" sz="2000" i="1" dirty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 dirty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i="1" dirty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  <m:r>
                                      <a:rPr lang="en-US" sz="2000" dirty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US" sz="2000" i="1" dirty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 dirty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000" i="1" dirty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lim>
                                </m:limLow>
                              </m:fName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sz="2000" i="1" dirty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2000" i="1" dirty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  <m:sup>
                                    <m:r>
                                      <a:rPr lang="en-US" sz="2000" i="1" dirty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sz="2000" i="1" dirty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2000" i="1" dirty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2000" i="1" dirty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 dirty="0" smtClean="0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0" i="1" dirty="0" smtClean="0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dirty="0" smtClean="0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sz="2000" i="1" dirty="0" smtClean="0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sz="2000" i="1" dirty="0" smtClean="0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2000" i="1" dirty="0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(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sz="2000" i="1" dirty="0">
                                                        <a:solidFill>
                                                          <a:srgbClr val="00206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2000" i="1" dirty="0">
                                                        <a:solidFill>
                                                          <a:srgbClr val="00206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𝑟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2000" i="1" dirty="0">
                                                        <a:solidFill>
                                                          <a:srgbClr val="00206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𝑢𝑖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sz="2000" i="1" dirty="0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 − </m:t>
                                                </m:r>
                                                <m:sSubSup>
                                                  <m:sSubSupPr>
                                                    <m:ctrlPr>
                                                      <a:rPr lang="en-US" sz="2000" i="1" dirty="0">
                                                        <a:solidFill>
                                                          <a:srgbClr val="00206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en-US" sz="2000" i="1" dirty="0">
                                                        <a:solidFill>
                                                          <a:srgbClr val="00206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2000" i="1" dirty="0">
                                                        <a:solidFill>
                                                          <a:srgbClr val="00206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𝑢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a:rPr lang="en-US" sz="2000" i="1" dirty="0">
                                                        <a:solidFill>
                                                          <a:srgbClr val="00206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𝑇</m:t>
                                                    </m:r>
                                                  </m:sup>
                                                </m:sSubSup>
                                                <m:sSub>
                                                  <m:sSubPr>
                                                    <m:ctrlPr>
                                                      <a:rPr lang="en-US" sz="2000" i="1" dirty="0">
                                                        <a:solidFill>
                                                          <a:srgbClr val="00206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2000" i="1" dirty="0">
                                                        <a:solidFill>
                                                          <a:srgbClr val="00206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.</m:t>
                                                    </m:r>
                                                    <m:r>
                                                      <a:rPr lang="en-US" sz="2000" i="1" dirty="0">
                                                        <a:solidFill>
                                                          <a:srgbClr val="00206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2000" i="1" dirty="0">
                                                        <a:solidFill>
                                                          <a:srgbClr val="00206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sz="2000" i="1" dirty="0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)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2000" b="0" i="1" dirty="0" smtClean="0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e>
                                          <m:sub/>
                                        </m:sSub>
                                      </m:e>
                                    </m:nary>
                                    <m:r>
                                      <a:rPr lang="en-US" sz="2000" i="1" dirty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i="1" dirty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  <m:nary>
                                      <m:naryPr>
                                        <m:chr m:val="∑"/>
                                        <m:ctrlPr>
                                          <a:rPr lang="en-US" sz="2000" i="1" dirty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sz="2000" i="1" dirty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  <m:sup>
                                        <m:r>
                                          <a:rPr lang="en-US" sz="2000" i="1" dirty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p>
                                      <m:e>
                                        <m:sSup>
                                          <m:sSupPr>
                                            <m:ctrlPr>
                                              <a:rPr lang="en-US" sz="2000" i="1" dirty="0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begChr m:val="‖"/>
                                                <m:endChr m:val="‖"/>
                                                <m:ctrlPr>
                                                  <a:rPr lang="en-US" sz="2000" i="1" dirty="0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Sup>
                                                  <m:sSubSupPr>
                                                    <m:ctrlPr>
                                                      <a:rPr lang="en-US" sz="2000" i="1" dirty="0">
                                                        <a:solidFill>
                                                          <a:srgbClr val="00206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en-US" sz="2000" i="1" dirty="0">
                                                        <a:solidFill>
                                                          <a:srgbClr val="00206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2000" i="1" dirty="0">
                                                        <a:solidFill>
                                                          <a:srgbClr val="00206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𝑢</m:t>
                                                    </m:r>
                                                  </m:sub>
                                                  <m:sup/>
                                                </m:sSubSup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sz="2000" i="1" dirty="0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  <m:r>
                                      <a:rPr lang="en-US" sz="2000" i="1" dirty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i="1" dirty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  <m:nary>
                                      <m:naryPr>
                                        <m:chr m:val="∑"/>
                                        <m:ctrlPr>
                                          <a:rPr lang="en-US" sz="2000" i="1" dirty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2000" i="1" dirty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2000" i="1" dirty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sSup>
                                          <m:sSupPr>
                                            <m:ctrlPr>
                                              <a:rPr lang="en-US" sz="2000" i="1" dirty="0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begChr m:val="‖"/>
                                                <m:endChr m:val="‖"/>
                                                <m:ctrlPr>
                                                  <a:rPr lang="en-US" sz="2000" i="1" dirty="0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Sup>
                                                  <m:sSubSupPr>
                                                    <m:ctrlPr>
                                                      <a:rPr lang="en-US" sz="2000" i="1" dirty="0">
                                                        <a:solidFill>
                                                          <a:srgbClr val="00206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en-US" sz="2000" i="1" dirty="0">
                                                        <a:solidFill>
                                                          <a:srgbClr val="00206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2000" i="1" dirty="0">
                                                        <a:solidFill>
                                                          <a:srgbClr val="00206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  <m:sup/>
                                                </m:sSubSup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sz="2000" i="1" dirty="0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e>
                                </m:nary>
                              </m:e>
                            </m:func>
                          </m:fName>
                          <m:e/>
                        </m:func>
                      </m:oMath>
                    </m:oMathPara>
                  </a14:m>
                  <a:endParaRPr lang="en-SG" sz="20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D5E8021A-C655-8841-A48C-52B1204466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5114" y="4974770"/>
                  <a:ext cx="4167872" cy="932628"/>
                </a:xfrm>
                <a:prstGeom prst="rect">
                  <a:avLst/>
                </a:prstGeom>
                <a:blipFill>
                  <a:blip r:embed="rId26"/>
                  <a:stretch>
                    <a:fillRect l="-42249" t="-104054" r="-24012" b="-1567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520C018-9948-3C41-A2F1-2B71DD8AF852}"/>
              </a:ext>
            </a:extLst>
          </p:cNvPr>
          <p:cNvSpPr txBox="1"/>
          <p:nvPr/>
        </p:nvSpPr>
        <p:spPr>
          <a:xfrm>
            <a:off x="1041400" y="990600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600" b="1" dirty="0" err="1"/>
              <a:t>Fraccaro</a:t>
            </a:r>
            <a:r>
              <a:rPr lang="en-SG" sz="1600" b="1" dirty="0"/>
              <a:t>, Paquet, and </a:t>
            </a:r>
            <a:r>
              <a:rPr lang="en-SG" sz="1600" b="1" dirty="0" err="1"/>
              <a:t>Winther</a:t>
            </a:r>
            <a:r>
              <a:rPr lang="en-SG" sz="1600" b="1" dirty="0"/>
              <a:t>, "Indexable Probabilistic Matrix Factorization for Maximum Inner Product Search", AAAI 2016.</a:t>
            </a:r>
            <a:endParaRPr 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26CAE59-2F32-7043-B71B-8F2ECC3390DA}"/>
                  </a:ext>
                </a:extLst>
              </p:cNvPr>
              <p:cNvSpPr/>
              <p:nvPr/>
            </p:nvSpPr>
            <p:spPr>
              <a:xfrm>
                <a:off x="2014439" y="5958310"/>
                <a:ext cx="2801921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∀ 1≤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26CAE59-2F32-7043-B71B-8F2ECC3390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439" y="5958310"/>
                <a:ext cx="2801921" cy="404983"/>
              </a:xfrm>
              <a:prstGeom prst="rect">
                <a:avLst/>
              </a:prstGeom>
              <a:blipFill>
                <a:blip r:embed="rId27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29B899CA-9129-B44E-A7CB-9DE862AE558B}"/>
              </a:ext>
            </a:extLst>
          </p:cNvPr>
          <p:cNvSpPr txBox="1"/>
          <p:nvPr/>
        </p:nvSpPr>
        <p:spPr>
          <a:xfrm>
            <a:off x="487845" y="5963776"/>
            <a:ext cx="1513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</a:t>
            </a:r>
            <a:endParaRPr lang="en-SG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21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28936" y="269862"/>
            <a:ext cx="7924800" cy="523220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Indexable MF for 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Explicit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Feedback</a:t>
            </a:r>
            <a:endParaRPr lang="en-S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520C018-9948-3C41-A2F1-2B71DD8AF852}"/>
              </a:ext>
            </a:extLst>
          </p:cNvPr>
          <p:cNvSpPr txBox="1"/>
          <p:nvPr/>
        </p:nvSpPr>
        <p:spPr>
          <a:xfrm>
            <a:off x="1041400" y="990600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600" b="1" dirty="0" err="1"/>
              <a:t>Fraccaro</a:t>
            </a:r>
            <a:r>
              <a:rPr lang="en-SG" sz="1600" b="1" dirty="0"/>
              <a:t>, Paquet, and </a:t>
            </a:r>
            <a:r>
              <a:rPr lang="en-SG" sz="1600" b="1" dirty="0" err="1"/>
              <a:t>Winther</a:t>
            </a:r>
            <a:r>
              <a:rPr lang="en-SG" sz="1600" b="1" dirty="0"/>
              <a:t>, "Indexable Probabilistic Matrix Factorization for Maximum Inner Product Search", AAAI 2016.</a:t>
            </a:r>
            <a:endParaRPr lang="en-US" sz="1600" b="1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D857F170-1761-1B4F-895D-053250C0EC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7"/>
          <a:stretch/>
        </p:blipFill>
        <p:spPr>
          <a:xfrm>
            <a:off x="920546" y="3712893"/>
            <a:ext cx="2743200" cy="85473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D39EA4A-51FB-2D4D-AEEE-B0B7CD9ED324}"/>
              </a:ext>
            </a:extLst>
          </p:cNvPr>
          <p:cNvSpPr txBox="1"/>
          <p:nvPr/>
        </p:nvSpPr>
        <p:spPr>
          <a:xfrm>
            <a:off x="275273" y="1833601"/>
            <a:ext cx="4033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Probabilistic Matrix Factorization (PMF)</a:t>
            </a:r>
            <a:endParaRPr lang="en-SG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2D5088-ECCA-4549-9E13-433B444E419E}"/>
              </a:ext>
            </a:extLst>
          </p:cNvPr>
          <p:cNvSpPr txBox="1"/>
          <p:nvPr/>
        </p:nvSpPr>
        <p:spPr>
          <a:xfrm>
            <a:off x="4324713" y="1855582"/>
            <a:ext cx="46930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Indexable Probabilistic Matrix Factorization (PMF)</a:t>
            </a:r>
            <a:endParaRPr lang="en-SG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C0E484-4D85-2745-A14F-8B1211A7666F}"/>
              </a:ext>
            </a:extLst>
          </p:cNvPr>
          <p:cNvSpPr txBox="1"/>
          <p:nvPr/>
        </p:nvSpPr>
        <p:spPr>
          <a:xfrm>
            <a:off x="1041400" y="2799713"/>
            <a:ext cx="299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Item prior is drawn from Gaussian distribution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103382D-29CD-5843-94CF-722F0CDCD6B4}"/>
              </a:ext>
            </a:extLst>
          </p:cNvPr>
          <p:cNvSpPr txBox="1"/>
          <p:nvPr/>
        </p:nvSpPr>
        <p:spPr>
          <a:xfrm>
            <a:off x="5334000" y="2782669"/>
            <a:ext cx="299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Item prior is drawn from spherical Von Mises-Fisher (</a:t>
            </a:r>
            <a:r>
              <a:rPr lang="en-US" dirty="0" err="1"/>
              <a:t>vMF</a:t>
            </a:r>
            <a:r>
              <a:rPr lang="en-US" dirty="0"/>
              <a:t>) distribution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B7DADEC-BABA-174C-AFBE-85B3930BF6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3845891"/>
            <a:ext cx="3911600" cy="58873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521185C-C7A4-6D40-9ED8-0C80671F1D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761" y="4434627"/>
            <a:ext cx="2599104" cy="219382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150CBF9-9289-C644-858A-3E10A623D3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46" y="4554925"/>
            <a:ext cx="3053833" cy="229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20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28600" y="287978"/>
            <a:ext cx="6858000" cy="523220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Recommender Systems</a:t>
            </a:r>
            <a:endParaRPr lang="en-S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7AB5C9A-14E1-2242-9EB3-76D949D509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9441"/>
            <a:ext cx="9144000" cy="339911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8D7CF2D-72AA-2B46-9456-B3E318EF25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55209" y="6100746"/>
            <a:ext cx="2069187" cy="75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17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28936" y="269862"/>
            <a:ext cx="7924800" cy="523220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Indexable MF for 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Explicit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Feedback</a:t>
            </a:r>
            <a:endParaRPr lang="en-S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520C018-9948-3C41-A2F1-2B71DD8AF852}"/>
              </a:ext>
            </a:extLst>
          </p:cNvPr>
          <p:cNvSpPr txBox="1"/>
          <p:nvPr/>
        </p:nvSpPr>
        <p:spPr>
          <a:xfrm>
            <a:off x="1041400" y="990600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600" b="1" dirty="0" err="1"/>
              <a:t>Fraccaro</a:t>
            </a:r>
            <a:r>
              <a:rPr lang="en-SG" sz="1600" b="1" dirty="0"/>
              <a:t>, Paquet, and </a:t>
            </a:r>
            <a:r>
              <a:rPr lang="en-SG" sz="1600" b="1" dirty="0" err="1"/>
              <a:t>Winther</a:t>
            </a:r>
            <a:r>
              <a:rPr lang="en-SG" sz="1600" b="1" dirty="0"/>
              <a:t>, "Indexable Probabilistic Matrix Factorization for Maximum Inner Product Search", AAAI 2016.</a:t>
            </a:r>
            <a:endParaRPr lang="en-US" sz="1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18D518-CE3E-5042-893A-6D91DBAF6A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91"/>
          <a:stretch/>
        </p:blipFill>
        <p:spPr>
          <a:xfrm>
            <a:off x="1050879" y="2039593"/>
            <a:ext cx="6797721" cy="27610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E801B3-0409-944C-B9F4-E969F42BAE21}"/>
              </a:ext>
            </a:extLst>
          </p:cNvPr>
          <p:cNvSpPr txBox="1"/>
          <p:nvPr/>
        </p:nvSpPr>
        <p:spPr>
          <a:xfrm>
            <a:off x="838200" y="5111301"/>
            <a:ext cx="701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/>
              <a:t>BPMF and IPMF are structurally similar,</a:t>
            </a:r>
          </a:p>
          <a:p>
            <a:pPr algn="ctr"/>
            <a:r>
              <a:rPr lang="en-SG" sz="2000" dirty="0"/>
              <a:t>except in their conditional distributions of the item vectors.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5315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28936" y="269862"/>
            <a:ext cx="7924800" cy="523220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Indexable MF for 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Explicit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Feedback</a:t>
            </a:r>
            <a:endParaRPr lang="en-S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520C018-9948-3C41-A2F1-2B71DD8AF852}"/>
              </a:ext>
            </a:extLst>
          </p:cNvPr>
          <p:cNvSpPr txBox="1"/>
          <p:nvPr/>
        </p:nvSpPr>
        <p:spPr>
          <a:xfrm>
            <a:off x="1041400" y="990600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600" b="1" dirty="0" err="1"/>
              <a:t>Fraccaro</a:t>
            </a:r>
            <a:r>
              <a:rPr lang="en-SG" sz="1600" b="1" dirty="0"/>
              <a:t>, Paquet, and </a:t>
            </a:r>
            <a:r>
              <a:rPr lang="en-SG" sz="1600" b="1" dirty="0" err="1"/>
              <a:t>Winther</a:t>
            </a:r>
            <a:r>
              <a:rPr lang="en-SG" sz="1600" b="1" dirty="0"/>
              <a:t>, "Indexable Probabilistic Matrix Factorization for Maximum Inner Product Search", AAAI 2016.</a:t>
            </a:r>
            <a:endParaRPr lang="en-US" sz="1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18D518-CE3E-5042-893A-6D91DBAF6A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47" y="1772893"/>
            <a:ext cx="7913753" cy="481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5076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28936" y="269862"/>
            <a:ext cx="7924800" cy="523220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Indexable MF for 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Explicit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Feedback</a:t>
            </a:r>
            <a:endParaRPr lang="en-S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520C018-9948-3C41-A2F1-2B71DD8AF852}"/>
              </a:ext>
            </a:extLst>
          </p:cNvPr>
          <p:cNvSpPr txBox="1"/>
          <p:nvPr/>
        </p:nvSpPr>
        <p:spPr>
          <a:xfrm>
            <a:off x="1041400" y="990600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600" b="1" dirty="0" err="1"/>
              <a:t>Fraccaro</a:t>
            </a:r>
            <a:r>
              <a:rPr lang="en-SG" sz="1600" b="1" dirty="0"/>
              <a:t>, Paquet, and </a:t>
            </a:r>
            <a:r>
              <a:rPr lang="en-SG" sz="1600" b="1" dirty="0" err="1"/>
              <a:t>Winther</a:t>
            </a:r>
            <a:r>
              <a:rPr lang="en-SG" sz="1600" b="1" dirty="0"/>
              <a:t>, "Indexable Probabilistic Matrix Factorization for Maximum Inner Product Search", AAAI 2016.</a:t>
            </a:r>
            <a:endParaRPr lang="en-US" sz="1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18D518-CE3E-5042-893A-6D91DBAF6A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43" y="1772893"/>
            <a:ext cx="7835457" cy="48152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586A78D-1647-CE4C-8724-1CBC257847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286000"/>
            <a:ext cx="2095500" cy="164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086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28936" y="269862"/>
            <a:ext cx="7924800" cy="523220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Factorization for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Implicit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Feedback</a:t>
            </a:r>
            <a:endParaRPr lang="en-S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5CC60F-089B-0C40-8E6E-27894960D57F}"/>
              </a:ext>
            </a:extLst>
          </p:cNvPr>
          <p:cNvSpPr txBox="1"/>
          <p:nvPr/>
        </p:nvSpPr>
        <p:spPr>
          <a:xfrm>
            <a:off x="1041400" y="990600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err="1"/>
              <a:t>Salakhutdinov</a:t>
            </a:r>
            <a:r>
              <a:rPr lang="en-US" sz="1600" b="1" dirty="0"/>
              <a:t> and </a:t>
            </a:r>
            <a:r>
              <a:rPr lang="en-US" sz="1600" b="1" dirty="0" err="1"/>
              <a:t>Mnih</a:t>
            </a:r>
            <a:r>
              <a:rPr lang="en-US" sz="1600" b="1" dirty="0"/>
              <a:t>, "</a:t>
            </a:r>
            <a:r>
              <a:rPr lang="en-SG" sz="1600" b="1" dirty="0"/>
              <a:t>BPR: Bayesian Personalized Ranking from Implicit Feedback</a:t>
            </a:r>
            <a:r>
              <a:rPr lang="en-US" sz="1600" b="1" dirty="0"/>
              <a:t>", UAI 2009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DE358D-4B49-5E47-859A-0E42C23ECD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763247"/>
            <a:ext cx="4187594" cy="4953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E6259B-48BF-9041-99AD-282473AC7D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194" y="1741062"/>
            <a:ext cx="4626206" cy="29257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809CE5-2417-AC40-88F6-518DA12E70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781589"/>
            <a:ext cx="2362200" cy="6606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FD6737-5076-6549-A627-97A534DE81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700" y="5599352"/>
            <a:ext cx="3429000" cy="98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7352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28600" y="259377"/>
            <a:ext cx="7086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6920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9pPr>
          </a:lstStyle>
          <a:p>
            <a:r>
              <a:rPr 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Indexable MF for </a:t>
            </a:r>
            <a:r>
              <a:rPr lang="en-US" sz="28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Implicit</a:t>
            </a:r>
            <a:r>
              <a:rPr 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Feedback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9A8E7A-3645-4B45-912B-458CE5461BAA}"/>
              </a:ext>
            </a:extLst>
          </p:cNvPr>
          <p:cNvSpPr txBox="1"/>
          <p:nvPr/>
        </p:nvSpPr>
        <p:spPr>
          <a:xfrm>
            <a:off x="1041400" y="990600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600" b="1" dirty="0"/>
              <a:t>Le and </a:t>
            </a:r>
            <a:r>
              <a:rPr lang="en-SG" sz="1600" b="1" dirty="0" err="1"/>
              <a:t>Lauw</a:t>
            </a:r>
            <a:r>
              <a:rPr lang="en-SG" sz="1600" b="1" dirty="0"/>
              <a:t>, "Indexable Bayesian Personalized Ranking for Efficient Top-k Recommendation", CIKM 2017.</a:t>
            </a:r>
            <a:endParaRPr lang="en-US" sz="16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1B5CBDB-CEEB-1A45-B7DF-7A84D4C1D1E5}"/>
              </a:ext>
            </a:extLst>
          </p:cNvPr>
          <p:cNvGrpSpPr/>
          <p:nvPr/>
        </p:nvGrpSpPr>
        <p:grpSpPr>
          <a:xfrm>
            <a:off x="1676400" y="3733800"/>
            <a:ext cx="5867400" cy="1386604"/>
            <a:chOff x="1676400" y="4081212"/>
            <a:chExt cx="5867400" cy="138660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BADB198-2FFF-9A40-AAE5-D4EB7CC7FB41}"/>
                </a:ext>
              </a:extLst>
            </p:cNvPr>
            <p:cNvSpPr txBox="1"/>
            <p:nvPr/>
          </p:nvSpPr>
          <p:spPr>
            <a:xfrm>
              <a:off x="1676400" y="4081212"/>
              <a:ext cx="5867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Indexable Bayesian Personalized Ranking (IBPR)</a:t>
              </a:r>
              <a:endParaRPr lang="en-SG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C139D7D-6537-BF48-94EF-20E2C3139767}"/>
                    </a:ext>
                  </a:extLst>
                </p:cNvPr>
                <p:cNvSpPr txBox="1"/>
                <p:nvPr/>
              </p:nvSpPr>
              <p:spPr>
                <a:xfrm>
                  <a:off x="1789360" y="4626304"/>
                  <a:ext cx="5641480" cy="84151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groupChr>
                          <m:groupChrPr>
                            <m:chr m:val="⇒"/>
                            <m:pos m:val="top"/>
                            <m:ctrlP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groupChrPr>
                          <m:e/>
                        </m:groupChr>
                        <m:func>
                          <m:funcPr>
                            <m:ctrlP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US" sz="200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fName>
                          <m:e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sz="20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  <m:sup>
                                        <m:r>
                                          <a:rPr lang="en-US" sz="20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0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2000" i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000" i="1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i="1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i="1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0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2000" i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000" i="1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i="1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i="1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func>
                          <m:funcPr>
                            <m:ctrlP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US" sz="200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fName>
                          <m:e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sz="20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  <m:sup>
                                        <m:r>
                                          <a:rPr lang="en-US" sz="20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num>
                                  <m:den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0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2000" i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000" i="1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i="1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i="1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0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2000" i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000" i="1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i="1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i="1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den>
                                </m:f>
                              </m:e>
                            </m:d>
                          </m:e>
                        </m:func>
                      </m:oMath>
                    </m:oMathPara>
                  </a14:m>
                  <a:endParaRPr lang="en-SG" sz="20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C139D7D-6537-BF48-94EF-20E2C31397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9360" y="4626304"/>
                  <a:ext cx="5641480" cy="841512"/>
                </a:xfrm>
                <a:prstGeom prst="rect">
                  <a:avLst/>
                </a:prstGeom>
                <a:blipFill>
                  <a:blip r:embed="rId2"/>
                  <a:stretch>
                    <a:fillRect l="-225" t="-1493" b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5023A39-54AA-D646-BA83-85F08A6745CE}"/>
              </a:ext>
            </a:extLst>
          </p:cNvPr>
          <p:cNvGrpSpPr/>
          <p:nvPr/>
        </p:nvGrpSpPr>
        <p:grpSpPr>
          <a:xfrm>
            <a:off x="1933990" y="2209800"/>
            <a:ext cx="5276019" cy="830471"/>
            <a:chOff x="4572000" y="1783378"/>
            <a:chExt cx="4309386" cy="83047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2FE52A1-39F0-1F43-932E-A723A7FE6CF5}"/>
                </a:ext>
              </a:extLst>
            </p:cNvPr>
            <p:cNvSpPr txBox="1"/>
            <p:nvPr/>
          </p:nvSpPr>
          <p:spPr>
            <a:xfrm>
              <a:off x="4572000" y="1783378"/>
              <a:ext cx="43093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Bayesian Personalized Ranking (BPR)</a:t>
              </a:r>
              <a:endParaRPr lang="en-SG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F7485E4-4F8D-7644-90E1-37EBF09807D7}"/>
                    </a:ext>
                  </a:extLst>
                </p:cNvPr>
                <p:cNvSpPr txBox="1"/>
                <p:nvPr/>
              </p:nvSpPr>
              <p:spPr>
                <a:xfrm>
                  <a:off x="5500723" y="2209379"/>
                  <a:ext cx="2373277" cy="40447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groupChr>
                          <m:groupChrPr>
                            <m:chr m:val="⇒"/>
                            <m:pos m:val="top"/>
                            <m:ctrlP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groupChrPr>
                          <m:e/>
                        </m:groupCh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sSubSup>
                          <m:sSubSupPr>
                            <m:ctrlP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  <m:sup>
                            <m: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SG" sz="20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F7485E4-4F8D-7644-90E1-37EBF09807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0723" y="2209379"/>
                  <a:ext cx="2373277" cy="404470"/>
                </a:xfrm>
                <a:prstGeom prst="rect">
                  <a:avLst/>
                </a:prstGeom>
                <a:blipFill>
                  <a:blip r:embed="rId3"/>
                  <a:stretch>
                    <a:fillRect t="-50000" b="-6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BC8F114-E4F1-8247-9781-5EA7D5A1057A}"/>
              </a:ext>
            </a:extLst>
          </p:cNvPr>
          <p:cNvSpPr txBox="1"/>
          <p:nvPr/>
        </p:nvSpPr>
        <p:spPr>
          <a:xfrm>
            <a:off x="1212850" y="5489210"/>
            <a:ext cx="679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Angular distance kernel is compatible with inverted index, spatial index and LSH</a:t>
            </a:r>
          </a:p>
        </p:txBody>
      </p:sp>
    </p:spTree>
    <p:extLst>
      <p:ext uri="{BB962C8B-B14F-4D97-AF65-F5344CB8AC3E}">
        <p14:creationId xmlns:p14="http://schemas.microsoft.com/office/powerpoint/2010/main" val="38948677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28600" y="259377"/>
            <a:ext cx="7086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6920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9pPr>
          </a:lstStyle>
          <a:p>
            <a:r>
              <a:rPr 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Indexable MF for </a:t>
            </a:r>
            <a:r>
              <a:rPr lang="en-US" sz="28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Implicit</a:t>
            </a:r>
            <a:r>
              <a:rPr 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Feedback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9A8E7A-3645-4B45-912B-458CE5461BAA}"/>
              </a:ext>
            </a:extLst>
          </p:cNvPr>
          <p:cNvSpPr txBox="1"/>
          <p:nvPr/>
        </p:nvSpPr>
        <p:spPr>
          <a:xfrm>
            <a:off x="1041400" y="990600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600" b="1" dirty="0"/>
              <a:t>Le and </a:t>
            </a:r>
            <a:r>
              <a:rPr lang="en-SG" sz="1600" b="1" dirty="0" err="1"/>
              <a:t>Lauw</a:t>
            </a:r>
            <a:r>
              <a:rPr lang="en-SG" sz="1600" b="1" dirty="0"/>
              <a:t>, "Indexable Bayesian Personalized Ranking for Efficient Top-k Recommendation", CIKM 2017.</a:t>
            </a:r>
            <a:endParaRPr lang="en-US" sz="16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1A43FE-8A04-8C48-8B38-126FB3450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27" y="1744970"/>
            <a:ext cx="7225773" cy="511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9370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28600" y="259377"/>
            <a:ext cx="7086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6920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9pPr>
          </a:lstStyle>
          <a:p>
            <a:r>
              <a:rPr 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Indexable MF for </a:t>
            </a:r>
            <a:r>
              <a:rPr lang="en-US" sz="28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Implicit</a:t>
            </a:r>
            <a:r>
              <a:rPr 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Feedback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9A8E7A-3645-4B45-912B-458CE5461BAA}"/>
              </a:ext>
            </a:extLst>
          </p:cNvPr>
          <p:cNvSpPr txBox="1"/>
          <p:nvPr/>
        </p:nvSpPr>
        <p:spPr>
          <a:xfrm>
            <a:off x="1041400" y="990600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600" b="1" dirty="0"/>
              <a:t>Le and </a:t>
            </a:r>
            <a:r>
              <a:rPr lang="en-SG" sz="1600" b="1" dirty="0" err="1"/>
              <a:t>Lauw</a:t>
            </a:r>
            <a:r>
              <a:rPr lang="en-SG" sz="1600" b="1" dirty="0"/>
              <a:t>, "Indexable Bayesian Personalized Ranking for Efficient Top-k Recommendation", CIKM 2017.</a:t>
            </a:r>
            <a:endParaRPr lang="en-US" sz="16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1A43FE-8A04-8C48-8B38-126FB3450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901838"/>
            <a:ext cx="7010400" cy="464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4490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28600" y="259377"/>
            <a:ext cx="7086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6920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9pPr>
          </a:lstStyle>
          <a:p>
            <a:r>
              <a:rPr 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Indexable MF for </a:t>
            </a:r>
            <a:r>
              <a:rPr lang="en-US" sz="28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Implicit</a:t>
            </a:r>
            <a:r>
              <a:rPr 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Feedback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9A8E7A-3645-4B45-912B-458CE5461BAA}"/>
              </a:ext>
            </a:extLst>
          </p:cNvPr>
          <p:cNvSpPr txBox="1"/>
          <p:nvPr/>
        </p:nvSpPr>
        <p:spPr>
          <a:xfrm>
            <a:off x="1041400" y="990600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600" b="1" dirty="0"/>
              <a:t>Le and </a:t>
            </a:r>
            <a:r>
              <a:rPr lang="en-SG" sz="1600" b="1" dirty="0" err="1"/>
              <a:t>Lauw</a:t>
            </a:r>
            <a:r>
              <a:rPr lang="en-SG" sz="1600" b="1" dirty="0"/>
              <a:t>, "Indexable Bayesian Personalized Ranking for Efficient Top-k Recommendation", CIKM 2017.</a:t>
            </a:r>
            <a:endParaRPr lang="en-US" sz="16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1A43FE-8A04-8C48-8B38-126FB3450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977122"/>
            <a:ext cx="7010400" cy="449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2841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A8117-A910-9E4A-9BF5-F7A4E8D9D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175" y="2647890"/>
            <a:ext cx="4040188" cy="400110"/>
          </a:xfrm>
        </p:spPr>
        <p:txBody>
          <a:bodyPr/>
          <a:lstStyle/>
          <a:p>
            <a:r>
              <a:rPr lang="en-US" sz="2000" dirty="0"/>
              <a:t>Euclidean Embedding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166339-7ADA-684B-9D1C-B6CAA1F1B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175" y="3048000"/>
            <a:ext cx="4040188" cy="2062103"/>
          </a:xfrm>
        </p:spPr>
        <p:txBody>
          <a:bodyPr/>
          <a:lstStyle/>
          <a:p>
            <a:r>
              <a:rPr lang="en-US" sz="2000" dirty="0"/>
              <a:t>Change inner-product formulation to one based on Euclidean distance</a:t>
            </a:r>
          </a:p>
          <a:p>
            <a:endParaRPr lang="en-US" sz="2000" dirty="0"/>
          </a:p>
          <a:p>
            <a:r>
              <a:rPr lang="en-US" sz="2000" dirty="0"/>
              <a:t>Compatible with spatial index and L2LSH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1171F55-7C3B-174E-93C0-9A220F0276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72000" y="2647890"/>
            <a:ext cx="4041775" cy="400110"/>
          </a:xfrm>
        </p:spPr>
        <p:txBody>
          <a:bodyPr/>
          <a:lstStyle/>
          <a:p>
            <a:r>
              <a:rPr lang="en-US" sz="2000" dirty="0"/>
              <a:t>Indexable MF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9EA03A8-3E33-BB46-93C0-89B13CE64C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72000" y="3048000"/>
            <a:ext cx="4041775" cy="2369880"/>
          </a:xfrm>
        </p:spPr>
        <p:txBody>
          <a:bodyPr/>
          <a:lstStyle/>
          <a:p>
            <a:r>
              <a:rPr lang="en-US" sz="2000" dirty="0"/>
              <a:t>Keep inner-product formulation, but ensure native indexability</a:t>
            </a:r>
          </a:p>
          <a:p>
            <a:endParaRPr lang="en-US" sz="2000" dirty="0"/>
          </a:p>
          <a:p>
            <a:r>
              <a:rPr lang="en-US" sz="2000" dirty="0"/>
              <a:t>Compatible with spatial index, L2LSH, SRP-LSH, inverted index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28600" y="259377"/>
            <a:ext cx="6553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6920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9pPr>
          </a:lstStyle>
          <a:p>
            <a:r>
              <a:rPr 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890EF3-7D36-2E4D-BE65-DC06CFD1B699}"/>
              </a:ext>
            </a:extLst>
          </p:cNvPr>
          <p:cNvSpPr txBox="1"/>
          <p:nvPr/>
        </p:nvSpPr>
        <p:spPr>
          <a:xfrm>
            <a:off x="753907" y="1398150"/>
            <a:ext cx="76361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Learn user and item representations that are natively compatible with indexing in the first place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631FC4-CD58-3948-9A52-82B222CF6E63}"/>
              </a:ext>
            </a:extLst>
          </p:cNvPr>
          <p:cNvSpPr txBox="1"/>
          <p:nvPr/>
        </p:nvSpPr>
        <p:spPr>
          <a:xfrm>
            <a:off x="753907" y="5785147"/>
            <a:ext cx="7636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Variants for explicit (rating) and implicit (ranking) feedback</a:t>
            </a:r>
          </a:p>
        </p:txBody>
      </p:sp>
    </p:spTree>
    <p:extLst>
      <p:ext uri="{BB962C8B-B14F-4D97-AF65-F5344CB8AC3E}">
        <p14:creationId xmlns:p14="http://schemas.microsoft.com/office/powerpoint/2010/main" val="1707629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28936" y="269862"/>
            <a:ext cx="7924800" cy="523220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Phases of a MF Recommender System  </a:t>
            </a:r>
            <a:endParaRPr lang="en-S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616453" y="3995946"/>
                <a:ext cx="1768018" cy="79722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6453" y="3995946"/>
                <a:ext cx="1768018" cy="79722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964620" y="4330408"/>
                <a:ext cx="778580" cy="27162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4620" y="4330408"/>
                <a:ext cx="778580" cy="271621"/>
              </a:xfrm>
              <a:prstGeom prst="rect">
                <a:avLst/>
              </a:prstGeom>
              <a:blipFill rotWithShape="0">
                <a:blip r:embed="rId8"/>
                <a:stretch>
                  <a:fillRect b="-10204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801134" y="4238167"/>
                <a:ext cx="34624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SG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134" y="4238167"/>
                <a:ext cx="346249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527245" y="4193019"/>
                <a:ext cx="4199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245" y="4193019"/>
                <a:ext cx="419987" cy="49244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18" idx="2"/>
          </p:cNvCxnSpPr>
          <p:nvPr/>
        </p:nvCxnSpPr>
        <p:spPr>
          <a:xfrm flipH="1">
            <a:off x="5009799" y="2483223"/>
            <a:ext cx="2488192" cy="127050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309182" y="4321388"/>
                <a:ext cx="1768018" cy="28966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pre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sub>
                      </m:sSub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182" y="4321388"/>
                <a:ext cx="1768018" cy="289660"/>
              </a:xfrm>
              <a:prstGeom prst="rect">
                <a:avLst/>
              </a:prstGeom>
              <a:blipFill rotWithShape="0">
                <a:blip r:embed="rId12"/>
                <a:stretch>
                  <a:fillRect b="-19608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304564" y="5795871"/>
                <a:ext cx="1768018" cy="28966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Sorted</a:t>
                </a:r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pre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u</m:t>
                        </m:r>
                      </m:sub>
                    </m:sSub>
                  </m:oMath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564" y="5795871"/>
                <a:ext cx="1768018" cy="289660"/>
              </a:xfrm>
              <a:prstGeom prst="rect">
                <a:avLst/>
              </a:prstGeom>
              <a:blipFill rotWithShape="0">
                <a:blip r:embed="rId13"/>
                <a:stretch>
                  <a:fillRect t="-5882" b="-33333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Flowchart: Multidocument 28"/>
          <p:cNvSpPr/>
          <p:nvPr/>
        </p:nvSpPr>
        <p:spPr>
          <a:xfrm>
            <a:off x="3777287" y="5571972"/>
            <a:ext cx="1350250" cy="767511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Top-K items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2506939" y="4672881"/>
            <a:ext cx="1197252" cy="127660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2187" y="4697964"/>
            <a:ext cx="1095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Retrieval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Left Brace 35"/>
          <p:cNvSpPr/>
          <p:nvPr/>
        </p:nvSpPr>
        <p:spPr>
          <a:xfrm>
            <a:off x="1398519" y="3995947"/>
            <a:ext cx="176682" cy="2343536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030905" y="3552939"/>
                <a:ext cx="224212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pre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u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SG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905" y="3552939"/>
                <a:ext cx="2242129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267285" y="4327718"/>
                <a:ext cx="2044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285" y="4327718"/>
                <a:ext cx="204480" cy="276999"/>
              </a:xfrm>
              <a:prstGeom prst="rect">
                <a:avLst/>
              </a:prstGeom>
              <a:blipFill rotWithShape="0">
                <a:blip r:embed="rId19"/>
                <a:stretch>
                  <a:fillRect l="-26471" r="-20588" b="-1111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/>
          <p:cNvCxnSpPr/>
          <p:nvPr/>
        </p:nvCxnSpPr>
        <p:spPr>
          <a:xfrm>
            <a:off x="3471765" y="3995946"/>
            <a:ext cx="0" cy="79722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618062" y="3926363"/>
            <a:ext cx="176801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452765" y="3639459"/>
                <a:ext cx="2011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765" y="3639459"/>
                <a:ext cx="201145" cy="276999"/>
              </a:xfrm>
              <a:prstGeom prst="rect">
                <a:avLst/>
              </a:prstGeom>
              <a:blipFill rotWithShape="0">
                <a:blip r:embed="rId20"/>
                <a:stretch>
                  <a:fillRect l="-15152" r="-12121" b="-222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/>
          <p:nvPr/>
        </p:nvCxnSpPr>
        <p:spPr>
          <a:xfrm>
            <a:off x="1970366" y="4191000"/>
            <a:ext cx="77283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2225753" y="3914001"/>
                <a:ext cx="2044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5753" y="3914001"/>
                <a:ext cx="204479" cy="276999"/>
              </a:xfrm>
              <a:prstGeom prst="rect">
                <a:avLst/>
              </a:prstGeom>
              <a:blipFill rotWithShape="0">
                <a:blip r:embed="rId21"/>
                <a:stretch>
                  <a:fillRect l="-26471" r="-20588" b="-869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/>
          <p:cNvCxnSpPr/>
          <p:nvPr/>
        </p:nvCxnSpPr>
        <p:spPr>
          <a:xfrm flipH="1">
            <a:off x="1828800" y="4321388"/>
            <a:ext cx="2861" cy="28966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600200" y="4343400"/>
                <a:ext cx="26205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4343400"/>
                <a:ext cx="262059" cy="276999"/>
              </a:xfrm>
              <a:prstGeom prst="rect">
                <a:avLst/>
              </a:prstGeom>
              <a:blipFill rotWithShape="0">
                <a:blip r:embed="rId22"/>
                <a:stretch>
                  <a:fillRect l="-7143" r="-7143" b="-888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222187" y="1008496"/>
            <a:ext cx="8159813" cy="1768035"/>
            <a:chOff x="222187" y="1008496"/>
            <a:chExt cx="8159813" cy="17680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5009798" y="1051732"/>
                  <a:ext cx="20447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9798" y="1051732"/>
                  <a:ext cx="204479" cy="276999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27273" r="-24242" b="-11111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Group 8"/>
            <p:cNvGrpSpPr/>
            <p:nvPr/>
          </p:nvGrpSpPr>
          <p:grpSpPr>
            <a:xfrm>
              <a:off x="222187" y="1238984"/>
              <a:ext cx="8159813" cy="1537547"/>
              <a:chOff x="222187" y="1238984"/>
              <a:chExt cx="8159813" cy="153754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Rectangle 2"/>
                  <p:cNvSpPr/>
                  <p:nvPr/>
                </p:nvSpPr>
                <p:spPr>
                  <a:xfrm>
                    <a:off x="1950028" y="1396192"/>
                    <a:ext cx="1754163" cy="1321691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en-SG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" name="Rectangle 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50028" y="1396192"/>
                    <a:ext cx="1754163" cy="1321691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>
                    <a:solidFill>
                      <a:srgbClr val="00B050"/>
                    </a:solidFill>
                  </a:ln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/>
                  <p:cNvSpPr txBox="1"/>
                  <p:nvPr/>
                </p:nvSpPr>
                <p:spPr>
                  <a:xfrm>
                    <a:off x="3723378" y="1818145"/>
                    <a:ext cx="504945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SG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SG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" name="TextBox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23378" y="1818145"/>
                    <a:ext cx="504945" cy="492443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/>
                  <p:cNvSpPr/>
                  <p:nvPr/>
                </p:nvSpPr>
                <p:spPr>
                  <a:xfrm>
                    <a:off x="4754411" y="1387380"/>
                    <a:ext cx="778580" cy="1330503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en-SG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" name="Rectangle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54411" y="1387380"/>
                    <a:ext cx="778580" cy="1330503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solidFill>
                      <a:srgbClr val="00B050"/>
                    </a:solidFill>
                  </a:ln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5684656" y="1880817"/>
                    <a:ext cx="346249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en-SG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4656" y="1880817"/>
                    <a:ext cx="346249" cy="430887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ctangle 17"/>
                  <p:cNvSpPr/>
                  <p:nvPr/>
                </p:nvSpPr>
                <p:spPr>
                  <a:xfrm>
                    <a:off x="6613982" y="1652408"/>
                    <a:ext cx="1768018" cy="830815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oMath>
                      </m:oMathPara>
                    </a14:m>
                    <a:endParaRPr lang="en-SG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8" name="Rectangle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13982" y="1652408"/>
                    <a:ext cx="1768018" cy="830815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  <a:ln>
                    <a:solidFill>
                      <a:srgbClr val="00B050"/>
                    </a:solidFill>
                  </a:ln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" name="Left Brace 32"/>
              <p:cNvSpPr/>
              <p:nvPr/>
            </p:nvSpPr>
            <p:spPr>
              <a:xfrm>
                <a:off x="1371600" y="1328731"/>
                <a:ext cx="218617" cy="1447800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22187" y="1905000"/>
                <a:ext cx="10951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Learning</a:t>
                </a:r>
              </a:p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phase</a:t>
                </a:r>
                <a:endParaRPr lang="en-SG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>
                <a:off x="4572000" y="1387380"/>
                <a:ext cx="0" cy="13216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4304367" y="1918537"/>
                    <a:ext cx="26205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oMath>
                      </m:oMathPara>
                    </a14:m>
                    <a:endParaRPr lang="en-SG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04367" y="1918537"/>
                    <a:ext cx="262059" cy="276999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l="-11628" r="-9302" b="-2222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" name="Straight Arrow Connector 16"/>
              <p:cNvCxnSpPr/>
              <p:nvPr/>
            </p:nvCxnSpPr>
            <p:spPr>
              <a:xfrm>
                <a:off x="4754411" y="1328731"/>
                <a:ext cx="77283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6272520" y="1918537"/>
                    <a:ext cx="20448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en-SG" dirty="0"/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72520" y="1918537"/>
                    <a:ext cx="204480" cy="276999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l="-26471" r="-20588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9" name="Straight Arrow Connector 38"/>
              <p:cNvCxnSpPr/>
              <p:nvPr/>
            </p:nvCxnSpPr>
            <p:spPr>
              <a:xfrm>
                <a:off x="6477000" y="1652409"/>
                <a:ext cx="0" cy="8239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>
                <a:off x="6613982" y="1525888"/>
                <a:ext cx="176801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7448685" y="1238984"/>
                    <a:ext cx="20114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oMath>
                      </m:oMathPara>
                    </a14:m>
                    <a:endParaRPr lang="en-SG" dirty="0"/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48685" y="1238984"/>
                    <a:ext cx="201145" cy="276999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l="-15152" r="-12121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6" name="Straight Arrow Connector 55"/>
              <p:cNvCxnSpPr/>
              <p:nvPr/>
            </p:nvCxnSpPr>
            <p:spPr>
              <a:xfrm>
                <a:off x="1840376" y="1387380"/>
                <a:ext cx="0" cy="13216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1572743" y="1918537"/>
                    <a:ext cx="26205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oMath>
                      </m:oMathPara>
                    </a14:m>
                    <a:endParaRPr lang="en-SG" dirty="0"/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2743" y="1918537"/>
                    <a:ext cx="262059" cy="276999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 l="-11628" r="-9302" b="-2222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8" name="Straight Arrow Connector 57"/>
              <p:cNvCxnSpPr/>
              <p:nvPr/>
            </p:nvCxnSpPr>
            <p:spPr>
              <a:xfrm>
                <a:off x="1965782" y="1295400"/>
                <a:ext cx="176801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2800485" y="1008496"/>
                  <a:ext cx="20114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0485" y="1008496"/>
                  <a:ext cx="201145" cy="276999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15152" r="-12121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Arrow Connector 60"/>
          <p:cNvCxnSpPr/>
          <p:nvPr/>
        </p:nvCxnSpPr>
        <p:spPr>
          <a:xfrm>
            <a:off x="6304564" y="4220817"/>
            <a:ext cx="176801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7239000" y="3933913"/>
                <a:ext cx="2011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3933913"/>
                <a:ext cx="201145" cy="276999"/>
              </a:xfrm>
              <a:prstGeom prst="rect">
                <a:avLst/>
              </a:prstGeom>
              <a:blipFill rotWithShape="0">
                <a:blip r:embed="rId25"/>
                <a:stretch>
                  <a:fillRect l="-15625" r="-125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/>
          <p:cNvCxnSpPr/>
          <p:nvPr/>
        </p:nvCxnSpPr>
        <p:spPr>
          <a:xfrm flipH="1">
            <a:off x="6172200" y="4312037"/>
            <a:ext cx="2861" cy="28966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5943600" y="4334049"/>
                <a:ext cx="26205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4334049"/>
                <a:ext cx="262059" cy="276999"/>
              </a:xfrm>
              <a:prstGeom prst="rect">
                <a:avLst/>
              </a:prstGeom>
              <a:blipFill rotWithShape="0">
                <a:blip r:embed="rId26"/>
                <a:stretch>
                  <a:fillRect l="-4651" r="-4651" b="-888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/>
          <p:cNvCxnSpPr/>
          <p:nvPr/>
        </p:nvCxnSpPr>
        <p:spPr>
          <a:xfrm flipH="1">
            <a:off x="6201194" y="5796989"/>
            <a:ext cx="2861" cy="28966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5972594" y="5819001"/>
                <a:ext cx="26205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2594" y="5819001"/>
                <a:ext cx="262059" cy="276999"/>
              </a:xfrm>
              <a:prstGeom prst="rect">
                <a:avLst/>
              </a:prstGeom>
              <a:blipFill rotWithShape="0">
                <a:blip r:embed="rId27"/>
                <a:stretch>
                  <a:fillRect l="-6977" r="-4651" b="-888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/>
          <p:cNvCxnSpPr/>
          <p:nvPr/>
        </p:nvCxnSpPr>
        <p:spPr>
          <a:xfrm>
            <a:off x="6304564" y="5696187"/>
            <a:ext cx="176801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7239000" y="5409283"/>
                <a:ext cx="2011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5409283"/>
                <a:ext cx="201145" cy="276999"/>
              </a:xfrm>
              <a:prstGeom prst="rect">
                <a:avLst/>
              </a:prstGeom>
              <a:blipFill rotWithShape="0">
                <a:blip r:embed="rId28"/>
                <a:stretch>
                  <a:fillRect l="-15625" r="-125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Elbow Connector 73"/>
          <p:cNvCxnSpPr>
            <a:stCxn id="23" idx="2"/>
            <a:endCxn id="29" idx="2"/>
          </p:cNvCxnSpPr>
          <p:nvPr/>
        </p:nvCxnSpPr>
        <p:spPr>
          <a:xfrm rot="5400000">
            <a:off x="5661104" y="4782948"/>
            <a:ext cx="224886" cy="2830053"/>
          </a:xfrm>
          <a:prstGeom prst="bentConnector3">
            <a:avLst>
              <a:gd name="adj1" fmla="val 21457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20" idx="3"/>
            <a:endCxn id="23" idx="3"/>
          </p:cNvCxnSpPr>
          <p:nvPr/>
        </p:nvCxnSpPr>
        <p:spPr>
          <a:xfrm flipH="1">
            <a:off x="8072582" y="4466218"/>
            <a:ext cx="4618" cy="1474483"/>
          </a:xfrm>
          <a:prstGeom prst="bentConnector3">
            <a:avLst>
              <a:gd name="adj1" fmla="val -495019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536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9200" y="1501682"/>
            <a:ext cx="6870603" cy="4463772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287978"/>
            <a:ext cx="6553200" cy="523220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Choice Explosion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80809" y="1118699"/>
            <a:ext cx="4691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sz="2000" dirty="0">
                <a:solidFill>
                  <a:srgbClr val="FF0000"/>
                </a:solidFill>
              </a:rPr>
              <a:t>133,520 </a:t>
            </a:r>
            <a:r>
              <a:rPr lang="en-US" sz="2000" dirty="0"/>
              <a:t>results for ”</a:t>
            </a:r>
            <a:r>
              <a:rPr lang="en-US" sz="2000" dirty="0">
                <a:solidFill>
                  <a:srgbClr val="FF0000"/>
                </a:solidFill>
              </a:rPr>
              <a:t>Men’s Shoes</a:t>
            </a:r>
            <a:r>
              <a:rPr lang="en-US" sz="2000" dirty="0"/>
              <a:t>"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55209" y="6100746"/>
            <a:ext cx="2069187" cy="75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622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7978"/>
            <a:ext cx="6553200" cy="523220"/>
          </a:xfrm>
        </p:spPr>
        <p:txBody>
          <a:bodyPr/>
          <a:lstStyle/>
          <a:p>
            <a:r>
              <a:rPr lang="en-SG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Scalable Recommendation Retrieval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F228D-9113-6844-9734-784E6800A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54799"/>
            <a:ext cx="8229600" cy="5102935"/>
          </a:xfrm>
        </p:spPr>
        <p:txBody>
          <a:bodyPr/>
          <a:lstStyle/>
          <a:p>
            <a:r>
              <a:rPr lang="en-US" dirty="0"/>
              <a:t>Linear scanning may not be scalable for real-time retrieval</a:t>
            </a:r>
          </a:p>
          <a:p>
            <a:r>
              <a:rPr lang="en-US" dirty="0"/>
              <a:t>Indexing schemes do not work out-of-the-box for Maximum Inner Product Search (MIPS)</a:t>
            </a:r>
          </a:p>
          <a:p>
            <a:endParaRPr lang="en-US" dirty="0"/>
          </a:p>
          <a:p>
            <a:r>
              <a:rPr lang="en-US" dirty="0"/>
              <a:t>Strategy #1: Approximate MIPS</a:t>
            </a:r>
          </a:p>
          <a:p>
            <a:pPr lvl="1"/>
            <a:r>
              <a:rPr lang="en-US" dirty="0"/>
              <a:t>Learn the latent vectors from matrix factorization as usual</a:t>
            </a:r>
          </a:p>
          <a:p>
            <a:pPr lvl="1"/>
            <a:r>
              <a:rPr lang="en-US" dirty="0"/>
              <a:t>Apply post-hoc treatment or transformations to those vectors to enable approximation</a:t>
            </a:r>
          </a:p>
          <a:p>
            <a:r>
              <a:rPr lang="en-US" dirty="0"/>
              <a:t>Strategy #2: Indexable Representation</a:t>
            </a:r>
            <a:endParaRPr lang="en-US" b="1" dirty="0"/>
          </a:p>
          <a:p>
            <a:pPr lvl="1"/>
            <a:r>
              <a:rPr lang="en-US" dirty="0"/>
              <a:t>Design new matrix factorization techniques that would output natively indexable latent vectors</a:t>
            </a:r>
          </a:p>
          <a:p>
            <a:pPr lvl="1"/>
            <a:r>
              <a:rPr lang="en-US" dirty="0"/>
              <a:t>Compatible with LSH, spatial trees, or inverted index</a:t>
            </a:r>
          </a:p>
          <a:p>
            <a:r>
              <a:rPr lang="en-US" dirty="0"/>
              <a:t>Strategy #3: Discrete Representation</a:t>
            </a:r>
          </a:p>
          <a:p>
            <a:pPr lvl="1"/>
            <a:r>
              <a:rPr lang="en-US" dirty="0"/>
              <a:t>Learn a different representation altogether, e.g., binary codes</a:t>
            </a:r>
          </a:p>
          <a:p>
            <a:pPr lvl="1"/>
            <a:r>
              <a:rPr lang="en-US" dirty="0"/>
              <a:t>Inherently compatible with Hamming ranking or </a:t>
            </a:r>
            <a:r>
              <a:rPr lang="en-US" dirty="0" err="1"/>
              <a:t>hashtable</a:t>
            </a:r>
            <a:r>
              <a:rPr lang="en-US" dirty="0"/>
              <a:t> lookup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3702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136613"/>
            <a:ext cx="7772400" cy="523220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II B:</a:t>
            </a:r>
            <a:endParaRPr lang="en-SG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3721388"/>
            <a:ext cx="8193087" cy="1557349"/>
          </a:xfrm>
        </p:spPr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Approaches for Scalable Recommendation Retrieval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Indexable Representation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6556C-EC84-4ECE-8191-F1FF3A7E9999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A53AFF-4C03-7247-A288-30B72EA4F2A6}"/>
              </a:ext>
            </a:extLst>
          </p:cNvPr>
          <p:cNvSpPr txBox="1"/>
          <p:nvPr/>
        </p:nvSpPr>
        <p:spPr>
          <a:xfrm>
            <a:off x="2116840" y="5756701"/>
            <a:ext cx="4910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Slides available at </a:t>
            </a:r>
          </a:p>
          <a:p>
            <a:pPr algn="ctr"/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code.preferred.ai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/recommendation-retrieval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</a:t>
            </a: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640BA9-A327-0A46-A9A5-E36A1DDC6B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12141"/>
            <a:ext cx="2912846" cy="65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028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166339-7ADA-684B-9D1C-B6CAA1F1B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681008"/>
          </a:xfrm>
        </p:spPr>
        <p:txBody>
          <a:bodyPr/>
          <a:lstStyle/>
          <a:p>
            <a:r>
              <a:rPr lang="en-US" dirty="0"/>
              <a:t>Conventional matrix factorization (MF) generates representations incompatible with indexing as it relies on max. inner product search</a:t>
            </a:r>
          </a:p>
          <a:p>
            <a:pPr lvl="1"/>
            <a:r>
              <a:rPr lang="en-US" dirty="0"/>
              <a:t>LSH relies on Euclidean distance or cosine similarity</a:t>
            </a:r>
          </a:p>
          <a:p>
            <a:pPr lvl="1"/>
            <a:r>
              <a:rPr lang="en-US" dirty="0"/>
              <a:t>Spatial index relies on Euclidean distance</a:t>
            </a:r>
          </a:p>
          <a:p>
            <a:pPr lvl="1"/>
            <a:r>
              <a:rPr lang="en-US" dirty="0"/>
              <a:t>Inverted index relies on cosine similarity</a:t>
            </a:r>
          </a:p>
          <a:p>
            <a:pPr lvl="1"/>
            <a:endParaRPr lang="en-US" dirty="0"/>
          </a:p>
          <a:p>
            <a:r>
              <a:rPr lang="en-US" dirty="0"/>
              <a:t>Previous strategy:</a:t>
            </a:r>
          </a:p>
          <a:p>
            <a:pPr lvl="1"/>
            <a:r>
              <a:rPr lang="en-US" dirty="0"/>
              <a:t>apply postprocessing or transformation to representations from MF</a:t>
            </a:r>
          </a:p>
          <a:p>
            <a:pPr lvl="1"/>
            <a:r>
              <a:rPr lang="en-US" dirty="0"/>
              <a:t>Pro: no need to re-learn the representations</a:t>
            </a:r>
          </a:p>
          <a:p>
            <a:pPr lvl="1"/>
            <a:r>
              <a:rPr lang="en-US" dirty="0"/>
              <a:t>Con: fixed representations may constrain post-transformation performance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28600" y="259377"/>
            <a:ext cx="6553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6920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9pPr>
          </a:lstStyle>
          <a:p>
            <a:r>
              <a:rPr 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Indexable Representation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4AEA26-75DB-F042-8C0D-0DC244302C4B}"/>
              </a:ext>
            </a:extLst>
          </p:cNvPr>
          <p:cNvSpPr txBox="1"/>
          <p:nvPr/>
        </p:nvSpPr>
        <p:spPr>
          <a:xfrm>
            <a:off x="753907" y="5451111"/>
            <a:ext cx="76361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Why not learn representations that are compatible with indexing in the first place?</a:t>
            </a:r>
          </a:p>
        </p:txBody>
      </p:sp>
    </p:spTree>
    <p:extLst>
      <p:ext uri="{BB962C8B-B14F-4D97-AF65-F5344CB8AC3E}">
        <p14:creationId xmlns:p14="http://schemas.microsoft.com/office/powerpoint/2010/main" val="2970201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A8117-A910-9E4A-9BF5-F7A4E8D9D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713210"/>
            <a:ext cx="4040188" cy="461665"/>
          </a:xfrm>
        </p:spPr>
        <p:txBody>
          <a:bodyPr/>
          <a:lstStyle/>
          <a:p>
            <a:r>
              <a:rPr lang="en-US" dirty="0"/>
              <a:t>Euclidean Embedding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166339-7ADA-684B-9D1C-B6CAA1F1B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2062103"/>
          </a:xfrm>
        </p:spPr>
        <p:txBody>
          <a:bodyPr/>
          <a:lstStyle/>
          <a:p>
            <a:r>
              <a:rPr lang="en-US" sz="2000" dirty="0"/>
              <a:t>Change inner-product formulation to one based on Euclidean distance</a:t>
            </a:r>
          </a:p>
          <a:p>
            <a:endParaRPr lang="en-US" sz="2000" dirty="0"/>
          </a:p>
          <a:p>
            <a:r>
              <a:rPr lang="en-US" sz="2000" dirty="0"/>
              <a:t>Compatible with spatial index and L2LSH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1171F55-7C3B-174E-93C0-9A220F0276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5025" y="1713210"/>
            <a:ext cx="4041775" cy="461665"/>
          </a:xfrm>
        </p:spPr>
        <p:txBody>
          <a:bodyPr/>
          <a:lstStyle/>
          <a:p>
            <a:r>
              <a:rPr lang="en-US" dirty="0"/>
              <a:t>Indexable MF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9EA03A8-3E33-BB46-93C0-89B13CE64C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2369880"/>
          </a:xfrm>
        </p:spPr>
        <p:txBody>
          <a:bodyPr/>
          <a:lstStyle/>
          <a:p>
            <a:r>
              <a:rPr lang="en-US" sz="2000" dirty="0"/>
              <a:t>Keep inner-product formulation, but ensure native indexability</a:t>
            </a:r>
          </a:p>
          <a:p>
            <a:endParaRPr lang="en-US" sz="2000" dirty="0"/>
          </a:p>
          <a:p>
            <a:r>
              <a:rPr lang="en-US" sz="2000" dirty="0"/>
              <a:t>Compatible with spatial index, L2LSH, SRP-LSH, inverted index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28600" y="259377"/>
            <a:ext cx="6553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6920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9pPr>
          </a:lstStyle>
          <a:p>
            <a:r>
              <a:rPr 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Approaches towards Indexability</a:t>
            </a:r>
          </a:p>
        </p:txBody>
      </p:sp>
    </p:spTree>
    <p:extLst>
      <p:ext uri="{BB962C8B-B14F-4D97-AF65-F5344CB8AC3E}">
        <p14:creationId xmlns:p14="http://schemas.microsoft.com/office/powerpoint/2010/main" val="3288520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45C64D-2549-DB4F-80AC-3950E6BB34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9900" y="2471172"/>
            <a:ext cx="3873500" cy="2677656"/>
          </a:xfrm>
        </p:spPr>
        <p:txBody>
          <a:bodyPr/>
          <a:lstStyle/>
          <a:p>
            <a:r>
              <a:rPr lang="en-US" sz="2000" dirty="0"/>
              <a:t>Users and items represented as coordinates in the same </a:t>
            </a:r>
            <a:r>
              <a:rPr lang="en-US" sz="2000" i="1" dirty="0"/>
              <a:t>D</a:t>
            </a:r>
            <a:r>
              <a:rPr lang="en-US" sz="2000" dirty="0"/>
              <a:t>-dimensional space</a:t>
            </a:r>
          </a:p>
          <a:p>
            <a:endParaRPr lang="en-US" sz="2000" dirty="0"/>
          </a:p>
          <a:p>
            <a:r>
              <a:rPr lang="en-US" sz="2000" dirty="0"/>
              <a:t>The smaller the distance between a user and an item, the more the user likes the item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28600" y="259377"/>
            <a:ext cx="6553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6920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9pPr>
          </a:lstStyle>
          <a:p>
            <a:r>
              <a:rPr 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#1: Euclidean Embedding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04A252B-1C57-4B46-AFAB-1615F89188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228" y="1828800"/>
            <a:ext cx="4467172" cy="4114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99A8E7A-3645-4B45-912B-458CE5461BAA}"/>
              </a:ext>
            </a:extLst>
          </p:cNvPr>
          <p:cNvSpPr txBox="1"/>
          <p:nvPr/>
        </p:nvSpPr>
        <p:spPr>
          <a:xfrm>
            <a:off x="1041400" y="990600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err="1"/>
              <a:t>Khoshneshin</a:t>
            </a:r>
            <a:r>
              <a:rPr lang="en-US" sz="1600" b="1" dirty="0"/>
              <a:t> and Street, "Collaborative Filtering via Euclidean Embedding”, </a:t>
            </a:r>
            <a:r>
              <a:rPr lang="en-US" sz="1600" b="1" dirty="0" err="1"/>
              <a:t>RecSys</a:t>
            </a:r>
            <a:r>
              <a:rPr lang="en-US" sz="1600" b="1" dirty="0"/>
              <a:t> 2010. </a:t>
            </a:r>
          </a:p>
        </p:txBody>
      </p:sp>
    </p:spTree>
    <p:extLst>
      <p:ext uri="{BB962C8B-B14F-4D97-AF65-F5344CB8AC3E}">
        <p14:creationId xmlns:p14="http://schemas.microsoft.com/office/powerpoint/2010/main" val="232424051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8226</TotalTime>
  <Words>1109</Words>
  <Application>Microsoft Macintosh PowerPoint</Application>
  <PresentationFormat>On-screen Show (4:3)</PresentationFormat>
  <Paragraphs>218</Paragraphs>
  <Slides>28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Cambria Math</vt:lpstr>
      <vt:lpstr>Century Gothic</vt:lpstr>
      <vt:lpstr>Times New Roman</vt:lpstr>
      <vt:lpstr>Default Design</vt:lpstr>
      <vt:lpstr>Part I (Summary):</vt:lpstr>
      <vt:lpstr>Solution: Recommender Systems</vt:lpstr>
      <vt:lpstr>Two Phases of a MF Recommender System  </vt:lpstr>
      <vt:lpstr>Choice Explosion</vt:lpstr>
      <vt:lpstr>Scalable Recommendation Retrieval</vt:lpstr>
      <vt:lpstr>Part II B: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Matrix Factorization for Implicit Feedback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Indexable MF for Explicit Feedback</vt:lpstr>
      <vt:lpstr>Indexable MF for Explicit Feedback</vt:lpstr>
      <vt:lpstr>Indexable MF for Explicit Feedback</vt:lpstr>
      <vt:lpstr>Indexable MF for Explicit Feedback</vt:lpstr>
      <vt:lpstr>Indexable MF for Explicit Feedback</vt:lpstr>
      <vt:lpstr>Matrix Factorization for Implicit Feedback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Elvin NG Pei Xiong;Aaron LEE Kwang Siong</dc:creator>
  <cp:lastModifiedBy>Hady Wirawan LAUW</cp:lastModifiedBy>
  <cp:revision>485</cp:revision>
  <cp:lastPrinted>2016-08-03T09:30:22Z</cp:lastPrinted>
  <dcterms:created xsi:type="dcterms:W3CDTF">2005-05-18T03:13:04Z</dcterms:created>
  <dcterms:modified xsi:type="dcterms:W3CDTF">2019-01-27T22:42:53Z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e756f9c-e3e7-4810-90da-ea6bfb97c434_Enabled">
    <vt:lpwstr>True</vt:lpwstr>
  </property>
  <property fmtid="{D5CDD505-2E9C-101B-9397-08002B2CF9AE}" pid="3" name="MSIP_Label_1e756f9c-e3e7-4810-90da-ea6bfb97c434_SiteId">
    <vt:lpwstr>c98a79ca-5a9a-4791-a243-f06afd67464d</vt:lpwstr>
  </property>
  <property fmtid="{D5CDD505-2E9C-101B-9397-08002B2CF9AE}" pid="4" name="MSIP_Label_1e756f9c-e3e7-4810-90da-ea6bfb97c434_Ref">
    <vt:lpwstr>https://api.informationprotection.azure.com/api/c98a79ca-5a9a-4791-a243-f06afd67464d</vt:lpwstr>
  </property>
  <property fmtid="{D5CDD505-2E9C-101B-9397-08002B2CF9AE}" pid="5" name="MSIP_Label_1e756f9c-e3e7-4810-90da-ea6bfb97c434_SetBy">
    <vt:lpwstr>aaronlee@smu.edu.sg</vt:lpwstr>
  </property>
  <property fmtid="{D5CDD505-2E9C-101B-9397-08002B2CF9AE}" pid="6" name="MSIP_Label_1e756f9c-e3e7-4810-90da-ea6bfb97c434_SetDate">
    <vt:lpwstr>2017-09-29T10:46:49.7505235+08:00</vt:lpwstr>
  </property>
  <property fmtid="{D5CDD505-2E9C-101B-9397-08002B2CF9AE}" pid="7" name="MSIP_Label_1e756f9c-e3e7-4810-90da-ea6bfb97c434_Name">
    <vt:lpwstr>Unrestricted</vt:lpwstr>
  </property>
  <property fmtid="{D5CDD505-2E9C-101B-9397-08002B2CF9AE}" pid="8" name="MSIP_Label_1e756f9c-e3e7-4810-90da-ea6bfb97c434_Application">
    <vt:lpwstr>Microsoft Azure Information Protection</vt:lpwstr>
  </property>
  <property fmtid="{D5CDD505-2E9C-101B-9397-08002B2CF9AE}" pid="9" name="MSIP_Label_1e756f9c-e3e7-4810-90da-ea6bfb97c434_Extended_MSFT_Method">
    <vt:lpwstr>Manual</vt:lpwstr>
  </property>
  <property fmtid="{D5CDD505-2E9C-101B-9397-08002B2CF9AE}" pid="10" name="Sensitivity">
    <vt:lpwstr>Unrestricted</vt:lpwstr>
  </property>
</Properties>
</file>