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36" r:id="rId2"/>
    <p:sldId id="537" r:id="rId3"/>
    <p:sldId id="538" r:id="rId4"/>
    <p:sldId id="539" r:id="rId5"/>
    <p:sldId id="540" r:id="rId6"/>
    <p:sldId id="327" r:id="rId7"/>
    <p:sldId id="329" r:id="rId8"/>
    <p:sldId id="328" r:id="rId9"/>
    <p:sldId id="509" r:id="rId10"/>
    <p:sldId id="510" r:id="rId11"/>
    <p:sldId id="511" r:id="rId12"/>
    <p:sldId id="512" r:id="rId13"/>
    <p:sldId id="513" r:id="rId14"/>
    <p:sldId id="514" r:id="rId15"/>
    <p:sldId id="326" r:id="rId16"/>
    <p:sldId id="515" r:id="rId17"/>
    <p:sldId id="516" r:id="rId18"/>
    <p:sldId id="518" r:id="rId19"/>
    <p:sldId id="517" r:id="rId20"/>
    <p:sldId id="520" r:id="rId21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FF"/>
    <a:srgbClr val="FAFAFF"/>
    <a:srgbClr val="A7ADFF"/>
    <a:srgbClr val="C8C8CC"/>
    <a:srgbClr val="F3F3FF"/>
    <a:srgbClr val="B7B7CC"/>
    <a:srgbClr val="C69200"/>
    <a:srgbClr val="002060"/>
    <a:srgbClr val="161C56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6"/>
    <p:restoredTop sz="92308" autoAdjust="0"/>
  </p:normalViewPr>
  <p:slideViewPr>
    <p:cSldViewPr>
      <p:cViewPr varScale="1">
        <p:scale>
          <a:sx n="101" d="100"/>
          <a:sy n="101" d="100"/>
        </p:scale>
        <p:origin x="20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39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C6C1-58CA-4905-AEDC-9C13740575B8}" type="datetimeFigureOut">
              <a:rPr lang="en-SG" smtClean="0"/>
              <a:t>27/1/19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42921-5E95-42E7-81BE-0A3E682E9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60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53CA56-7B18-46F1-B7FE-D2358B15B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133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474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705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423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246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73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501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685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875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453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570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37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01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0"/>
            <a:ext cx="9144000" cy="1420813"/>
            <a:chOff x="0" y="0"/>
            <a:chExt cx="9144000" cy="1420813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0"/>
              <a:ext cx="9144000" cy="1420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261" y="197489"/>
              <a:ext cx="3419830" cy="102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 userDrawn="1"/>
          </p:nvCxnSpPr>
          <p:spPr bwMode="auto">
            <a:xfrm>
              <a:off x="0" y="1420813"/>
              <a:ext cx="9144000" cy="0"/>
            </a:xfrm>
            <a:prstGeom prst="line">
              <a:avLst/>
            </a:prstGeom>
            <a:ln w="28575">
              <a:solidFill>
                <a:srgbClr val="C6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092204" y="5240050"/>
            <a:ext cx="7772400" cy="584775"/>
          </a:xfrm>
        </p:spPr>
        <p:txBody>
          <a:bodyPr/>
          <a:lstStyle>
            <a:lvl1pPr algn="r">
              <a:defRPr sz="320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092204" y="5883275"/>
            <a:ext cx="7772400" cy="400110"/>
          </a:xfrm>
        </p:spPr>
        <p:txBody>
          <a:bodyPr/>
          <a:lstStyle>
            <a:lvl1pPr marL="0" indent="0" algn="r">
              <a:buFontTx/>
              <a:buNone/>
              <a:defRPr sz="2000" b="1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40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136612"/>
            <a:ext cx="8305800" cy="5847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743C-E2D0-4F23-9ADE-FF21A9026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00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847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400110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6556C-EC84-4ECE-8191-F1FF3A7E9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6200" y="914400"/>
            <a:ext cx="899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7201"/>
            <a:ext cx="6553200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A19D8-1474-485E-AF0B-775079405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E52A5-A620-486A-A1C9-54A6C6F43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3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F6E45-423C-46C5-BE72-11896EEDA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61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BFDDE-7429-4330-9721-C945C33BC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0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9B965-42BC-4A3D-976E-CF58558A0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01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5425"/>
            <a:ext cx="6477000" cy="5847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477000" cy="37732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6477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E65BF-B260-4E60-AEEB-8FAAD5815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70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77721"/>
            <a:ext cx="1881187" cy="564357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17212"/>
            <a:ext cx="830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9FA06296-E828-4FE7-87D7-F0BB5EA78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0013" y="990600"/>
            <a:ext cx="8943975" cy="0"/>
          </a:xfrm>
          <a:prstGeom prst="line">
            <a:avLst/>
          </a:prstGeom>
          <a:ln>
            <a:solidFill>
              <a:srgbClr val="D59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9" r:id="rId2"/>
    <p:sldLayoutId id="2147483886" r:id="rId3"/>
    <p:sldLayoutId id="2147483885" r:id="rId4"/>
    <p:sldLayoutId id="2147483887" r:id="rId5"/>
    <p:sldLayoutId id="2147483888" r:id="rId6"/>
    <p:sldLayoutId id="2147483890" r:id="rId7"/>
    <p:sldLayoutId id="2147483891" r:id="rId8"/>
    <p:sldLayoutId id="2147483892" r:id="rId9"/>
    <p:sldLayoutId id="2147483896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9200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0.png"/><Relationship Id="rId18" Type="http://schemas.openxmlformats.org/officeDocument/2006/relationships/image" Target="../media/image30.png"/><Relationship Id="rId26" Type="http://schemas.openxmlformats.org/officeDocument/2006/relationships/image" Target="../media/image380.png"/><Relationship Id="rId21" Type="http://schemas.openxmlformats.org/officeDocument/2006/relationships/image" Target="../media/image33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12" Type="http://schemas.openxmlformats.org/officeDocument/2006/relationships/image" Target="../media/image240.png"/><Relationship Id="rId17" Type="http://schemas.openxmlformats.org/officeDocument/2006/relationships/image" Target="../media/image290.png"/><Relationship Id="rId25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320.png"/><Relationship Id="rId16" Type="http://schemas.openxmlformats.org/officeDocument/2006/relationships/image" Target="../media/image2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24" Type="http://schemas.openxmlformats.org/officeDocument/2006/relationships/image" Target="../media/image36.png"/><Relationship Id="rId5" Type="http://schemas.openxmlformats.org/officeDocument/2006/relationships/image" Target="../media/image170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0.png"/><Relationship Id="rId10" Type="http://schemas.openxmlformats.org/officeDocument/2006/relationships/image" Target="../media/image220.png"/><Relationship Id="rId19" Type="http://schemas.openxmlformats.org/officeDocument/2006/relationships/image" Target="../media/image310.png"/><Relationship Id="rId9" Type="http://schemas.openxmlformats.org/officeDocument/2006/relationships/image" Target="../media/image210.png"/><Relationship Id="rId14" Type="http://schemas.openxmlformats.org/officeDocument/2006/relationships/image" Target="../media/image26.png"/><Relationship Id="rId22" Type="http://schemas.openxmlformats.org/officeDocument/2006/relationships/image" Target="../media/image340.png"/><Relationship Id="rId4" Type="http://schemas.openxmlformats.org/officeDocument/2006/relationships/image" Target="../media/image16.png"/><Relationship Id="rId27" Type="http://schemas.openxmlformats.org/officeDocument/2006/relationships/image" Target="../media/image3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preferred.ai/recommendation-retrieva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 (Summary):</a:t>
            </a:r>
            <a:endParaRPr lang="en-SG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3721388"/>
            <a:ext cx="8193087" cy="95410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Recommendation Retrieval as Similarity Search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3EEF0-5CDE-0D46-9D7C-41BA7D2F72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2141"/>
            <a:ext cx="2912846" cy="6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7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" y="253425"/>
            <a:ext cx="7315200" cy="584775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Representation for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1D8A90-62F0-8546-AE18-8B037DDE7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3618971"/>
            <a:ext cx="8229600" cy="1434239"/>
          </a:xfrm>
        </p:spPr>
        <p:txBody>
          <a:bodyPr/>
          <a:lstStyle/>
          <a:p>
            <a:r>
              <a:rPr lang="en-US" dirty="0"/>
              <a:t>Discrete optimization problems are intractable</a:t>
            </a:r>
          </a:p>
          <a:p>
            <a:r>
              <a:rPr lang="en-US" dirty="0"/>
              <a:t>Approximation:</a:t>
            </a:r>
          </a:p>
          <a:p>
            <a:pPr lvl="1"/>
            <a:r>
              <a:rPr lang="en-US" dirty="0"/>
              <a:t>real-valued relaxation</a:t>
            </a:r>
          </a:p>
          <a:p>
            <a:pPr lvl="1"/>
            <a:r>
              <a:rPr lang="en-US" dirty="0"/>
              <a:t>rounding to binary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20C018-9948-3C41-A2F1-2B71DD8AF852}"/>
              </a:ext>
            </a:extLst>
          </p:cNvPr>
          <p:cNvSpPr txBox="1"/>
          <p:nvPr/>
        </p:nvSpPr>
        <p:spPr>
          <a:xfrm>
            <a:off x="1041400" y="990600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/>
              <a:t>Zhou and </a:t>
            </a:r>
            <a:r>
              <a:rPr lang="en-SG" sz="1600" b="1" dirty="0" err="1"/>
              <a:t>Zha</a:t>
            </a:r>
            <a:r>
              <a:rPr lang="en-SG" sz="1600" b="1" dirty="0"/>
              <a:t>, "Learning Binary Codes for Collaborative Filtering", KDD 2012.</a:t>
            </a:r>
            <a:endParaRPr lang="en-US" sz="16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7F105A-48A6-324B-8110-5E12601FB605}"/>
              </a:ext>
            </a:extLst>
          </p:cNvPr>
          <p:cNvGrpSpPr/>
          <p:nvPr/>
        </p:nvGrpSpPr>
        <p:grpSpPr>
          <a:xfrm>
            <a:off x="400441" y="2170518"/>
            <a:ext cx="6990959" cy="932628"/>
            <a:chOff x="572027" y="4974770"/>
            <a:chExt cx="6990959" cy="9326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F28037-47D4-2942-8B2B-4E73320CCAE0}"/>
                </a:ext>
              </a:extLst>
            </p:cNvPr>
            <p:cNvSpPr txBox="1"/>
            <p:nvPr/>
          </p:nvSpPr>
          <p:spPr>
            <a:xfrm>
              <a:off x="572027" y="5087141"/>
              <a:ext cx="15132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Objective</a:t>
              </a:r>
              <a:endPara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CA6D288-8A67-4E4E-BEC8-2C6443D0EAE7}"/>
                    </a:ext>
                  </a:extLst>
                </p:cNvPr>
                <p:cNvSpPr/>
                <p:nvPr/>
              </p:nvSpPr>
              <p:spPr>
                <a:xfrm>
                  <a:off x="3395114" y="4974770"/>
                  <a:ext cx="4167872" cy="9326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sz="20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sz="2000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lim>
                                </m:limLow>
                              </m:fNam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000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pref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func>
                          </m:fName>
                          <m:e/>
                        </m:func>
                      </m:oMath>
                    </m:oMathPara>
                  </a14:m>
                  <a:endParaRPr lang="en-SG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CA6D288-8A67-4E4E-BEC8-2C6443D0EA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114" y="4974770"/>
                  <a:ext cx="4167872" cy="932628"/>
                </a:xfrm>
                <a:prstGeom prst="rect">
                  <a:avLst/>
                </a:prstGeom>
                <a:blipFill>
                  <a:blip r:embed="rId3"/>
                  <a:stretch>
                    <a:fillRect l="-42553" t="-102703" r="-24012" b="-156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CD89379-D5CB-6347-9206-9D8BAB67E5D7}"/>
                  </a:ext>
                </a:extLst>
              </p:cNvPr>
              <p:cNvSpPr/>
              <p:nvPr/>
            </p:nvSpPr>
            <p:spPr>
              <a:xfrm>
                <a:off x="6186466" y="4349299"/>
                <a:ext cx="2242129" cy="4060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[−1, 1]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SG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CD89379-D5CB-6347-9206-9D8BAB67E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466" y="4349299"/>
                <a:ext cx="2242129" cy="406009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D8E6737-FDEA-DE40-84F3-A35141C6176D}"/>
                  </a:ext>
                </a:extLst>
              </p:cNvPr>
              <p:cNvSpPr/>
              <p:nvPr/>
            </p:nvSpPr>
            <p:spPr>
              <a:xfrm>
                <a:off x="4419600" y="4343400"/>
                <a:ext cx="2242129" cy="4060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[−1, 1]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SG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D8E6737-FDEA-DE40-84F3-A35141C61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343400"/>
                <a:ext cx="2242129" cy="406009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" y="253425"/>
            <a:ext cx="7315200" cy="584775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Representation for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20C018-9948-3C41-A2F1-2B71DD8AF852}"/>
              </a:ext>
            </a:extLst>
          </p:cNvPr>
          <p:cNvSpPr txBox="1"/>
          <p:nvPr/>
        </p:nvSpPr>
        <p:spPr>
          <a:xfrm>
            <a:off x="1041400" y="990600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/>
              <a:t>Zhang et al., "Discrete Collaborative Filtering", SIGIR 2016.</a:t>
            </a:r>
            <a:endParaRPr lang="en-US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039E5D-FDF0-004B-AE27-753AE5532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44479"/>
            <a:ext cx="8582236" cy="488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4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" y="253425"/>
            <a:ext cx="7315200" cy="584775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Representation for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20C018-9948-3C41-A2F1-2B71DD8AF852}"/>
              </a:ext>
            </a:extLst>
          </p:cNvPr>
          <p:cNvSpPr txBox="1"/>
          <p:nvPr/>
        </p:nvSpPr>
        <p:spPr>
          <a:xfrm>
            <a:off x="1041400" y="990600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/>
              <a:t>Zhang et al., "Discrete Collaborative Filtering", SIGIR 2016.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3CF64F-7383-AB4F-BD23-8969A57D9324}"/>
                  </a:ext>
                </a:extLst>
              </p:cNvPr>
              <p:cNvSpPr txBox="1"/>
              <p:nvPr/>
            </p:nvSpPr>
            <p:spPr>
              <a:xfrm>
                <a:off x="1676400" y="2438400"/>
                <a:ext cx="6934200" cy="2040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SG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SG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𝑢𝑖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20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endParaRPr lang="en-US" sz="2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±1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±1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00206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1=0,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1=0, 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endParaRPr lang="en-SG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3CF64F-7383-AB4F-BD23-8969A57D9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38400"/>
                <a:ext cx="6934200" cy="2040623"/>
              </a:xfrm>
              <a:prstGeom prst="rect">
                <a:avLst/>
              </a:prstGeom>
              <a:blipFill>
                <a:blip r:embed="rId3"/>
                <a:stretch>
                  <a:fillRect l="-2015" t="-50311" b="-15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0D63F91E-786E-4942-8E5B-916AC4AC7A24}"/>
              </a:ext>
            </a:extLst>
          </p:cNvPr>
          <p:cNvSpPr/>
          <p:nvPr/>
        </p:nvSpPr>
        <p:spPr>
          <a:xfrm rot="16200000">
            <a:off x="5060125" y="3398073"/>
            <a:ext cx="319145" cy="1752600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385E0-E6B3-9540-8768-D96375F9EDA2}"/>
              </a:ext>
            </a:extLst>
          </p:cNvPr>
          <p:cNvSpPr txBox="1"/>
          <p:nvPr/>
        </p:nvSpPr>
        <p:spPr>
          <a:xfrm>
            <a:off x="4796343" y="4384473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Balanced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partitions</a:t>
            </a:r>
            <a:endParaRPr lang="en-SG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ADB71A3-4D17-1148-B566-00F3551E8D5D}"/>
              </a:ext>
            </a:extLst>
          </p:cNvPr>
          <p:cNvSpPr/>
          <p:nvPr/>
        </p:nvSpPr>
        <p:spPr>
          <a:xfrm rot="16200000">
            <a:off x="7194789" y="3188717"/>
            <a:ext cx="319145" cy="2207676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BCBF7-32F3-7A4A-984F-80702FFBA46C}"/>
              </a:ext>
            </a:extLst>
          </p:cNvPr>
          <p:cNvSpPr txBox="1"/>
          <p:nvPr/>
        </p:nvSpPr>
        <p:spPr>
          <a:xfrm>
            <a:off x="6931007" y="4384473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Decorrelation</a:t>
            </a:r>
            <a:endParaRPr lang="en-SG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40D45-EC04-5645-B295-69D82EF242E0}"/>
              </a:ext>
            </a:extLst>
          </p:cNvPr>
          <p:cNvSpPr txBox="1"/>
          <p:nvPr/>
        </p:nvSpPr>
        <p:spPr>
          <a:xfrm>
            <a:off x="533400" y="2596937"/>
            <a:ext cx="1513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</a:t>
            </a: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EDFE31-A99F-4C44-8EFB-BCECC44911B7}"/>
              </a:ext>
            </a:extLst>
          </p:cNvPr>
          <p:cNvSpPr txBox="1"/>
          <p:nvPr/>
        </p:nvSpPr>
        <p:spPr>
          <a:xfrm>
            <a:off x="558800" y="3553178"/>
            <a:ext cx="151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93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" y="253425"/>
            <a:ext cx="7315200" cy="584775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Representation for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20C018-9948-3C41-A2F1-2B71DD8AF852}"/>
              </a:ext>
            </a:extLst>
          </p:cNvPr>
          <p:cNvSpPr txBox="1"/>
          <p:nvPr/>
        </p:nvSpPr>
        <p:spPr>
          <a:xfrm>
            <a:off x="1041400" y="990600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/>
              <a:t>Zhang et al., "Discrete Collaborative Filtering", SIGIR 2016.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3CF64F-7383-AB4F-BD23-8969A57D9324}"/>
                  </a:ext>
                </a:extLst>
              </p:cNvPr>
              <p:cNvSpPr txBox="1"/>
              <p:nvPr/>
            </p:nvSpPr>
            <p:spPr>
              <a:xfrm>
                <a:off x="1143000" y="2438400"/>
                <a:ext cx="7899400" cy="2040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SG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SG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𝑢𝑖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tr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tr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20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endParaRPr lang="en-US" sz="2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1=0,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1=0, 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endParaRPr lang="en-SG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3CF64F-7383-AB4F-BD23-8969A57D9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438400"/>
                <a:ext cx="7899400" cy="2040623"/>
              </a:xfrm>
              <a:prstGeom prst="rect">
                <a:avLst/>
              </a:prstGeom>
              <a:blipFill>
                <a:blip r:embed="rId3"/>
                <a:stretch>
                  <a:fillRect l="-1605" t="-50311" b="-15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4ADB71A3-4D17-1148-B566-00F3551E8D5D}"/>
              </a:ext>
            </a:extLst>
          </p:cNvPr>
          <p:cNvSpPr/>
          <p:nvPr/>
        </p:nvSpPr>
        <p:spPr>
          <a:xfrm rot="16200000">
            <a:off x="4965326" y="1069143"/>
            <a:ext cx="294816" cy="6386132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BCBF7-32F3-7A4A-984F-80702FFBA46C}"/>
              </a:ext>
            </a:extLst>
          </p:cNvPr>
          <p:cNvSpPr txBox="1"/>
          <p:nvPr/>
        </p:nvSpPr>
        <p:spPr>
          <a:xfrm>
            <a:off x="4153977" y="4479023"/>
            <a:ext cx="1917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Constraint relaxation</a:t>
            </a:r>
            <a:endParaRPr lang="en-SG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40D45-EC04-5645-B295-69D82EF242E0}"/>
              </a:ext>
            </a:extLst>
          </p:cNvPr>
          <p:cNvSpPr txBox="1"/>
          <p:nvPr/>
        </p:nvSpPr>
        <p:spPr>
          <a:xfrm>
            <a:off x="228600" y="2596937"/>
            <a:ext cx="1513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</a:t>
            </a: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EDFE31-A99F-4C44-8EFB-BCECC44911B7}"/>
              </a:ext>
            </a:extLst>
          </p:cNvPr>
          <p:cNvSpPr txBox="1"/>
          <p:nvPr/>
        </p:nvSpPr>
        <p:spPr>
          <a:xfrm>
            <a:off x="254000" y="3553178"/>
            <a:ext cx="151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0A1851F4-C949-1B40-833F-E8B5DFE3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952286"/>
            <a:ext cx="7772400" cy="1064907"/>
          </a:xfrm>
        </p:spPr>
        <p:txBody>
          <a:bodyPr/>
          <a:lstStyle/>
          <a:p>
            <a:r>
              <a:rPr lang="en-US" dirty="0"/>
              <a:t>Alternating optimization</a:t>
            </a:r>
          </a:p>
          <a:p>
            <a:pPr lvl="1"/>
            <a:r>
              <a:rPr lang="en-US" dirty="0"/>
              <a:t>X and Y via discrete coordinate descent</a:t>
            </a:r>
          </a:p>
          <a:p>
            <a:pPr lvl="1"/>
            <a:r>
              <a:rPr lang="en-US" dirty="0"/>
              <a:t>K and L via SVD</a:t>
            </a:r>
          </a:p>
        </p:txBody>
      </p:sp>
    </p:spTree>
    <p:extLst>
      <p:ext uri="{BB962C8B-B14F-4D97-AF65-F5344CB8AC3E}">
        <p14:creationId xmlns:p14="http://schemas.microsoft.com/office/powerpoint/2010/main" val="375923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" y="253425"/>
            <a:ext cx="7315200" cy="584775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Representation for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20C018-9948-3C41-A2F1-2B71DD8AF852}"/>
              </a:ext>
            </a:extLst>
          </p:cNvPr>
          <p:cNvSpPr txBox="1"/>
          <p:nvPr/>
        </p:nvSpPr>
        <p:spPr>
          <a:xfrm>
            <a:off x="1041400" y="990600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/>
              <a:t>Zhang et al., "Discrete Collaborative Filtering", SIGIR 2016.</a:t>
            </a:r>
            <a:endParaRPr lang="en-US" sz="1600" b="1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5E1E5C36-807E-8E45-845D-F9FFA7AC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994721"/>
            <a:ext cx="7772400" cy="769441"/>
          </a:xfrm>
        </p:spPr>
        <p:txBody>
          <a:bodyPr/>
          <a:lstStyle/>
          <a:p>
            <a:r>
              <a:rPr lang="en-US" dirty="0"/>
              <a:t>First row: Hamming ranking</a:t>
            </a:r>
          </a:p>
          <a:p>
            <a:r>
              <a:rPr lang="en-US" dirty="0"/>
              <a:t>Second row: </a:t>
            </a:r>
            <a:r>
              <a:rPr lang="en-US" dirty="0" err="1"/>
              <a:t>Hashtable</a:t>
            </a:r>
            <a:r>
              <a:rPr lang="en-US" dirty="0"/>
              <a:t> lookup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5B80CA-BEAE-294E-AD67-68095FB2E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1573791"/>
            <a:ext cx="3568700" cy="4836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A554FC-D2ED-E042-9290-4D4B3FE0E9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"/>
          <a:stretch/>
        </p:blipFill>
        <p:spPr>
          <a:xfrm>
            <a:off x="152400" y="2184082"/>
            <a:ext cx="8813800" cy="379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5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" y="3429000"/>
                <a:ext cx="8458200" cy="2323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&gt;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0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0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20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±1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±1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endParaRPr lang="en-US" sz="2000" dirty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00206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1=0,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1=0, 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2060"/>
                    </a:solidFill>
                  </a:rPr>
                  <a:t>		</a:t>
                </a:r>
              </a:p>
              <a:p>
                <a:endParaRPr lang="en-US" sz="20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429000"/>
                <a:ext cx="8458200" cy="2323906"/>
              </a:xfrm>
              <a:prstGeom prst="rect">
                <a:avLst/>
              </a:prstGeom>
              <a:blipFill>
                <a:blip r:embed="rId2"/>
                <a:stretch>
                  <a:fillRect l="-1499" t="-47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/>
          <p:cNvSpPr/>
          <p:nvPr/>
        </p:nvSpPr>
        <p:spPr>
          <a:xfrm rot="16200000">
            <a:off x="3673088" y="4648629"/>
            <a:ext cx="278073" cy="1976950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2838558" y="5726668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Balanced partitions</a:t>
            </a:r>
            <a:endParaRPr lang="en-SG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6001412" y="4328132"/>
            <a:ext cx="337327" cy="2595053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479956" y="57266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Decorrelation</a:t>
            </a:r>
            <a:endParaRPr lang="en-SG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1981200"/>
                <a:ext cx="37191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: positive items for user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SG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981200"/>
                <a:ext cx="3719160" cy="461665"/>
              </a:xfrm>
              <a:prstGeom prst="rect">
                <a:avLst/>
              </a:prstGeom>
              <a:blipFill>
                <a:blip r:embed="rId3"/>
                <a:stretch>
                  <a:fillRect l="-341" t="-11111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19200" y="2653668"/>
                <a:ext cx="47493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\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SG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: negative items for user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SG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653668"/>
                <a:ext cx="4749377" cy="461665"/>
              </a:xfrm>
              <a:prstGeom prst="rect">
                <a:avLst/>
              </a:prstGeom>
              <a:blipFill>
                <a:blip r:embed="rId4"/>
                <a:stretch>
                  <a:fillRect l="-267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44E39C9-6E8D-2640-BD69-27D8B668CACF}"/>
              </a:ext>
            </a:extLst>
          </p:cNvPr>
          <p:cNvSpPr txBox="1"/>
          <p:nvPr/>
        </p:nvSpPr>
        <p:spPr>
          <a:xfrm>
            <a:off x="1041400" y="990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/>
              <a:t>Zhang, </a:t>
            </a:r>
            <a:r>
              <a:rPr lang="en-SG" sz="1600" b="1" dirty="0" err="1"/>
              <a:t>Lian</a:t>
            </a:r>
            <a:r>
              <a:rPr lang="en-SG" sz="1600" b="1" dirty="0"/>
              <a:t>, and Yang, "Discrete Personalized Ranking for Fast Collaborative Filtering from Implicit Feedback", AAAI 2017.</a:t>
            </a:r>
            <a:endParaRPr lang="en-US" sz="1600" b="1" dirty="0"/>
          </a:p>
        </p:txBody>
      </p:sp>
      <p:sp>
        <p:nvSpPr>
          <p:cNvPr id="14" name="Title 7">
            <a:extLst>
              <a:ext uri="{FF2B5EF4-FFF2-40B4-BE49-F238E27FC236}">
                <a16:creationId xmlns:a16="http://schemas.microsoft.com/office/drawing/2014/main" id="{DD1B004C-8220-5F4A-999E-97D35B62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84202"/>
            <a:ext cx="7315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Representation for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87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4E39C9-6E8D-2640-BD69-27D8B668CACF}"/>
              </a:ext>
            </a:extLst>
          </p:cNvPr>
          <p:cNvSpPr txBox="1"/>
          <p:nvPr/>
        </p:nvSpPr>
        <p:spPr>
          <a:xfrm>
            <a:off x="1041400" y="990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/>
              <a:t>Zhang, </a:t>
            </a:r>
            <a:r>
              <a:rPr lang="en-SG" sz="1600" b="1" dirty="0" err="1"/>
              <a:t>Lian</a:t>
            </a:r>
            <a:r>
              <a:rPr lang="en-SG" sz="1600" b="1" dirty="0"/>
              <a:t>, and Yang, "Discrete Personalized Ranking for Fast Collaborative Filtering from Implicit Feedback", AAAI 2017.</a:t>
            </a:r>
            <a:endParaRPr lang="en-US" sz="1600" b="1" dirty="0"/>
          </a:p>
        </p:txBody>
      </p:sp>
      <p:sp>
        <p:nvSpPr>
          <p:cNvPr id="14" name="Title 7">
            <a:extLst>
              <a:ext uri="{FF2B5EF4-FFF2-40B4-BE49-F238E27FC236}">
                <a16:creationId xmlns:a16="http://schemas.microsoft.com/office/drawing/2014/main" id="{DD1B004C-8220-5F4A-999E-97D35B62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84202"/>
            <a:ext cx="7315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Representation for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737DA-DC92-744F-9E5B-D812ACC8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46" y="1649426"/>
            <a:ext cx="6116707" cy="497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5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" y="284202"/>
            <a:ext cx="7315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Feature-Based Recommendation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20C018-9948-3C41-A2F1-2B71DD8AF852}"/>
              </a:ext>
            </a:extLst>
          </p:cNvPr>
          <p:cNvSpPr txBox="1"/>
          <p:nvPr/>
        </p:nvSpPr>
        <p:spPr>
          <a:xfrm>
            <a:off x="1041400" y="990600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err="1"/>
              <a:t>Rendle</a:t>
            </a:r>
            <a:r>
              <a:rPr lang="en-SG" sz="1600" b="1" dirty="0"/>
              <a:t>, "Factorization Machines ", ICDM 2010.</a:t>
            </a:r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5F3D1-CFA3-1143-9780-6C2C4FC8A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033"/>
            <a:ext cx="9144000" cy="40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45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" y="284202"/>
            <a:ext cx="7315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(Discrete) Factorization Machines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20C018-9948-3C41-A2F1-2B71DD8AF852}"/>
              </a:ext>
            </a:extLst>
          </p:cNvPr>
          <p:cNvSpPr txBox="1"/>
          <p:nvPr/>
        </p:nvSpPr>
        <p:spPr>
          <a:xfrm>
            <a:off x="1041400" y="990600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 err="1"/>
              <a:t>Rendle</a:t>
            </a:r>
            <a:r>
              <a:rPr lang="en-SG" sz="1600" b="1" dirty="0"/>
              <a:t>, "Factorization Machines", ICDM 2010.</a:t>
            </a:r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529CF-155A-2D44-8A3F-DBC1E34E5DF7}"/>
              </a:ext>
            </a:extLst>
          </p:cNvPr>
          <p:cNvSpPr txBox="1"/>
          <p:nvPr/>
        </p:nvSpPr>
        <p:spPr>
          <a:xfrm>
            <a:off x="1050081" y="1329154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/>
              <a:t>Liu et al., "Discrete Factorization Machines for Fast Feature-based Recommendation", IJCAI 2018.</a:t>
            </a:r>
            <a:endParaRPr 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98D9F-1018-D042-B03C-9BF6ADEA24E6}"/>
              </a:ext>
            </a:extLst>
          </p:cNvPr>
          <p:cNvSpPr txBox="1"/>
          <p:nvPr/>
        </p:nvSpPr>
        <p:spPr>
          <a:xfrm>
            <a:off x="3014864" y="2133600"/>
            <a:ext cx="311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 Machines</a:t>
            </a: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2E2B9-B389-9943-919E-CF88F74C5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47639"/>
            <a:ext cx="5791200" cy="975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07D7AF-FE2E-0447-9C13-02701C3DD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3536693"/>
            <a:ext cx="3759200" cy="502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728F32-D39D-C540-B510-B2D10637FA4E}"/>
              </a:ext>
            </a:extLst>
          </p:cNvPr>
          <p:cNvSpPr txBox="1"/>
          <p:nvPr/>
        </p:nvSpPr>
        <p:spPr>
          <a:xfrm>
            <a:off x="2768600" y="4369238"/>
            <a:ext cx="375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Factorization Machines</a:t>
            </a: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1F1B63-4D90-2345-A1CF-00A491E12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4769348"/>
            <a:ext cx="6451600" cy="10177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1C80A6-D671-2C48-ADD9-DBFAA047BC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43" y="6043690"/>
            <a:ext cx="1269357" cy="2870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4E22ED-1A0A-BB46-B2D9-5F0B063A2E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62" b="-2493"/>
          <a:stretch/>
        </p:blipFill>
        <p:spPr>
          <a:xfrm>
            <a:off x="2833546" y="5901482"/>
            <a:ext cx="2399819" cy="5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6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" y="284202"/>
            <a:ext cx="7315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Factorization Machines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20C018-9948-3C41-A2F1-2B71DD8AF852}"/>
              </a:ext>
            </a:extLst>
          </p:cNvPr>
          <p:cNvSpPr txBox="1"/>
          <p:nvPr/>
        </p:nvSpPr>
        <p:spPr>
          <a:xfrm>
            <a:off x="1041400" y="990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/>
              <a:t>Liu et al., "Discrete Factorization Machines for Fast Feature-based Recommendation ", IJCAI 2018.</a:t>
            </a:r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79546-A66A-6145-90AF-6343A42CC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4858"/>
            <a:ext cx="9144000" cy="22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5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287978"/>
            <a:ext cx="68580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Recommender Systems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AB5C9A-14E1-2242-9EB3-76D949D50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9441"/>
            <a:ext cx="9144000" cy="33991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D7CF2D-72AA-2B46-9456-B3E318EF25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5209" y="6100746"/>
            <a:ext cx="2069187" cy="75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53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EA03A8-3E33-BB46-93C0-89B13CE6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75368"/>
            <a:ext cx="8229600" cy="1877437"/>
          </a:xfrm>
        </p:spPr>
        <p:txBody>
          <a:bodyPr/>
          <a:lstStyle/>
          <a:p>
            <a:r>
              <a:rPr lang="en-US" sz="2000" dirty="0"/>
              <a:t>Binary codes for Hamming ranking or </a:t>
            </a:r>
            <a:r>
              <a:rPr lang="en-US" sz="2000" dirty="0" err="1"/>
              <a:t>hashtable</a:t>
            </a:r>
            <a:r>
              <a:rPr lang="en-US" sz="2000" dirty="0"/>
              <a:t> lookup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Involves solving intractable discrete optimization problems</a:t>
            </a:r>
          </a:p>
          <a:p>
            <a:endParaRPr lang="en-US" dirty="0"/>
          </a:p>
          <a:p>
            <a:r>
              <a:rPr lang="en-SG" dirty="0"/>
              <a:t>Variants for explicit (rating) and implicit (ranking) feedback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90EF3-7D36-2E4D-BE65-DC06CFD1B699}"/>
              </a:ext>
            </a:extLst>
          </p:cNvPr>
          <p:cNvSpPr txBox="1"/>
          <p:nvPr/>
        </p:nvSpPr>
        <p:spPr>
          <a:xfrm>
            <a:off x="753907" y="1459229"/>
            <a:ext cx="763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Learn discrete representations for users and items</a:t>
            </a:r>
          </a:p>
        </p:txBody>
      </p:sp>
    </p:spTree>
    <p:extLst>
      <p:ext uri="{BB962C8B-B14F-4D97-AF65-F5344CB8AC3E}">
        <p14:creationId xmlns:p14="http://schemas.microsoft.com/office/powerpoint/2010/main" val="385200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8936" y="269862"/>
            <a:ext cx="79248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Phases of a MF Recommender System  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616453" y="3995946"/>
                <a:ext cx="1768018" cy="7972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453" y="3995946"/>
                <a:ext cx="1768018" cy="797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964620" y="4330408"/>
                <a:ext cx="778580" cy="2716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620" y="4330408"/>
                <a:ext cx="778580" cy="271621"/>
              </a:xfrm>
              <a:prstGeom prst="rect">
                <a:avLst/>
              </a:prstGeom>
              <a:blipFill rotWithShape="0">
                <a:blip r:embed="rId8"/>
                <a:stretch>
                  <a:fillRect b="-1020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01134" y="4238167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34" y="4238167"/>
                <a:ext cx="34624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27245" y="4193019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245" y="4193019"/>
                <a:ext cx="419987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5009799" y="2483223"/>
            <a:ext cx="2488192" cy="12705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309182" y="4321388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182" y="4321388"/>
                <a:ext cx="1768018" cy="289660"/>
              </a:xfrm>
              <a:prstGeom prst="rect">
                <a:avLst/>
              </a:prstGeom>
              <a:blipFill rotWithShape="0">
                <a:blip r:embed="rId12"/>
                <a:stretch>
                  <a:fillRect b="-196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304564" y="5795871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Sorted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pre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564" y="5795871"/>
                <a:ext cx="1768018" cy="289660"/>
              </a:xfrm>
              <a:prstGeom prst="rect">
                <a:avLst/>
              </a:prstGeom>
              <a:blipFill rotWithShape="0">
                <a:blip r:embed="rId13"/>
                <a:stretch>
                  <a:fillRect t="-5882" b="-3333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owchart: Multidocument 28"/>
          <p:cNvSpPr/>
          <p:nvPr/>
        </p:nvSpPr>
        <p:spPr>
          <a:xfrm>
            <a:off x="3777287" y="5571972"/>
            <a:ext cx="1350250" cy="76751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items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506939" y="4672881"/>
            <a:ext cx="1197252" cy="12766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2187" y="4697964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1398519" y="3995947"/>
            <a:ext cx="176682" cy="23435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30905" y="3552939"/>
                <a:ext cx="22421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05" y="3552939"/>
                <a:ext cx="2242129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67285" y="4327718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85" y="4327718"/>
                <a:ext cx="20448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3471765" y="3995946"/>
            <a:ext cx="0" cy="7972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618062" y="3926363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52765" y="3639459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5" y="3639459"/>
                <a:ext cx="201145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>
            <a:off x="1970366" y="4191000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225753" y="3914001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753" y="3914001"/>
                <a:ext cx="204479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6471" r="-20588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H="1">
            <a:off x="1828800" y="4321388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600200" y="4343400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262059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7143" r="-7143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222187" y="1008496"/>
            <a:ext cx="8159813" cy="1768035"/>
            <a:chOff x="222187" y="1008496"/>
            <a:chExt cx="8159813" cy="1768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009798" y="1051732"/>
                  <a:ext cx="2044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9798" y="1051732"/>
                  <a:ext cx="204479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7273" r="-24242" b="-1111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222187" y="1238984"/>
              <a:ext cx="8159813" cy="1537547"/>
              <a:chOff x="222187" y="1238984"/>
              <a:chExt cx="8159813" cy="15375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ectangle 2"/>
                  <p:cNvSpPr/>
                  <p:nvPr/>
                </p:nvSpPr>
                <p:spPr>
                  <a:xfrm>
                    <a:off x="1950028" y="1396192"/>
                    <a:ext cx="1754163" cy="1321691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SG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" name="Rectangle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0028" y="1396192"/>
                    <a:ext cx="1754163" cy="132169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3723378" y="1818145"/>
                    <a:ext cx="504945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SG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3378" y="1818145"/>
                    <a:ext cx="504945" cy="49244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4754411" y="1387380"/>
                    <a:ext cx="778580" cy="1330503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SG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4411" y="1387380"/>
                    <a:ext cx="778580" cy="13305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684656" y="1880817"/>
                    <a:ext cx="34624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SG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4656" y="1880817"/>
                    <a:ext cx="346249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613982" y="1652408"/>
                    <a:ext cx="1768018" cy="830815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SG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982" y="1652408"/>
                    <a:ext cx="1768018" cy="83081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Left Brace 32"/>
              <p:cNvSpPr/>
              <p:nvPr/>
            </p:nvSpPr>
            <p:spPr>
              <a:xfrm>
                <a:off x="1371600" y="1328731"/>
                <a:ext cx="218617" cy="1447800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22187" y="1905000"/>
                <a:ext cx="10951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</a:t>
                </a:r>
              </a:p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</a:t>
                </a:r>
                <a:endParaRPr lang="en-SG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572000" y="1387380"/>
                <a:ext cx="0" cy="13216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4304367" y="1918537"/>
                    <a:ext cx="26205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4367" y="1918537"/>
                    <a:ext cx="262059" cy="27699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1628" r="-9302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/>
              <p:cNvCxnSpPr/>
              <p:nvPr/>
            </p:nvCxnSpPr>
            <p:spPr>
              <a:xfrm>
                <a:off x="4754411" y="1328731"/>
                <a:ext cx="7728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272520" y="1918537"/>
                    <a:ext cx="20448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2520" y="1918537"/>
                    <a:ext cx="204480" cy="27699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6471" r="-20588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6477000" y="1652409"/>
                <a:ext cx="0" cy="823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6613982" y="1525888"/>
                <a:ext cx="17680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7448685" y="1238984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8685" y="1238984"/>
                    <a:ext cx="201145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15152" r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/>
              <p:nvPr/>
            </p:nvCxnSpPr>
            <p:spPr>
              <a:xfrm>
                <a:off x="1840376" y="1387380"/>
                <a:ext cx="0" cy="13216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572743" y="1918537"/>
                    <a:ext cx="26205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2743" y="1918537"/>
                    <a:ext cx="262059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1628" r="-9302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/>
              <p:nvPr/>
            </p:nvCxnSpPr>
            <p:spPr>
              <a:xfrm>
                <a:off x="1965782" y="1295400"/>
                <a:ext cx="17680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2800485" y="1008496"/>
                  <a:ext cx="2011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485" y="1008496"/>
                  <a:ext cx="201145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5152" r="-1212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6304564" y="4220817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239000" y="3933913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933913"/>
                <a:ext cx="201145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/>
          <p:nvPr/>
        </p:nvCxnSpPr>
        <p:spPr>
          <a:xfrm flipH="1">
            <a:off x="6172200" y="4312037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943600" y="4334049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334049"/>
                <a:ext cx="262059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4651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H="1">
            <a:off x="6201194" y="5796989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972594" y="5819001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594" y="5819001"/>
                <a:ext cx="262059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6977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6304564" y="5696187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239000" y="5409283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409283"/>
                <a:ext cx="201145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Elbow Connector 73"/>
          <p:cNvCxnSpPr>
            <a:stCxn id="23" idx="2"/>
            <a:endCxn id="29" idx="2"/>
          </p:cNvCxnSpPr>
          <p:nvPr/>
        </p:nvCxnSpPr>
        <p:spPr>
          <a:xfrm rot="5400000">
            <a:off x="5661104" y="4782948"/>
            <a:ext cx="224886" cy="2830053"/>
          </a:xfrm>
          <a:prstGeom prst="bentConnector3">
            <a:avLst>
              <a:gd name="adj1" fmla="val 2145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0" idx="3"/>
            <a:endCxn id="23" idx="3"/>
          </p:cNvCxnSpPr>
          <p:nvPr/>
        </p:nvCxnSpPr>
        <p:spPr>
          <a:xfrm flipH="1">
            <a:off x="8072582" y="4466218"/>
            <a:ext cx="4618" cy="1474483"/>
          </a:xfrm>
          <a:prstGeom prst="bentConnector3">
            <a:avLst>
              <a:gd name="adj1" fmla="val -49501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78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1501682"/>
            <a:ext cx="6870603" cy="446377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87978"/>
            <a:ext cx="6553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Explosion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80809" y="1118699"/>
            <a:ext cx="4691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000" dirty="0">
                <a:solidFill>
                  <a:srgbClr val="FF0000"/>
                </a:solidFill>
              </a:rPr>
              <a:t>133,520 </a:t>
            </a:r>
            <a:r>
              <a:rPr lang="en-US" sz="2000" dirty="0"/>
              <a:t>results for ”</a:t>
            </a:r>
            <a:r>
              <a:rPr lang="en-US" sz="2000" dirty="0">
                <a:solidFill>
                  <a:srgbClr val="FF0000"/>
                </a:solidFill>
              </a:rPr>
              <a:t>Men’s Shoes</a:t>
            </a:r>
            <a:r>
              <a:rPr lang="en-US" sz="2000" dirty="0"/>
              <a:t>"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5209" y="6100746"/>
            <a:ext cx="2069187" cy="75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8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978"/>
            <a:ext cx="6553200" cy="523220"/>
          </a:xfrm>
        </p:spPr>
        <p:txBody>
          <a:bodyPr/>
          <a:lstStyle/>
          <a:p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Recommendation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228D-9113-6844-9734-784E6800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4799"/>
            <a:ext cx="8229600" cy="5102935"/>
          </a:xfrm>
        </p:spPr>
        <p:txBody>
          <a:bodyPr/>
          <a:lstStyle/>
          <a:p>
            <a:r>
              <a:rPr lang="en-US" dirty="0"/>
              <a:t>Linear scanning may not be scalable for real-time retrieval</a:t>
            </a:r>
          </a:p>
          <a:p>
            <a:r>
              <a:rPr lang="en-US" dirty="0"/>
              <a:t>Indexing schemes do not work out-of-the-box for Maximum Inner Product Search (MIPS)</a:t>
            </a:r>
          </a:p>
          <a:p>
            <a:endParaRPr lang="en-US" dirty="0"/>
          </a:p>
          <a:p>
            <a:r>
              <a:rPr lang="en-US" dirty="0"/>
              <a:t>Strategy #1: Approximate MIPS</a:t>
            </a:r>
          </a:p>
          <a:p>
            <a:pPr lvl="1"/>
            <a:r>
              <a:rPr lang="en-US" dirty="0"/>
              <a:t>Learn the latent vectors from matrix factorization as usual</a:t>
            </a:r>
          </a:p>
          <a:p>
            <a:pPr lvl="1"/>
            <a:r>
              <a:rPr lang="en-US" dirty="0"/>
              <a:t>Apply post-hoc treatment or transformations to those vectors to enable approximation</a:t>
            </a:r>
          </a:p>
          <a:p>
            <a:r>
              <a:rPr lang="en-US" dirty="0"/>
              <a:t>Strategy #2: Indexable Representation</a:t>
            </a:r>
            <a:endParaRPr lang="en-US" b="1" dirty="0"/>
          </a:p>
          <a:p>
            <a:pPr lvl="1"/>
            <a:r>
              <a:rPr lang="en-US" dirty="0"/>
              <a:t>Design new matrix factorization techniques that would output natively indexable latent vectors</a:t>
            </a:r>
          </a:p>
          <a:p>
            <a:pPr lvl="1"/>
            <a:r>
              <a:rPr lang="en-US" dirty="0"/>
              <a:t>Compatible with LSH, spatial trees, or inverted index</a:t>
            </a:r>
          </a:p>
          <a:p>
            <a:r>
              <a:rPr lang="en-US" dirty="0"/>
              <a:t>Strategy #3: Discrete Representation</a:t>
            </a:r>
          </a:p>
          <a:p>
            <a:pPr lvl="1"/>
            <a:r>
              <a:rPr lang="en-US" dirty="0"/>
              <a:t>Learn a different representation altogether, e.g., binary codes</a:t>
            </a:r>
          </a:p>
          <a:p>
            <a:pPr lvl="1"/>
            <a:r>
              <a:rPr lang="en-US" dirty="0"/>
              <a:t>Inherently compatible with Hamming ranking or </a:t>
            </a:r>
            <a:r>
              <a:rPr lang="en-US" dirty="0" err="1"/>
              <a:t>hashtable</a:t>
            </a:r>
            <a:r>
              <a:rPr lang="en-US" dirty="0"/>
              <a:t> lookup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15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 C:</a:t>
            </a:r>
            <a:endParaRPr lang="en-SG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3721388"/>
            <a:ext cx="8193087" cy="1557349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Scalable Recommendation Retrieval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Representations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9D78E-F0FD-4249-A845-FE920DC095D4}"/>
              </a:ext>
            </a:extLst>
          </p:cNvPr>
          <p:cNvSpPr txBox="1"/>
          <p:nvPr/>
        </p:nvSpPr>
        <p:spPr>
          <a:xfrm>
            <a:off x="2116840" y="5756701"/>
            <a:ext cx="4910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 available at 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code.preferred.ai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/recommendation-retrieval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324D5-C6AB-E546-9315-A2CFE1C5B4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2141"/>
            <a:ext cx="2912846" cy="6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202E-0A10-A54C-948F-9FD67CD73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12223"/>
          </a:xfrm>
        </p:spPr>
        <p:txBody>
          <a:bodyPr/>
          <a:lstStyle/>
          <a:p>
            <a:r>
              <a:rPr lang="en-US" dirty="0"/>
              <a:t>Binary code for fast similarity search</a:t>
            </a:r>
          </a:p>
          <a:p>
            <a:pPr lvl="1"/>
            <a:r>
              <a:rPr lang="en-US" dirty="0"/>
              <a:t>Similarity measured in terms of Hamming distance</a:t>
            </a:r>
          </a:p>
          <a:p>
            <a:pPr lvl="1"/>
            <a:r>
              <a:rPr lang="en-US" dirty="0"/>
              <a:t>Number of bits to change to convert one code to another</a:t>
            </a:r>
          </a:p>
          <a:p>
            <a:pPr lvl="1"/>
            <a:r>
              <a:rPr lang="en-US" dirty="0"/>
              <a:t>Can be computed efficiently using XOR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 user and item as binary codes</a:t>
            </a:r>
          </a:p>
          <a:p>
            <a:pPr lvl="1"/>
            <a:r>
              <a:rPr lang="en-US" dirty="0"/>
              <a:t>user’s preference for an item as a function of their Hamming distance</a:t>
            </a:r>
          </a:p>
          <a:p>
            <a:pPr lvl="1"/>
            <a:endParaRPr lang="en-US" dirty="0"/>
          </a:p>
          <a:p>
            <a:r>
              <a:rPr lang="en-US" dirty="0"/>
              <a:t>Compatible with retrieval schemes</a:t>
            </a:r>
          </a:p>
          <a:p>
            <a:pPr lvl="1"/>
            <a:r>
              <a:rPr lang="en-US" dirty="0"/>
              <a:t>Hamming ranking (sorting is constant time due to integer distance)</a:t>
            </a:r>
          </a:p>
          <a:p>
            <a:pPr lvl="1"/>
            <a:r>
              <a:rPr lang="en-US" dirty="0" err="1"/>
              <a:t>Hashtable</a:t>
            </a:r>
            <a:r>
              <a:rPr lang="en-US" dirty="0"/>
              <a:t> lookup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8"/>
            <a:ext cx="70866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Representation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08441A-4884-AF4E-A68C-36429F0E48ED}"/>
              </a:ext>
            </a:extLst>
          </p:cNvPr>
          <p:cNvSpPr/>
          <p:nvPr/>
        </p:nvSpPr>
        <p:spPr>
          <a:xfrm>
            <a:off x="2819400" y="2895600"/>
            <a:ext cx="31341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" dirty="0">
                <a:solidFill>
                  <a:srgbClr val="0070C0"/>
                </a:solidFill>
                <a:latin typeface="Courier" pitchFamily="2" charset="0"/>
              </a:rPr>
              <a:t>A 		0 1 0 0 </a:t>
            </a:r>
            <a:br>
              <a:rPr lang="pt" dirty="0">
                <a:solidFill>
                  <a:srgbClr val="0070C0"/>
                </a:solidFill>
                <a:latin typeface="Courier" pitchFamily="2" charset="0"/>
              </a:rPr>
            </a:br>
            <a:r>
              <a:rPr lang="pt" dirty="0" err="1">
                <a:solidFill>
                  <a:srgbClr val="0070C0"/>
                </a:solidFill>
                <a:latin typeface="Courier" pitchFamily="2" charset="0"/>
              </a:rPr>
              <a:t>B</a:t>
            </a:r>
            <a:r>
              <a:rPr lang="pt" dirty="0">
                <a:solidFill>
                  <a:srgbClr val="0070C0"/>
                </a:solidFill>
                <a:latin typeface="Courier" pitchFamily="2" charset="0"/>
              </a:rPr>
              <a:t> 		1 1 0 1 </a:t>
            </a:r>
          </a:p>
          <a:p>
            <a:r>
              <a:rPr lang="pt" dirty="0">
                <a:solidFill>
                  <a:srgbClr val="0070C0"/>
                </a:solidFill>
                <a:latin typeface="Courier" pitchFamily="2" charset="0"/>
              </a:rPr>
              <a:t>A XOR </a:t>
            </a:r>
            <a:r>
              <a:rPr lang="pt" dirty="0" err="1">
                <a:solidFill>
                  <a:srgbClr val="0070C0"/>
                </a:solidFill>
                <a:latin typeface="Courier" pitchFamily="2" charset="0"/>
              </a:rPr>
              <a:t>B</a:t>
            </a:r>
            <a:r>
              <a:rPr lang="pt" dirty="0">
                <a:solidFill>
                  <a:srgbClr val="0070C0"/>
                </a:solidFill>
                <a:latin typeface="Courier" pitchFamily="2" charset="0"/>
              </a:rPr>
              <a:t>	1 0 0 1 </a:t>
            </a:r>
          </a:p>
          <a:p>
            <a:endParaRPr lang="en-US" dirty="0">
              <a:solidFill>
                <a:srgbClr val="0070C0"/>
              </a:solidFill>
              <a:latin typeface="+mn-lt"/>
            </a:endParaRPr>
          </a:p>
          <a:p>
            <a:r>
              <a:rPr lang="en-US" dirty="0">
                <a:solidFill>
                  <a:srgbClr val="0070C0"/>
                </a:solidFill>
                <a:latin typeface="+mn-lt"/>
              </a:rPr>
              <a:t>Hamming distance is 2</a:t>
            </a:r>
          </a:p>
        </p:txBody>
      </p:sp>
    </p:spTree>
    <p:extLst>
      <p:ext uri="{BB962C8B-B14F-4D97-AF65-F5344CB8AC3E}">
        <p14:creationId xmlns:p14="http://schemas.microsoft.com/office/powerpoint/2010/main" val="286817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596F1-514B-E345-BA86-9E3EA8495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13210"/>
            <a:ext cx="4040188" cy="461665"/>
          </a:xfrm>
        </p:spPr>
        <p:txBody>
          <a:bodyPr/>
          <a:lstStyle/>
          <a:p>
            <a:r>
              <a:rPr lang="en-US" dirty="0"/>
              <a:t>Discrete Representation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F831C-C300-1E46-8345-A562C2B13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830997"/>
          </a:xfrm>
        </p:spPr>
        <p:txBody>
          <a:bodyPr/>
          <a:lstStyle/>
          <a:p>
            <a:r>
              <a:rPr lang="en-US" dirty="0"/>
              <a:t>Learn binary code representations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6C8BA0-9BEC-4D42-BD37-BEBB633BD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713210"/>
            <a:ext cx="4041775" cy="461665"/>
          </a:xfrm>
        </p:spPr>
        <p:txBody>
          <a:bodyPr/>
          <a:lstStyle/>
          <a:p>
            <a:r>
              <a:rPr lang="en-US" dirty="0"/>
              <a:t>Indexable Representation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344054-B69E-9B40-A42A-6D76C8C72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825389"/>
          </a:xfrm>
        </p:spPr>
        <p:txBody>
          <a:bodyPr/>
          <a:lstStyle/>
          <a:p>
            <a:r>
              <a:rPr lang="en-US" dirty="0"/>
              <a:t>Learn real-valued representations</a:t>
            </a:r>
          </a:p>
          <a:p>
            <a:endParaRPr lang="en-US" dirty="0"/>
          </a:p>
          <a:p>
            <a:r>
              <a:rPr lang="en-US" dirty="0"/>
              <a:t>Transform into binary codes using data-independent hashing (LSH)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8"/>
            <a:ext cx="70866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vs. Indexable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1928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" y="257201"/>
            <a:ext cx="7391400" cy="584775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Representation for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E634173-5C02-B043-B03C-4D846AAC4D99}"/>
                  </a:ext>
                </a:extLst>
              </p:cNvPr>
              <p:cNvSpPr/>
              <p:nvPr/>
            </p:nvSpPr>
            <p:spPr>
              <a:xfrm>
                <a:off x="2887723" y="2945610"/>
                <a:ext cx="4953000" cy="796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pref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/>
                        <m:sup/>
                      </m:sSubSup>
                    </m:oMath>
                  </m:oMathPara>
                </a14:m>
                <a:endParaRPr lang="en-SG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E634173-5C02-B043-B03C-4D846AAC4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723" y="2945610"/>
                <a:ext cx="4953000" cy="796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D2ABD69F-EE78-E146-B7EE-CDE44097C3C3}"/>
              </a:ext>
            </a:extLst>
          </p:cNvPr>
          <p:cNvSpPr txBox="1"/>
          <p:nvPr/>
        </p:nvSpPr>
        <p:spPr>
          <a:xfrm>
            <a:off x="1517627" y="3161912"/>
            <a:ext cx="1318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8913BD-9BF3-FC4F-9915-E155C29F23E7}"/>
              </a:ext>
            </a:extLst>
          </p:cNvPr>
          <p:cNvGrpSpPr/>
          <p:nvPr/>
        </p:nvGrpSpPr>
        <p:grpSpPr>
          <a:xfrm>
            <a:off x="457200" y="4248972"/>
            <a:ext cx="6990959" cy="932628"/>
            <a:chOff x="572027" y="4974770"/>
            <a:chExt cx="6990959" cy="93262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B96D60A-58F5-704F-9D15-E3852B6852DB}"/>
                </a:ext>
              </a:extLst>
            </p:cNvPr>
            <p:cNvSpPr txBox="1"/>
            <p:nvPr/>
          </p:nvSpPr>
          <p:spPr>
            <a:xfrm>
              <a:off x="572027" y="5087141"/>
              <a:ext cx="15132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Objective</a:t>
              </a:r>
              <a:endPara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5E8021A-C655-8841-A48C-52B1204466E2}"/>
                    </a:ext>
                  </a:extLst>
                </p:cNvPr>
                <p:cNvSpPr/>
                <p:nvPr/>
              </p:nvSpPr>
              <p:spPr>
                <a:xfrm>
                  <a:off x="3395114" y="4974770"/>
                  <a:ext cx="4167872" cy="9326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sz="20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sz="2000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lim>
                                </m:limLow>
                              </m:fNam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000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pref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sz="2000" i="1" dirty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 dirty="0">
                                                        <a:solidFill>
                                                          <a:srgbClr val="00206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000" i="1" dirty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func>
                          </m:fName>
                          <m:e/>
                        </m:func>
                      </m:oMath>
                    </m:oMathPara>
                  </a14:m>
                  <a:endParaRPr lang="en-SG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5E8021A-C655-8841-A48C-52B1204466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114" y="4974770"/>
                  <a:ext cx="4167872" cy="932628"/>
                </a:xfrm>
                <a:prstGeom prst="rect">
                  <a:avLst/>
                </a:prstGeom>
                <a:blipFill>
                  <a:blip r:embed="rId4"/>
                  <a:stretch>
                    <a:fillRect l="-42249" t="-104054" r="-24316" b="-156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520C018-9948-3C41-A2F1-2B71DD8AF852}"/>
              </a:ext>
            </a:extLst>
          </p:cNvPr>
          <p:cNvSpPr txBox="1"/>
          <p:nvPr/>
        </p:nvSpPr>
        <p:spPr>
          <a:xfrm>
            <a:off x="1041400" y="990600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b="1" dirty="0"/>
              <a:t>Zhou and </a:t>
            </a:r>
            <a:r>
              <a:rPr lang="en-SG" sz="1600" b="1" dirty="0" err="1"/>
              <a:t>Zha</a:t>
            </a:r>
            <a:r>
              <a:rPr lang="en-SG" sz="1600" b="1" dirty="0"/>
              <a:t>, "Learning Binary Codes for Collaborative Filtering", KDD 2012.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3A95D09-C2A9-8F45-A8E2-FBBDE15832CA}"/>
                  </a:ext>
                </a:extLst>
              </p:cNvPr>
              <p:cNvSpPr/>
              <p:nvPr/>
            </p:nvSpPr>
            <p:spPr>
              <a:xfrm>
                <a:off x="5038659" y="2274194"/>
                <a:ext cx="2242129" cy="4060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{−1, 1}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SG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3A95D09-C2A9-8F45-A8E2-FBBDE1583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659" y="2274194"/>
                <a:ext cx="2242129" cy="406009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FB8B307-3B97-E942-B0C2-99C5BF0D015D}"/>
              </a:ext>
            </a:extLst>
          </p:cNvPr>
          <p:cNvSpPr txBox="1"/>
          <p:nvPr/>
        </p:nvSpPr>
        <p:spPr>
          <a:xfrm>
            <a:off x="1504927" y="2295522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codes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62052DF-9A7B-9E4A-B9E1-BC752128C9D3}"/>
                  </a:ext>
                </a:extLst>
              </p:cNvPr>
              <p:cNvSpPr/>
              <p:nvPr/>
            </p:nvSpPr>
            <p:spPr>
              <a:xfrm>
                <a:off x="3271793" y="2268295"/>
                <a:ext cx="2242129" cy="4060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{−1, 1}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SG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62052DF-9A7B-9E4A-B9E1-BC752128C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93" y="2268295"/>
                <a:ext cx="2242129" cy="406009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597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8945</TotalTime>
  <Words>699</Words>
  <Application>Microsoft Macintosh PowerPoint</Application>
  <PresentationFormat>On-screen Show (4:3)</PresentationFormat>
  <Paragraphs>181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Cambria Math</vt:lpstr>
      <vt:lpstr>Century Gothic</vt:lpstr>
      <vt:lpstr>Courier</vt:lpstr>
      <vt:lpstr>Times</vt:lpstr>
      <vt:lpstr>Times New Roman</vt:lpstr>
      <vt:lpstr>Default Design</vt:lpstr>
      <vt:lpstr>Part I (Summary):</vt:lpstr>
      <vt:lpstr>Solution: Recommender Systems</vt:lpstr>
      <vt:lpstr>Two Phases of a MF Recommender System  </vt:lpstr>
      <vt:lpstr>Choice Explosion</vt:lpstr>
      <vt:lpstr>Scalable Recommendation Retrieval</vt:lpstr>
      <vt:lpstr>Part II C:</vt:lpstr>
      <vt:lpstr>PowerPoint Presentation</vt:lpstr>
      <vt:lpstr>PowerPoint Presentation</vt:lpstr>
      <vt:lpstr>Discrete Representation for Explicit Feedback</vt:lpstr>
      <vt:lpstr>Discrete Representation for Explicit Feedback</vt:lpstr>
      <vt:lpstr>Discrete Representation for Explicit Feedback</vt:lpstr>
      <vt:lpstr>Discrete Representation for Explicit Feedback</vt:lpstr>
      <vt:lpstr>Discrete Representation for Explicit Feedback</vt:lpstr>
      <vt:lpstr>Discrete Representation for Explicit Feedback</vt:lpstr>
      <vt:lpstr>Discrete Representation for Implicit Feedback</vt:lpstr>
      <vt:lpstr>Discrete Representation for Implicit Feedback</vt:lpstr>
      <vt:lpstr>Feature-Based Recommendation</vt:lpstr>
      <vt:lpstr>(Discrete) Factorization Machines</vt:lpstr>
      <vt:lpstr>Discrete Factorization Machines</vt:lpstr>
      <vt:lpstr>PowerPoint Presentation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Elvin NG Pei Xiong;Aaron LEE Kwang Siong</dc:creator>
  <cp:lastModifiedBy>Hady Wirawan LAUW</cp:lastModifiedBy>
  <cp:revision>605</cp:revision>
  <cp:lastPrinted>2016-08-03T09:30:22Z</cp:lastPrinted>
  <dcterms:created xsi:type="dcterms:W3CDTF">2005-05-18T03:13:04Z</dcterms:created>
  <dcterms:modified xsi:type="dcterms:W3CDTF">2019-01-27T22:49:35Z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aaronlee@smu.edu.sg</vt:lpwstr>
  </property>
  <property fmtid="{D5CDD505-2E9C-101B-9397-08002B2CF9AE}" pid="6" name="MSIP_Label_1e756f9c-e3e7-4810-90da-ea6bfb97c434_SetDate">
    <vt:lpwstr>2017-09-29T10:46:49.7505235+08:00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</Properties>
</file>