
<file path=[Content_Types].xml><?xml version="1.0" encoding="utf-8"?>
<Types xmlns="http://schemas.openxmlformats.org/package/2006/content-types">
  <Default Extension="png" ContentType="image/png"/>
  <Default Extension="jpeg" ContentType="image/jpeg"/>
  <Default Extension="com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1" r:id="rId2"/>
    <p:sldId id="277" r:id="rId3"/>
    <p:sldId id="282" r:id="rId4"/>
    <p:sldId id="283" r:id="rId5"/>
    <p:sldId id="287" r:id="rId6"/>
    <p:sldId id="280" r:id="rId7"/>
    <p:sldId id="281" r:id="rId8"/>
    <p:sldId id="288" r:id="rId9"/>
    <p:sldId id="291" r:id="rId10"/>
    <p:sldId id="292" r:id="rId11"/>
    <p:sldId id="300" r:id="rId12"/>
    <p:sldId id="303" r:id="rId13"/>
    <p:sldId id="297" r:id="rId14"/>
    <p:sldId id="318" r:id="rId15"/>
    <p:sldId id="306" r:id="rId16"/>
    <p:sldId id="319" r:id="rId17"/>
    <p:sldId id="304" r:id="rId18"/>
    <p:sldId id="307" r:id="rId19"/>
    <p:sldId id="308" r:id="rId20"/>
    <p:sldId id="310" r:id="rId21"/>
    <p:sldId id="309" r:id="rId22"/>
    <p:sldId id="321" r:id="rId23"/>
    <p:sldId id="322" r:id="rId24"/>
    <p:sldId id="311" r:id="rId25"/>
    <p:sldId id="312" r:id="rId26"/>
    <p:sldId id="298" r:id="rId27"/>
    <p:sldId id="299" r:id="rId28"/>
    <p:sldId id="313" r:id="rId29"/>
    <p:sldId id="314" r:id="rId30"/>
    <p:sldId id="315" r:id="rId31"/>
    <p:sldId id="293" r:id="rId32"/>
    <p:sldId id="316" r:id="rId33"/>
    <p:sldId id="320" r:id="rId34"/>
    <p:sldId id="317" r:id="rId35"/>
    <p:sldId id="294" r:id="rId36"/>
    <p:sldId id="289" r:id="rId37"/>
    <p:sldId id="274" r:id="rId38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FF"/>
    <a:srgbClr val="FAFAFF"/>
    <a:srgbClr val="A7ADFF"/>
    <a:srgbClr val="C8C8CC"/>
    <a:srgbClr val="F3F3FF"/>
    <a:srgbClr val="B7B7CC"/>
    <a:srgbClr val="C69200"/>
    <a:srgbClr val="002060"/>
    <a:srgbClr val="161C56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6"/>
    <p:restoredTop sz="92282" autoAdjust="0"/>
  </p:normalViewPr>
  <p:slideViewPr>
    <p:cSldViewPr>
      <p:cViewPr varScale="1">
        <p:scale>
          <a:sx n="104" d="100"/>
          <a:sy n="104" d="100"/>
        </p:scale>
        <p:origin x="15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39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C6C1-58CA-4905-AEDC-9C13740575B8}" type="datetimeFigureOut">
              <a:rPr lang="en-SG" smtClean="0"/>
              <a:t>2/1/2019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42921-5E95-42E7-81BE-0A3E682E9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60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53CA56-7B18-46F1-B7FE-D2358B15B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133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Slide with Image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12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583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12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56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90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02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Slide with Image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3CA56-7B18-46F1-B7FE-D2358B15BC8C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14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0"/>
            <a:ext cx="9144000" cy="1420813"/>
            <a:chOff x="0" y="0"/>
            <a:chExt cx="9144000" cy="1420813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0"/>
              <a:ext cx="9144000" cy="1420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261" y="197489"/>
              <a:ext cx="3419830" cy="102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 userDrawn="1"/>
          </p:nvCxnSpPr>
          <p:spPr bwMode="auto">
            <a:xfrm>
              <a:off x="0" y="1420813"/>
              <a:ext cx="9144000" cy="0"/>
            </a:xfrm>
            <a:prstGeom prst="line">
              <a:avLst/>
            </a:prstGeom>
            <a:ln w="28575">
              <a:solidFill>
                <a:srgbClr val="C6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092204" y="5240050"/>
            <a:ext cx="7772400" cy="584775"/>
          </a:xfrm>
        </p:spPr>
        <p:txBody>
          <a:bodyPr/>
          <a:lstStyle>
            <a:lvl1pPr algn="r">
              <a:defRPr sz="32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092204" y="5883275"/>
            <a:ext cx="7772400" cy="400110"/>
          </a:xfrm>
        </p:spPr>
        <p:txBody>
          <a:bodyPr/>
          <a:lstStyle>
            <a:lvl1pPr marL="0" indent="0" algn="r">
              <a:buFontTx/>
              <a:buNone/>
              <a:defRPr sz="2000" b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0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136612"/>
            <a:ext cx="8305800" cy="5847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743C-E2D0-4F23-9ADE-FF21A9026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0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847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400110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6556C-EC84-4ECE-8191-F1FF3A7E9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200" y="914400"/>
            <a:ext cx="899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7201"/>
            <a:ext cx="6553200" cy="5847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19D8-1474-485E-AF0B-775079405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E52A5-A620-486A-A1C9-54A6C6F43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F6E45-423C-46C5-BE72-11896EEDA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61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BFDDE-7429-4330-9721-C945C33BC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0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9B965-42BC-4A3D-976E-CF58558A0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01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5425"/>
            <a:ext cx="6477000" cy="5847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800"/>
            <a:ext cx="6477000" cy="37732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6477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E65BF-B260-4E60-AEEB-8FAAD5815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70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7721"/>
            <a:ext cx="1881187" cy="564357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17212"/>
            <a:ext cx="830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9FA06296-E828-4FE7-87D7-F0BB5EA78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0013" y="990600"/>
            <a:ext cx="8943975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9" r:id="rId2"/>
    <p:sldLayoutId id="2147483886" r:id="rId3"/>
    <p:sldLayoutId id="2147483885" r:id="rId4"/>
    <p:sldLayoutId id="2147483887" r:id="rId5"/>
    <p:sldLayoutId id="2147483888" r:id="rId6"/>
    <p:sldLayoutId id="2147483890" r:id="rId7"/>
    <p:sldLayoutId id="2147483891" r:id="rId8"/>
    <p:sldLayoutId id="2147483892" r:id="rId9"/>
    <p:sldLayoutId id="2147483896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9200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preferred.ai/recommendation-retriev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38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4.png"/><Relationship Id="rId2" Type="http://schemas.openxmlformats.org/officeDocument/2006/relationships/image" Target="../media/image7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84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99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101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100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com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0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" y="1874223"/>
            <a:ext cx="8636004" cy="1138773"/>
          </a:xfrm>
        </p:spPr>
        <p:txBody>
          <a:bodyPr/>
          <a:lstStyle/>
          <a:p>
            <a:pPr algn="ctr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Advances in Scalable Retrieval of Personalized Recommendations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7772400" cy="52322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Tutorial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2358" y="4038600"/>
            <a:ext cx="3768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D. Le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Management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ddle.2015@smu.edu.sg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158" y="4038600"/>
            <a:ext cx="3768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Hady W.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Lauw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Management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hadywlauw@smu.edu.sg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6840" y="5756701"/>
            <a:ext cx="4910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 available at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code.preferred.ai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/recommendation-retrieval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Approximate Maximum Inner Product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7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7979"/>
            <a:ext cx="6781800" cy="523220"/>
          </a:xfrm>
        </p:spPr>
        <p:txBody>
          <a:bodyPr/>
          <a:lstStyle/>
          <a:p>
            <a:r>
              <a:rPr lang="en-US" sz="2800" dirty="0" smtClean="0"/>
              <a:t>Maximum Inner Product Search?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365" y="2340453"/>
                <a:ext cx="8305800" cy="664926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solidFill>
                            <a:srgbClr val="00206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vi-VN" sz="2800" b="0" i="1" smtClean="0">
                          <a:solidFill>
                            <a:srgbClr val="00206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800" i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365" y="2340453"/>
                <a:ext cx="8305800" cy="66492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2889" y="1536373"/>
                <a:ext cx="87887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Font typeface="Wingdings" panose="05000000000000000000" pitchFamily="2" charset="2"/>
                  <a:buChar char="q"/>
                </a:pPr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en-US" sz="3200" b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MIPS</a:t>
                </a:r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) Given 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, determine the index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3200" dirty="0" smtClean="0">
                    <a:latin typeface="Times" panose="02020603050405020304" pitchFamily="18" charset="0"/>
                    <a:ea typeface="Times" charset="0"/>
                    <a:cs typeface="Times" panose="02020603050405020304" pitchFamily="18" charset="0"/>
                  </a:rPr>
                  <a:t>:</a:t>
                </a:r>
                <a:endParaRPr lang="en-US" sz="3200" dirty="0">
                  <a:latin typeface="Times" panose="02020603050405020304" pitchFamily="18" charset="0"/>
                  <a:ea typeface="Times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9" y="1536373"/>
                <a:ext cx="8788753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595" t="-13542" r="-7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32889" y="3530025"/>
            <a:ext cx="71256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is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same as classical NNS</a:t>
            </a:r>
            <a:endParaRPr lang="en-US" sz="3200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416859" y="4267200"/>
                <a:ext cx="8305800" cy="1772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800" ker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 kern="0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sz="2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</m:e>
                      </m:func>
                      <m:func>
                        <m:funcPr>
                          <m:ctrlPr>
                            <a:rPr lang="en-US" sz="28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sz="2800" kern="0">
                              <a:solidFill>
                                <a:srgbClr val="00206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 ker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−2 </m:t>
                                  </m:r>
                                  <m:sSubSup>
                                    <m:sSubSupPr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8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endParaRPr lang="en-US" sz="28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r>
                  <a:rPr lang="en-US" sz="2800" kern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kern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 </a:t>
                </a:r>
                <a14:m>
                  <m:oMath xmlns:m="http://schemas.openxmlformats.org/officeDocument/2006/math">
                    <m:r>
                      <a:rPr lang="en-US" sz="2800" i="1" kern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func>
                      <m:funcPr>
                        <m:ctrlPr>
                          <a:rPr lang="en-US" sz="2800" b="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i="1" ker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1≤</m:t>
                                </m:r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n-US" sz="2800" b="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sz="2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859" y="4267200"/>
                <a:ext cx="8305800" cy="1772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5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Maximum Inner Product Search</a:t>
            </a:r>
            <a:endParaRPr lang="en-US" sz="2800" kern="0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842006" y="1752600"/>
            <a:ext cx="3908" cy="230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842006" y="4048182"/>
            <a:ext cx="2951290" cy="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9"/>
          <p:cNvSpPr/>
          <p:nvPr/>
        </p:nvSpPr>
        <p:spPr>
          <a:xfrm>
            <a:off x="770418" y="3051111"/>
            <a:ext cx="158621" cy="14928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2548652" y="2627260"/>
            <a:ext cx="102637" cy="1212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1705368" y="3505200"/>
            <a:ext cx="102637" cy="1212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2719719"/>
                <a:ext cx="1356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19719"/>
                <a:ext cx="135639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23519" y="3575357"/>
                <a:ext cx="131792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19" y="3575357"/>
                <a:ext cx="1317925" cy="395621"/>
              </a:xfrm>
              <a:prstGeom prst="rect">
                <a:avLst/>
              </a:prstGeom>
              <a:blipFill rotWithShape="0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35580" y="2155164"/>
                <a:ext cx="1539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580" y="2155164"/>
                <a:ext cx="153913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70901" y="2160264"/>
                <a:ext cx="4664739" cy="1986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𝒖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𝑻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𝟓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𝒖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𝟎𝟑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  <a:p>
                <a:endParaRPr lang="en-US" b="1" dirty="0">
                  <a:solidFill>
                    <a:srgbClr val="002060"/>
                  </a:solidFill>
                </a:endParaRPr>
              </a:p>
              <a:p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𝒖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𝑻</m:t>
                            </m:r>
                          </m:sup>
                        </m:sSub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 =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𝟑𝟓𝟏𝟏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 &lt;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𝟒𝟒𝟕𝟐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𝒖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𝑻</m:t>
                            </m:r>
                          </m:sup>
                        </m:sSub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901" y="2160264"/>
                <a:ext cx="4664739" cy="19865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776629" y="5165015"/>
            <a:ext cx="5753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is not the same as classical NNS</a:t>
            </a:r>
            <a:endParaRPr lang="en-US" sz="2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05149" y="4334762"/>
            <a:ext cx="2603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picture is taken from (*)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4113" y="6333080"/>
            <a:ext cx="73472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Arial Narrow" panose="020B0606020202030204" pitchFamily="34" charset="0"/>
              </a:rPr>
              <a:t>(*) Le</a:t>
            </a:r>
            <a:r>
              <a:rPr lang="en-US" sz="1000" dirty="0">
                <a:latin typeface="Arial Narrow" panose="020B0606020202030204" pitchFamily="34" charset="0"/>
              </a:rPr>
              <a:t>, D. D., &amp; </a:t>
            </a:r>
            <a:r>
              <a:rPr lang="en-US" sz="1000" dirty="0" err="1">
                <a:latin typeface="Arial Narrow" panose="020B0606020202030204" pitchFamily="34" charset="0"/>
              </a:rPr>
              <a:t>Lauw</a:t>
            </a:r>
            <a:r>
              <a:rPr lang="en-US" sz="1000" dirty="0">
                <a:latin typeface="Arial Narrow" panose="020B0606020202030204" pitchFamily="34" charset="0"/>
              </a:rPr>
              <a:t>, H. W. (2017, November). </a:t>
            </a:r>
            <a:r>
              <a:rPr lang="en-US" sz="1000" dirty="0" err="1">
                <a:latin typeface="Arial Narrow" panose="020B0606020202030204" pitchFamily="34" charset="0"/>
              </a:rPr>
              <a:t>Indexable</a:t>
            </a:r>
            <a:r>
              <a:rPr lang="en-US" sz="1000" dirty="0">
                <a:latin typeface="Arial Narrow" panose="020B0606020202030204" pitchFamily="34" charset="0"/>
              </a:rPr>
              <a:t> Bayesian personalized ranking for efficient top-k recommendation. </a:t>
            </a:r>
            <a:r>
              <a:rPr lang="en-US" sz="1000" dirty="0" smtClean="0">
                <a:latin typeface="Arial Narrow" panose="020B0606020202030204" pitchFamily="34" charset="0"/>
              </a:rPr>
              <a:t>In</a:t>
            </a:r>
            <a:r>
              <a:rPr lang="en-US" sz="1000" dirty="0">
                <a:latin typeface="Arial Narrow" panose="020B0606020202030204" pitchFamily="34" charset="0"/>
              </a:rPr>
              <a:t> </a:t>
            </a:r>
            <a:r>
              <a:rPr lang="en-US" sz="1000" i="1" dirty="0">
                <a:latin typeface="Arial Narrow" panose="020B0606020202030204" pitchFamily="34" charset="0"/>
              </a:rPr>
              <a:t>Proceedings of the 2017 ACM on Conference on Information and Knowledge Management</a:t>
            </a:r>
            <a:r>
              <a:rPr lang="en-US" sz="1000" dirty="0">
                <a:latin typeface="Arial Narrow" panose="020B0606020202030204" pitchFamily="34" charset="0"/>
              </a:rPr>
              <a:t> (pp. 1389-1398). ACM.</a:t>
            </a:r>
            <a:endParaRPr lang="en-US" sz="1000" dirty="0">
              <a:latin typeface="Arial Narrow" panose="020B0606020202030204" pitchFamily="34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 smtClean="0"/>
              <a:t>Idea 1: Asymmetric LSH for MIPS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751733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7978"/>
            <a:ext cx="6553200" cy="523220"/>
          </a:xfrm>
        </p:spPr>
        <p:txBody>
          <a:bodyPr/>
          <a:lstStyle/>
          <a:p>
            <a:r>
              <a:rPr lang="en-US" sz="2800" dirty="0" smtClean="0"/>
              <a:t>Inspired from LSH for NNS</a:t>
            </a:r>
            <a:endParaRPr lang="en-SG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3430"/>
            <a:ext cx="8060898" cy="3922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30706" y="5582811"/>
                <a:ext cx="1771382" cy="625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06" y="5582811"/>
                <a:ext cx="1771382" cy="625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69745" y="5622947"/>
                <a:ext cx="12689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745" y="5622947"/>
                <a:ext cx="1268937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1923" b="-43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6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14980"/>
            <a:ext cx="7315200" cy="523220"/>
          </a:xfrm>
        </p:spPr>
        <p:txBody>
          <a:bodyPr/>
          <a:lstStyle/>
          <a:p>
            <a:r>
              <a:rPr lang="en-US" sz="2800" dirty="0" smtClean="0"/>
              <a:t>LSH </a:t>
            </a:r>
            <a:r>
              <a:rPr lang="en-US" sz="2800" dirty="0"/>
              <a:t>for </a:t>
            </a:r>
            <a:r>
              <a:rPr lang="en-US" sz="2800" dirty="0" smtClean="0"/>
              <a:t>NNS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0" name="Rounded Rectangle 49"/>
          <p:cNvSpPr/>
          <p:nvPr/>
        </p:nvSpPr>
        <p:spPr>
          <a:xfrm>
            <a:off x="2342929" y="2845692"/>
            <a:ext cx="2706130" cy="91440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62875" y="3118226"/>
                <a:ext cx="1578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vi-VN" i="1" smtClean="0">
                        <a:solidFill>
                          <a:prstClr val="black"/>
                        </a:solidFill>
                        <a:latin typeface="Cambria Math" charset="0"/>
                      </a:rPr>
                      <m:t>𝑏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code </a:t>
                </a:r>
                <a:r>
                  <a:rPr lang="en-US" dirty="0" smtClean="0">
                    <a:solidFill>
                      <a:prstClr val="black"/>
                    </a:solidFill>
                    <a:latin typeface="Calibri" panose="020F0502020204030204"/>
                  </a:rPr>
                  <a:t>size</a:t>
                </a:r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75" y="3118226"/>
                <a:ext cx="1578036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51" idx="3"/>
            <a:endCxn id="50" idx="1"/>
          </p:cNvCxnSpPr>
          <p:nvPr/>
        </p:nvCxnSpPr>
        <p:spPr>
          <a:xfrm>
            <a:off x="1840911" y="3302892"/>
            <a:ext cx="50201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n 52"/>
              <p:cNvSpPr/>
              <p:nvPr/>
            </p:nvSpPr>
            <p:spPr>
              <a:xfrm>
                <a:off x="3755719" y="1131189"/>
                <a:ext cx="1223086" cy="1112596"/>
              </a:xfrm>
              <a:prstGeom prst="can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r>
                  <a:rPr kumimoji="0" lang="en-US" sz="1600" b="0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vectors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{</m:t>
                      </m:r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Can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19" y="1131189"/>
                <a:ext cx="1223086" cy="1112596"/>
              </a:xfrm>
              <a:prstGeom prst="can">
                <a:avLst/>
              </a:prstGeom>
              <a:blipFill rotWithShape="0">
                <a:blip r:embed="rId3"/>
                <a:stretch>
                  <a:fillRect l="-1478" r="-1970"/>
                </a:stretch>
              </a:blip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>
            <a:off x="4367262" y="2226450"/>
            <a:ext cx="0" cy="58657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401298" y="1752600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298" y="1752600"/>
                <a:ext cx="48917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2645886" y="2197704"/>
            <a:ext cx="1" cy="6153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>
            <a:off x="4392048" y="3768330"/>
            <a:ext cx="1" cy="6153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Elbow Connector 57"/>
          <p:cNvCxnSpPr/>
          <p:nvPr/>
        </p:nvCxnSpPr>
        <p:spPr>
          <a:xfrm rot="16200000" flipH="1">
            <a:off x="2287191" y="4118786"/>
            <a:ext cx="1307924" cy="590535"/>
          </a:xfrm>
          <a:prstGeom prst="bentConnector3">
            <a:avLst>
              <a:gd name="adj1" fmla="val 99128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Flowchart: Multidocument 45"/>
          <p:cNvSpPr/>
          <p:nvPr/>
        </p:nvSpPr>
        <p:spPr>
          <a:xfrm>
            <a:off x="6986587" y="5655278"/>
            <a:ext cx="1265354" cy="719390"/>
          </a:xfrm>
          <a:prstGeom prst="flowChartMultidocumen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Top-K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38242" y="6121111"/>
            <a:ext cx="1107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Hash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77321"/>
                  </p:ext>
                </p:extLst>
              </p:nvPr>
            </p:nvGraphicFramePr>
            <p:xfrm>
              <a:off x="3284348" y="4414053"/>
              <a:ext cx="2263327" cy="122237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84408"/>
                    <a:gridCol w="1478919"/>
                  </a:tblGrid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110111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111101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…….</m:t>
                                </m:r>
                              </m:oMath>
                            </m:oMathPara>
                          </a14:m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le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77321"/>
                  </p:ext>
                </p:extLst>
              </p:nvPr>
            </p:nvGraphicFramePr>
            <p:xfrm>
              <a:off x="3284348" y="4414053"/>
              <a:ext cx="2263327" cy="122237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84408"/>
                    <a:gridCol w="1478919"/>
                  </a:tblGrid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1493" r="-820" b="-202985"/>
                          </a:stretch>
                        </a:blipFill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110111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101493" r="-820" b="-102985"/>
                          </a:stretch>
                        </a:blipFill>
                      </a:tcPr>
                    </a:tc>
                  </a:tr>
                  <a:tr h="40745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r>
                            <a:rPr lang="en-US" sz="1400" dirty="0" smtClean="0"/>
                            <a:t>111101</a:t>
                          </a:r>
                          <a:endParaRPr lang="en-SG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3279" t="-201493" r="-820" b="-29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2" name="TextBox 61"/>
          <p:cNvSpPr txBox="1"/>
          <p:nvPr/>
        </p:nvSpPr>
        <p:spPr>
          <a:xfrm rot="5400000">
            <a:off x="4272591" y="57173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en-SG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359559" y="3944737"/>
            <a:ext cx="1634078" cy="1192899"/>
            <a:chOff x="7785441" y="3794710"/>
            <a:chExt cx="1634078" cy="1192899"/>
          </a:xfrm>
        </p:grpSpPr>
        <p:sp>
          <p:nvSpPr>
            <p:cNvPr id="64" name="Flowchart: Multidocument 45"/>
            <p:cNvSpPr/>
            <p:nvPr/>
          </p:nvSpPr>
          <p:spPr>
            <a:xfrm>
              <a:off x="8069269" y="3794710"/>
              <a:ext cx="1350250" cy="938632"/>
            </a:xfrm>
            <a:prstGeom prst="flowChartMultidocumen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Multidocument 45"/>
                <p:cNvSpPr/>
                <p:nvPr/>
              </p:nvSpPr>
              <p:spPr>
                <a:xfrm>
                  <a:off x="7785441" y="4048977"/>
                  <a:ext cx="1350250" cy="938632"/>
                </a:xfrm>
                <a:prstGeom prst="flowChartMultidocumen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𝑪</m:t>
                            </m:r>
                          </m:e>
                          <m:sub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𝒖</m:t>
                            </m:r>
                          </m:sub>
                        </m:sSub>
                      </m:oMath>
                    </m:oMathPara>
                  </a14:m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Flowchart: Multidocument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441" y="4048977"/>
                  <a:ext cx="1350250" cy="938632"/>
                </a:xfrm>
                <a:prstGeom prst="flowChartMultidocumen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426226" y="4315465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26" y="4315465"/>
                <a:ext cx="48917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endCxn id="66" idx="1"/>
          </p:cNvCxnSpPr>
          <p:nvPr/>
        </p:nvCxnSpPr>
        <p:spPr>
          <a:xfrm flipV="1">
            <a:off x="7619264" y="4500131"/>
            <a:ext cx="806962" cy="771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8" name="Straight Arrow Connector 67"/>
          <p:cNvCxnSpPr>
            <a:endCxn id="65" idx="1"/>
          </p:cNvCxnSpPr>
          <p:nvPr/>
        </p:nvCxnSpPr>
        <p:spPr>
          <a:xfrm flipV="1">
            <a:off x="5547675" y="4668320"/>
            <a:ext cx="811884" cy="4015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9" name="Left Brace 68"/>
          <p:cNvSpPr/>
          <p:nvPr/>
        </p:nvSpPr>
        <p:spPr>
          <a:xfrm rot="16200000">
            <a:off x="7422539" y="3945902"/>
            <a:ext cx="354709" cy="2631012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2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259377"/>
            <a:ext cx="731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LSH for MIPS?</a:t>
            </a:r>
            <a:endParaRPr lang="en-US" sz="2800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220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90154"/>
            <a:ext cx="7772400" cy="461665"/>
          </a:xfrm>
        </p:spPr>
        <p:txBody>
          <a:bodyPr/>
          <a:lstStyle/>
          <a:p>
            <a:r>
              <a:rPr lang="en-US" sz="2400" dirty="0" smtClean="0"/>
              <a:t>Idea: Vector Augmentation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0861" y="2953440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5199" y="3361399"/>
                <a:ext cx="2971800" cy="439736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&lt;1, ∀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199" y="3361399"/>
                <a:ext cx="2971800" cy="439736"/>
              </a:xfrm>
              <a:blipFill rotWithShape="0">
                <a:blip r:embed="rId2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-272606" y="3934040"/>
                <a:ext cx="5287409" cy="535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sz="1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72606" y="3934040"/>
                <a:ext cx="5287409" cy="5356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273924" y="3276600"/>
                <a:ext cx="5287409" cy="620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3924" y="3276600"/>
                <a:ext cx="5287409" cy="6202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2907268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600" y="45720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 txBox="1">
                <a:spLocks/>
              </p:cNvSpPr>
              <p:nvPr/>
            </p:nvSpPr>
            <p:spPr bwMode="auto">
              <a:xfrm>
                <a:off x="1036408" y="5095279"/>
                <a:ext cx="7497992" cy="6197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</m:sup>
                      </m:sSup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408" y="5095279"/>
                <a:ext cx="7497992" cy="619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885199" y="5806734"/>
                <a:ext cx="7497992" cy="5150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∼</m:t>
                              </m:r>
                              <m:func>
                                <m:func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199" y="5806734"/>
                <a:ext cx="7497992" cy="515077"/>
              </a:xfrm>
              <a:prstGeom prst="rect">
                <a:avLst/>
              </a:prstGeom>
              <a:blipFill rotWithShape="0">
                <a:blip r:embed="rId6"/>
                <a:stretch>
                  <a:fillRect b="-2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4312432" y="64359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Shrivastava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A., &amp; Li, P. (2014). Asymmetric LSH (ALSH) for sublinear time maximum inner product search (MIPS).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Advances in Neural Information Processing Systems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2321-2329).</a:t>
            </a:r>
            <a:endParaRPr lang="en-SG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861" y="4721694"/>
            <a:ext cx="252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MIPS to NNS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e 31"/>
          <p:cNvSpPr/>
          <p:nvPr/>
        </p:nvSpPr>
        <p:spPr>
          <a:xfrm>
            <a:off x="1371600" y="1267599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2187" y="1843868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72000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6477000" y="1591277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613982" y="1464756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>
            <a:off x="1840376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1965782" y="123426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2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90154"/>
            <a:ext cx="7315200" cy="461665"/>
          </a:xfrm>
        </p:spPr>
        <p:txBody>
          <a:bodyPr/>
          <a:lstStyle/>
          <a:p>
            <a:r>
              <a:rPr lang="en-US" sz="2400" dirty="0"/>
              <a:t>Idea: Vector Augmentation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Dung &amp; Hady: Scalable Recommendation Retrieval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2187" y="3027038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5066" y="3374763"/>
                <a:ext cx="2971800" cy="509178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&lt;1, ∀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5066" y="3374763"/>
                <a:ext cx="2971800" cy="50917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227860" y="3870936"/>
                <a:ext cx="6056506" cy="777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860" y="3870936"/>
                <a:ext cx="6056506" cy="7772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313791" y="3289964"/>
                <a:ext cx="528740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….,0</m:t>
                          </m:r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3791" y="3289964"/>
                <a:ext cx="5287409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28956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8387" y="48006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817430" y="5358259"/>
                <a:ext cx="7497992" cy="813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∼</m:t>
                              </m:r>
                              <m:func>
                                <m:funcPr>
                                  <m:ctrlPr>
                                    <a:rPr lang="en-US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𝑎𝑥</m:t>
                                          </m:r>
                                        </m:e>
                                        <m:lim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𝑄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kern="0" smtClea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kern="0" smtClea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kern="0" smtClea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𝑢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.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𝑃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</m:den>
                                      </m:f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4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430" y="5358259"/>
                <a:ext cx="7497992" cy="8139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312514" y="644473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000" dirty="0" err="1">
                <a:solidFill>
                  <a:srgbClr val="2E414F"/>
                </a:solidFill>
                <a:latin typeface="Arial Narrow" panose="020B0606020202030204" pitchFamily="34" charset="0"/>
              </a:rPr>
              <a:t>Shrivastava</a:t>
            </a:r>
            <a:r>
              <a:rPr lang="en-SG" sz="1000" dirty="0">
                <a:solidFill>
                  <a:srgbClr val="2E414F"/>
                </a:solidFill>
                <a:latin typeface="Arial Narrow" panose="020B0606020202030204" pitchFamily="34" charset="0"/>
              </a:rPr>
              <a:t>, A., &amp; Li, P. (2015). Improved Asymmetric Locality Sensitive Hashing (ALSH) for Maximum Inner Product Search (MIPS). </a:t>
            </a:r>
            <a:r>
              <a:rPr lang="en-SG" sz="1000" i="1" dirty="0">
                <a:solidFill>
                  <a:srgbClr val="2E414F"/>
                </a:solidFill>
                <a:latin typeface="Arial Narrow" panose="020B0606020202030204" pitchFamily="34" charset="0"/>
              </a:rPr>
              <a:t>UAI</a:t>
            </a:r>
            <a:r>
              <a:rPr lang="en-SG" sz="1000" dirty="0">
                <a:solidFill>
                  <a:srgbClr val="2E414F"/>
                </a:solidFill>
                <a:latin typeface="Arial Narrow" panose="020B0606020202030204" pitchFamily="34" charset="0"/>
              </a:rPr>
              <a:t>.</a:t>
            </a:r>
            <a:endParaRPr lang="en-SG" sz="1000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950028" y="1300208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00208"/>
                <a:ext cx="1754163" cy="13216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23378" y="1722161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722161"/>
                <a:ext cx="50494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754411" y="1291396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291396"/>
                <a:ext cx="778580" cy="133050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684656" y="1784833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784833"/>
                <a:ext cx="3462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613982" y="1556424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556424"/>
                <a:ext cx="1768018" cy="8308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/>
          <p:cNvSpPr/>
          <p:nvPr/>
        </p:nvSpPr>
        <p:spPr>
          <a:xfrm>
            <a:off x="1371600" y="1232747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187" y="1809016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2000" y="1291396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304367" y="1822553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822553"/>
                <a:ext cx="2620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4754411" y="1232747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272520" y="1822553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822553"/>
                <a:ext cx="20448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6477000" y="1556425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13982" y="1429904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448685" y="1143000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143000"/>
                <a:ext cx="20114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1840376" y="1291396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572743" y="1822553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822553"/>
                <a:ext cx="26205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965782" y="1199416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54411" y="1232747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237923" y="4938100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MIPS to MCSS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/>
              <a:t>Idea: Vector Augmentation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3852" y="3096210"/>
            <a:ext cx="16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5199" y="3429000"/>
                <a:ext cx="2971800" cy="439736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∀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199" y="3429000"/>
                <a:ext cx="2971800" cy="439736"/>
              </a:xfrm>
              <a:blipFill rotWithShape="0"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187993" y="3925173"/>
                <a:ext cx="4231607" cy="732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8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993" y="3925173"/>
                <a:ext cx="4231607" cy="7321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4228323" y="3429000"/>
                <a:ext cx="528740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8323" y="3429000"/>
                <a:ext cx="5287409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222187" y="29718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600" y="4648200"/>
            <a:ext cx="83122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541064" y="5130524"/>
                <a:ext cx="8625796" cy="813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kern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0" i="1" kern="0" smtClea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kern="0" smtClea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b="0" i="1" kern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  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i="1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arg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m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𝑎𝑥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1≤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≤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 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𝑢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𝑢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.</m:t>
                                              </m:r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 kern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 kern="0">
                                                          <a:solidFill>
                                                            <a:srgbClr val="00206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 kern="0">
                                                              <a:solidFill>
                                                                <a:srgbClr val="00206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𝑦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i="1" kern="0">
                                                                  <a:solidFill>
                                                                    <a:srgbClr val="00206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64" y="5130524"/>
                <a:ext cx="8625796" cy="8139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703772" y="6281142"/>
            <a:ext cx="79607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>
                <a:solidFill>
                  <a:srgbClr val="2E414F"/>
                </a:solidFill>
                <a:latin typeface="Arial Narrow" panose="020B0606020202030204" pitchFamily="34" charset="0"/>
              </a:rPr>
              <a:t>[</a:t>
            </a:r>
            <a:r>
              <a:rPr lang="en-SG" sz="1000" dirty="0" smtClean="0">
                <a:latin typeface="Arial Narrow" panose="020B0606020202030204" pitchFamily="34" charset="0"/>
              </a:rPr>
              <a:t>1] </a:t>
            </a:r>
            <a:r>
              <a:rPr lang="en-SG" sz="1000" dirty="0" err="1" smtClean="0">
                <a:latin typeface="Arial Narrow" panose="020B0606020202030204" pitchFamily="34" charset="0"/>
              </a:rPr>
              <a:t>Neyshabur</a:t>
            </a:r>
            <a:r>
              <a:rPr lang="en-SG" sz="1000" dirty="0">
                <a:latin typeface="Arial Narrow" panose="020B0606020202030204" pitchFamily="34" charset="0"/>
              </a:rPr>
              <a:t>, B., &amp; </a:t>
            </a:r>
            <a:r>
              <a:rPr lang="en-SG" sz="1000" dirty="0" err="1">
                <a:latin typeface="Arial Narrow" panose="020B0606020202030204" pitchFamily="34" charset="0"/>
              </a:rPr>
              <a:t>Srebro</a:t>
            </a:r>
            <a:r>
              <a:rPr lang="en-SG" sz="1000" dirty="0">
                <a:latin typeface="Arial Narrow" panose="020B0606020202030204" pitchFamily="34" charset="0"/>
              </a:rPr>
              <a:t>, N. (2015). On Symmetric and Asymmetric LSHs for Inner Product Search. </a:t>
            </a:r>
            <a:r>
              <a:rPr lang="en-SG" sz="1000" i="1" dirty="0">
                <a:latin typeface="Arial Narrow" panose="020B0606020202030204" pitchFamily="34" charset="0"/>
              </a:rPr>
              <a:t>ICML</a:t>
            </a:r>
            <a:r>
              <a:rPr lang="en-SG" sz="1000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en-SG" sz="1000" dirty="0">
                <a:latin typeface="Arial Narrow" panose="020B0606020202030204" pitchFamily="34" charset="0"/>
              </a:rPr>
              <a:t>[</a:t>
            </a:r>
            <a:r>
              <a:rPr lang="en-SG" sz="1000" dirty="0" smtClean="0">
                <a:latin typeface="Arial Narrow" panose="020B0606020202030204" pitchFamily="34" charset="0"/>
              </a:rPr>
              <a:t>2]. </a:t>
            </a:r>
            <a:r>
              <a:rPr lang="en-SG" sz="1000" dirty="0" err="1" smtClean="0">
                <a:latin typeface="Arial Narrow" panose="020B0606020202030204" pitchFamily="34" charset="0"/>
              </a:rPr>
              <a:t>Bachrach</a:t>
            </a:r>
            <a:r>
              <a:rPr lang="en-SG" sz="1000" dirty="0">
                <a:latin typeface="Arial Narrow" panose="020B0606020202030204" pitchFamily="34" charset="0"/>
              </a:rPr>
              <a:t>, Y., Finkelstein, Y., Gilad-</a:t>
            </a:r>
            <a:r>
              <a:rPr lang="en-SG" sz="1000" dirty="0" err="1">
                <a:latin typeface="Arial Narrow" panose="020B0606020202030204" pitchFamily="34" charset="0"/>
              </a:rPr>
              <a:t>Bachrach</a:t>
            </a:r>
            <a:r>
              <a:rPr lang="en-SG" sz="1000" dirty="0">
                <a:latin typeface="Arial Narrow" panose="020B0606020202030204" pitchFamily="34" charset="0"/>
              </a:rPr>
              <a:t>, R., </a:t>
            </a:r>
            <a:r>
              <a:rPr lang="en-SG" sz="1000" dirty="0" err="1">
                <a:latin typeface="Arial Narrow" panose="020B0606020202030204" pitchFamily="34" charset="0"/>
              </a:rPr>
              <a:t>Katzir</a:t>
            </a:r>
            <a:r>
              <a:rPr lang="en-SG" sz="1000" dirty="0">
                <a:latin typeface="Arial Narrow" panose="020B0606020202030204" pitchFamily="34" charset="0"/>
              </a:rPr>
              <a:t>, L., </a:t>
            </a:r>
            <a:r>
              <a:rPr lang="en-SG" sz="1000" dirty="0" err="1">
                <a:latin typeface="Arial Narrow" panose="020B0606020202030204" pitchFamily="34" charset="0"/>
              </a:rPr>
              <a:t>Koenigstein</a:t>
            </a:r>
            <a:r>
              <a:rPr lang="en-SG" sz="1000" dirty="0">
                <a:latin typeface="Arial Narrow" panose="020B0606020202030204" pitchFamily="34" charset="0"/>
              </a:rPr>
              <a:t>, N., Nice, N., &amp; </a:t>
            </a:r>
            <a:r>
              <a:rPr lang="en-SG" sz="1000" dirty="0" err="1">
                <a:latin typeface="Arial Narrow" panose="020B0606020202030204" pitchFamily="34" charset="0"/>
              </a:rPr>
              <a:t>Paquet</a:t>
            </a:r>
            <a:r>
              <a:rPr lang="en-SG" sz="1000" dirty="0">
                <a:latin typeface="Arial Narrow" panose="020B0606020202030204" pitchFamily="34" charset="0"/>
              </a:rPr>
              <a:t>, U. (2014). </a:t>
            </a:r>
            <a:endParaRPr lang="en-SG" sz="1000" dirty="0" smtClean="0">
              <a:latin typeface="Arial Narrow" panose="020B0606020202030204" pitchFamily="34" charset="0"/>
            </a:endParaRPr>
          </a:p>
          <a:p>
            <a:r>
              <a:rPr lang="en-SG" sz="1000" dirty="0">
                <a:latin typeface="Arial Narrow" panose="020B0606020202030204" pitchFamily="34" charset="0"/>
              </a:rPr>
              <a:t> </a:t>
            </a:r>
            <a:r>
              <a:rPr lang="en-SG" sz="1000" dirty="0" smtClean="0">
                <a:latin typeface="Arial Narrow" panose="020B0606020202030204" pitchFamily="34" charset="0"/>
              </a:rPr>
              <a:t>    Speeding </a:t>
            </a:r>
            <a:r>
              <a:rPr lang="en-SG" sz="1000" dirty="0">
                <a:latin typeface="Arial Narrow" panose="020B0606020202030204" pitchFamily="34" charset="0"/>
              </a:rPr>
              <a:t>up the Xbox recommender system using a </a:t>
            </a:r>
            <a:r>
              <a:rPr lang="en-SG" sz="1000" dirty="0" err="1">
                <a:latin typeface="Arial Narrow" panose="020B0606020202030204" pitchFamily="34" charset="0"/>
              </a:rPr>
              <a:t>euclidean</a:t>
            </a:r>
            <a:r>
              <a:rPr lang="en-SG" sz="1000" dirty="0">
                <a:latin typeface="Arial Narrow" panose="020B0606020202030204" pitchFamily="34" charset="0"/>
              </a:rPr>
              <a:t> transformation for inner-product spaces. </a:t>
            </a:r>
            <a:r>
              <a:rPr lang="en-SG" sz="1000" i="1" dirty="0" err="1">
                <a:latin typeface="Arial Narrow" panose="020B0606020202030204" pitchFamily="34" charset="0"/>
              </a:rPr>
              <a:t>RecSys</a:t>
            </a:r>
            <a:r>
              <a:rPr lang="en-SG" sz="1000" dirty="0">
                <a:latin typeface="Arial Narrow" panose="020B060602020203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35060"/>
                <a:ext cx="1754163" cy="13216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757013"/>
                <a:ext cx="50494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26248"/>
                <a:ext cx="778580" cy="133050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819685"/>
                <a:ext cx="3462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591276"/>
                <a:ext cx="1768018" cy="8308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/>
          <p:cNvSpPr/>
          <p:nvPr/>
        </p:nvSpPr>
        <p:spPr>
          <a:xfrm>
            <a:off x="1371600" y="1267599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187" y="1843868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2000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857405"/>
                <a:ext cx="2620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857405"/>
                <a:ext cx="20448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6477000" y="1591277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13982" y="1464756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177852"/>
                <a:ext cx="20114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1840376" y="1326248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857405"/>
                <a:ext cx="26205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965782" y="123426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54411" y="1267599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990600"/>
                <a:ext cx="20447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19615" y="4764185"/>
            <a:ext cx="323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MIPS to NNS/MCSS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287978"/>
            <a:ext cx="68580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Success of MF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RecSys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Dung &amp; Hady: Scalable Recommendation Retrieval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1" y="1510486"/>
            <a:ext cx="2143125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71306"/>
            <a:ext cx="1934639" cy="94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370244"/>
            <a:ext cx="1905000" cy="883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814684"/>
            <a:ext cx="1671638" cy="941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057" y="4738287"/>
            <a:ext cx="2209800" cy="1438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258045"/>
            <a:ext cx="1586725" cy="8555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16" y="4814684"/>
            <a:ext cx="1702594" cy="11329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34" y="3052631"/>
            <a:ext cx="1280366" cy="867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24" y="4382172"/>
            <a:ext cx="1751825" cy="9810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10486"/>
            <a:ext cx="2898971" cy="6469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98" y="3079911"/>
            <a:ext cx="1129256" cy="11292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28190"/>
            <a:ext cx="2200275" cy="48332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1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 smtClean="0"/>
              <a:t>Idea: Vector </a:t>
            </a:r>
            <a:r>
              <a:rPr lang="en-US" sz="2800" dirty="0"/>
              <a:t>Augmentation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95329" y="1121820"/>
            <a:ext cx="8305800" cy="4267200"/>
            <a:chOff x="457200" y="1143000"/>
            <a:chExt cx="8474718" cy="4343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143000"/>
              <a:ext cx="8474718" cy="43434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819400" y="38100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3795712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38600" y="37338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7662" y="32385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91400" y="3795712"/>
              <a:ext cx="114300" cy="152400"/>
            </a:xfrm>
            <a:prstGeom prst="rect">
              <a:avLst/>
            </a:prstGeom>
            <a:solidFill>
              <a:srgbClr val="B7B7CC"/>
            </a:solidFill>
            <a:ln>
              <a:solidFill>
                <a:srgbClr val="C8C8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10400" y="2362200"/>
              <a:ext cx="114300" cy="152400"/>
            </a:xfrm>
            <a:prstGeom prst="rect">
              <a:avLst/>
            </a:prstGeom>
            <a:solidFill>
              <a:srgbClr val="F3F3FF"/>
            </a:solidFill>
            <a:ln>
              <a:solidFill>
                <a:srgbClr val="E8E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67700" y="3233737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53400" y="3733800"/>
              <a:ext cx="228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242279" y="3701236"/>
                  <a:ext cx="23878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S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279" y="3701236"/>
                  <a:ext cx="238783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895" r="-2632" b="-1428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906356" y="3797706"/>
                  <a:ext cx="22384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356" y="3797706"/>
                  <a:ext cx="223844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67" r="-2778" b="-2571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034943" y="3663046"/>
                  <a:ext cx="22801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943" y="3663046"/>
                  <a:ext cx="228011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216" r="-2703" b="-2857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193378" y="3168430"/>
                  <a:ext cx="22801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378" y="3168430"/>
                  <a:ext cx="22801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919" r="-2703" b="-2857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197936" y="3764190"/>
                  <a:ext cx="5012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936" y="3764190"/>
                  <a:ext cx="50122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407" r="-11111" b="-3714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818347" y="2238151"/>
                  <a:ext cx="5220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347" y="2238151"/>
                  <a:ext cx="52200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714" r="-10714" b="-3823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038380" y="3640335"/>
                  <a:ext cx="70666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sz="14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380" y="3640335"/>
                  <a:ext cx="706667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8153400" y="3107322"/>
                  <a:ext cx="70666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sz="1400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400" y="3107322"/>
                  <a:ext cx="706667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402232" y="5479503"/>
                <a:ext cx="45640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illustration of vector augmentation approach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 space</a:t>
                </a:r>
              </a:p>
              <a:p>
                <a:pPr algn="ctr"/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(This picture is taken from (*))</a:t>
                </a:r>
                <a:endParaRPr lang="en-US" sz="11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232" y="5479503"/>
                <a:ext cx="4564070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1696216" y="6474916"/>
            <a:ext cx="65714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 Narrow" panose="020B0606020202030204" pitchFamily="34" charset="0"/>
              </a:rPr>
              <a:t>(*) </a:t>
            </a:r>
            <a:r>
              <a:rPr lang="en-SG" sz="900" dirty="0"/>
              <a:t>Yu, H., Hsieh, C., Lei, Q., &amp; Dhillon, I.S. (2017). A Greedy Approach for Budgeted Maximum Inner Product Search. </a:t>
            </a:r>
            <a:r>
              <a:rPr lang="en-SG" sz="900" i="1" dirty="0"/>
              <a:t>NIPS</a:t>
            </a:r>
            <a:r>
              <a:rPr lang="en-SG" sz="900" dirty="0"/>
              <a:t>.</a:t>
            </a:r>
            <a:endParaRPr lang="en-US" sz="900" dirty="0">
              <a:latin typeface="Arial Narrow" panose="020B0606020202030204" pitchFamily="34" charset="0"/>
              <a:ea typeface="Times" charset="0"/>
              <a:cs typeface="Times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33600" y="4191000"/>
            <a:ext cx="76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081560" y="4136767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560" y="4136767"/>
                <a:ext cx="178510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16667" r="-13333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5794536" y="4191000"/>
            <a:ext cx="149064" cy="76200"/>
          </a:xfrm>
          <a:prstGeom prst="rect">
            <a:avLst/>
          </a:prstGeom>
          <a:solidFill>
            <a:srgbClr val="E8E8FF"/>
          </a:solidFill>
          <a:ln>
            <a:solidFill>
              <a:srgbClr val="FAF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/>
          <p:cNvSpPr/>
          <p:nvPr/>
        </p:nvSpPr>
        <p:spPr>
          <a:xfrm>
            <a:off x="8384419" y="2010550"/>
            <a:ext cx="233564" cy="123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/>
          <p:cNvSpPr/>
          <p:nvPr/>
        </p:nvSpPr>
        <p:spPr>
          <a:xfrm>
            <a:off x="7955644" y="2197757"/>
            <a:ext cx="121556" cy="121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84419" y="1963161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A7AD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>
                  <a:solidFill>
                    <a:srgbClr val="A7ADFF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419" y="1963161"/>
                <a:ext cx="178510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16667" r="-13333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963634" y="2163915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A7AD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>
                  <a:solidFill>
                    <a:srgbClr val="A7ADFF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34" y="2163915"/>
                <a:ext cx="178510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16667" r="-13333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94536" y="4136767"/>
                <a:ext cx="1785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36" y="4136767"/>
                <a:ext cx="178510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17241" r="-17241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5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9377"/>
            <a:ext cx="7315200" cy="523220"/>
          </a:xfrm>
        </p:spPr>
        <p:txBody>
          <a:bodyPr/>
          <a:lstStyle/>
          <a:p>
            <a:r>
              <a:rPr lang="en-US" sz="2800" dirty="0" smtClean="0"/>
              <a:t>A Better Augmentation 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6469380"/>
            <a:ext cx="7696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>
                <a:latin typeface="Arial Narrow" panose="020B0606020202030204" pitchFamily="34" charset="0"/>
              </a:rPr>
              <a:t>Huang, Q., Ma, G., Feng, J., Fang, Q., &amp; Tung, A.K. (2018). Accurate and Fast Asymmetric Locality-Sensitive Hashing Scheme for Maximum Inner Product Search. </a:t>
            </a:r>
            <a:r>
              <a:rPr lang="en-SG" sz="900" i="1" dirty="0">
                <a:latin typeface="Arial Narrow" panose="020B0606020202030204" pitchFamily="34" charset="0"/>
              </a:rPr>
              <a:t>KDD</a:t>
            </a:r>
            <a:r>
              <a:rPr lang="en-SG" sz="900" dirty="0">
                <a:latin typeface="Arial Narrow" panose="020B0606020202030204" pitchFamily="34" charset="0"/>
              </a:rPr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9600" y="1105863"/>
            <a:ext cx="4648200" cy="2554714"/>
            <a:chOff x="1524000" y="1026686"/>
            <a:chExt cx="4900027" cy="25547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026686"/>
              <a:ext cx="4900027" cy="255471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828800" y="3225914"/>
              <a:ext cx="4343400" cy="279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-22860" y="3698378"/>
            <a:ext cx="4751241" cy="2449602"/>
            <a:chOff x="762000" y="3575022"/>
            <a:chExt cx="4751241" cy="244960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3575022"/>
              <a:ext cx="4751241" cy="244960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65920" y="5641459"/>
              <a:ext cx="4343400" cy="279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19815" y="3228891"/>
            <a:ext cx="1907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X-box Transformation</a:t>
            </a:r>
            <a:endParaRPr lang="en-US" sz="11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68033" y="5661330"/>
            <a:ext cx="1810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QNF Transformation</a:t>
            </a:r>
            <a:endParaRPr lang="en-US" sz="1100" b="1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4914900" y="1372152"/>
                <a:ext cx="4231607" cy="661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4900" y="1372152"/>
                <a:ext cx="4231607" cy="6612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 bwMode="auto">
              <a:xfrm>
                <a:off x="4524460" y="2209800"/>
                <a:ext cx="5287409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6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4460" y="2209800"/>
                <a:ext cx="5287409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 bwMode="auto">
              <a:xfrm>
                <a:off x="4912393" y="4371165"/>
                <a:ext cx="4231607" cy="661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 ker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i="1" ker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 ker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2393" y="4371165"/>
                <a:ext cx="4231607" cy="6612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 bwMode="auto">
              <a:xfrm>
                <a:off x="4419600" y="5112382"/>
                <a:ext cx="5287409" cy="704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8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kern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8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600" y="5112382"/>
                <a:ext cx="5287409" cy="7044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6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7978"/>
            <a:ext cx="6553200" cy="523220"/>
          </a:xfrm>
        </p:spPr>
        <p:txBody>
          <a:bodyPr/>
          <a:lstStyle/>
          <a:p>
            <a:r>
              <a:rPr lang="en-US" sz="2800" dirty="0" smtClean="0"/>
              <a:t>Idea: Quantization-based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8600" y="1295400"/>
                <a:ext cx="722665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Mapping each vector to a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subspaces.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Followed by independent quantization of data base vectors </a:t>
                </a:r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in each subspace.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7226658" cy="1323439"/>
              </a:xfrm>
              <a:prstGeom prst="rect">
                <a:avLst/>
              </a:prstGeom>
              <a:blipFill rotWithShape="0">
                <a:blip r:embed="rId2"/>
                <a:stretch>
                  <a:fillRect l="-759" t="-23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1295400" y="2618839"/>
                <a:ext cx="5943600" cy="2827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</m:t>
                          </m:r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∀ </m:t>
                      </m:r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en-US" sz="2400" b="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endParaRPr lang="en-US" sz="24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ker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</m:t>
                          </m:r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∀</m:t>
                      </m:r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en-US" sz="2400" kern="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:endParaRPr lang="en-US" sz="24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sz="24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ker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i="1" ker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kern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kern="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618839"/>
                <a:ext cx="5943600" cy="28272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7978"/>
            <a:ext cx="6553200" cy="523220"/>
          </a:xfrm>
        </p:spPr>
        <p:txBody>
          <a:bodyPr/>
          <a:lstStyle/>
          <a:p>
            <a:r>
              <a:rPr lang="en-US" sz="2800" dirty="0" smtClean="0"/>
              <a:t>Idea: Sparsity Mapping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6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8993"/>
            <a:ext cx="6883773" cy="523220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Framework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89361"/>
                <a:ext cx="8991600" cy="5121402"/>
              </a:xfrm>
            </p:spPr>
            <p:txBody>
              <a:bodyPr/>
              <a:lstStyle/>
              <a:p>
                <a:pPr marL="971550" lvl="1" indent="-571500">
                  <a:buFont typeface="+mj-lt"/>
                  <a:buAutoNum type="romanUcPeriod"/>
                </a:pP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any query request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indent="-342900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Query-independent Data Structure Construction:</a:t>
                </a:r>
              </a:p>
              <a:p>
                <a:pPr marL="800100" lvl="2" indent="0">
                  <a:buNone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A preprocessing procedure is performed on the entire </a:t>
                </a:r>
              </a:p>
              <a:p>
                <a:pPr marL="800100" lvl="2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 vectors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construct a data structure </a:t>
                </a:r>
                <a14:m>
                  <m:oMath xmlns:m="http://schemas.openxmlformats.org/officeDocument/2006/math">
                    <m:r>
                      <a:rPr lang="vi-VN" sz="3000" b="0" i="1" dirty="0" smtClean="0">
                        <a:latin typeface="Cambria Math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store information about </a:t>
                </a:r>
                <a14:m>
                  <m:oMath xmlns:m="http://schemas.openxmlformats.org/officeDocument/2006/math">
                    <m:r>
                      <a:rPr lang="vi-VN" sz="3000" b="0" i="1" smtClean="0">
                        <a:latin typeface="Cambria Math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vi-VN" sz="3000" b="0" i="1" smtClean="0">
                        <a:latin typeface="Cambria Math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3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2" indent="0">
                  <a:buNone/>
                </a:pPr>
                <a:endParaRPr lang="en-US" sz="3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71500">
                  <a:buFont typeface="+mj-lt"/>
                  <a:buAutoNum type="romanUcPeriod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are two necessary steps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14450" lvl="2" indent="-514350">
                  <a:buFont typeface="+mj-lt"/>
                  <a:buAutoNum type="arabicPeriod"/>
                </a:pP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Query-dependent </a:t>
                </a:r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pre-processing</a:t>
                </a: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1257300" lvl="3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pre-processing procedure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query.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2" indent="0">
                  <a:buNone/>
                </a:pP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89361"/>
                <a:ext cx="8991600" cy="5121402"/>
              </a:xfrm>
              <a:blipFill rotWithShape="0">
                <a:blip r:embed="rId2"/>
                <a:stretch>
                  <a:fillRect t="-1310" r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21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8993"/>
            <a:ext cx="6883773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Components for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MIPS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2554"/>
                <a:ext cx="8991600" cy="5336846"/>
              </a:xfrm>
            </p:spPr>
            <p:txBody>
              <a:bodyPr/>
              <a:lstStyle/>
              <a:p>
                <a:pPr marL="857250" lvl="1" indent="-457200">
                  <a:buFont typeface="+mj-lt"/>
                  <a:buAutoNum type="arabicPeriod"/>
                </a:pP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Candidate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Screening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efficient procedure is performed to filter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 indent="-34290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endParaRPr lang="en-US" sz="3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indent="-342900"/>
                <a:endPara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Candidate Ranking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exact ranking is performed on the selected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 indent="-3429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2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457200">
                  <a:buFont typeface="Arial" panose="020B0604020202020204" pitchFamily="34" charset="0"/>
                  <a:buChar char="•"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2554"/>
                <a:ext cx="8991600" cy="5336846"/>
              </a:xfrm>
              <a:blipFill rotWithShape="0">
                <a:blip r:embed="rId2"/>
                <a:stretch>
                  <a:fillRect t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6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626"/>
            <a:ext cx="6553200" cy="954107"/>
          </a:xfrm>
        </p:spPr>
        <p:txBody>
          <a:bodyPr/>
          <a:lstStyle/>
          <a:p>
            <a:r>
              <a:rPr lang="en-US" sz="2800" dirty="0" smtClean="0"/>
              <a:t>Idea: Sequential Scanning with Upper-Bound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905000"/>
            <a:ext cx="4572000" cy="2250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44" y="1143000"/>
            <a:ext cx="4562647" cy="2479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891819"/>
            <a:ext cx="4555334" cy="2127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0600" y="4586162"/>
                <a:ext cx="168270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86162"/>
                <a:ext cx="1682704" cy="312650"/>
              </a:xfrm>
              <a:prstGeom prst="rect">
                <a:avLst/>
              </a:prstGeom>
              <a:blipFill rotWithShape="0">
                <a:blip r:embed="rId6"/>
                <a:stretch>
                  <a:fillRect l="-2536" b="-173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3400" y="4959811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Cauchy-Schwarz inequality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609600" y="6444734"/>
            <a:ext cx="8134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latin typeface="-apple-system"/>
              </a:rPr>
              <a:t>[1]  </a:t>
            </a:r>
            <a:r>
              <a:rPr lang="en-SG" sz="900" dirty="0" err="1" smtClean="0">
                <a:latin typeface="-apple-system"/>
              </a:rPr>
              <a:t>Teflioudi</a:t>
            </a:r>
            <a:r>
              <a:rPr lang="en-SG" sz="900" dirty="0">
                <a:latin typeface="-apple-system"/>
              </a:rPr>
              <a:t>, C., </a:t>
            </a:r>
            <a:r>
              <a:rPr lang="en-SG" sz="900" dirty="0" err="1">
                <a:latin typeface="-apple-system"/>
              </a:rPr>
              <a:t>Gemulla</a:t>
            </a:r>
            <a:r>
              <a:rPr lang="en-SG" sz="900" dirty="0">
                <a:latin typeface="-apple-system"/>
              </a:rPr>
              <a:t>, R., &amp; </a:t>
            </a:r>
            <a:r>
              <a:rPr lang="en-SG" sz="900" dirty="0" err="1">
                <a:latin typeface="-apple-system"/>
              </a:rPr>
              <a:t>Mykytiuk</a:t>
            </a:r>
            <a:r>
              <a:rPr lang="en-SG" sz="900" dirty="0">
                <a:latin typeface="-apple-system"/>
              </a:rPr>
              <a:t>, O. (2015). LEMP: Fast Retrieval of Large Entries in a Matrix Product. </a:t>
            </a:r>
            <a:r>
              <a:rPr lang="en-SG" sz="900" i="1" dirty="0">
                <a:latin typeface="-apple-system"/>
              </a:rPr>
              <a:t>SIGMOD Conference</a:t>
            </a:r>
            <a:r>
              <a:rPr lang="en-SG" sz="900" dirty="0" smtClean="0">
                <a:latin typeface="-apple-system"/>
              </a:rPr>
              <a:t>.</a:t>
            </a:r>
          </a:p>
          <a:p>
            <a:r>
              <a:rPr lang="en-SG" sz="900" dirty="0" smtClean="0"/>
              <a:t>[2]  Li</a:t>
            </a:r>
            <a:r>
              <a:rPr lang="en-SG" sz="900" dirty="0"/>
              <a:t>, H., Chan, T.N., </a:t>
            </a:r>
            <a:r>
              <a:rPr lang="en-SG" sz="900" dirty="0" err="1"/>
              <a:t>Yiu</a:t>
            </a:r>
            <a:r>
              <a:rPr lang="en-SG" sz="900" dirty="0"/>
              <a:t>, M.L., &amp; </a:t>
            </a:r>
            <a:r>
              <a:rPr lang="en-SG" sz="900" dirty="0" err="1"/>
              <a:t>Mamoulis</a:t>
            </a:r>
            <a:r>
              <a:rPr lang="en-SG" sz="900" dirty="0"/>
              <a:t>, N. (2017). FEXIPRO: Fast and Exact Inner Product Retrieval in Recommender Systems. </a:t>
            </a:r>
            <a:r>
              <a:rPr lang="en-SG" sz="900" i="1" dirty="0"/>
              <a:t>SIGMOD Conference</a:t>
            </a:r>
            <a:r>
              <a:rPr lang="en-SG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7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9377"/>
            <a:ext cx="6553200" cy="523220"/>
          </a:xfrm>
        </p:spPr>
        <p:txBody>
          <a:bodyPr/>
          <a:lstStyle/>
          <a:p>
            <a:r>
              <a:rPr lang="en-US" sz="2800" dirty="0" smtClean="0"/>
              <a:t>Idea: Sampling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686800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4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Idea: Sampling</a:t>
            </a:r>
            <a:endParaRPr lang="en-US" sz="2800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2" y="1295400"/>
            <a:ext cx="776395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4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Idea: Sampling</a:t>
            </a:r>
            <a:endParaRPr lang="en-US" sz="28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074"/>
            <a:ext cx="9144000" cy="536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9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978"/>
            <a:ext cx="6553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19191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MF Recommendation Retrieval as Similarity Search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Approaches for Scalable Recommendation Retrieval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Hands-on Session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8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Dung &amp; Hady: Scalable Recommendation Retrieval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Idea: Sampling</a:t>
            </a:r>
            <a:endParaRPr lang="en-US" sz="28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844"/>
            <a:ext cx="9144000" cy="535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6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Euclidean Embedding</a:t>
            </a:r>
            <a:endParaRPr lang="en-US" sz="28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51904"/>
            <a:ext cx="4121083" cy="37913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0" y="6112609"/>
            <a:ext cx="78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[1] Le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D. D., &amp;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Lauw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H. W. (2016, June). Euclidean co-embedding of ordinal data for multi-type visualization.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Proceedings of the 2016 SIAM International Conference on Data Mining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396-404). Society for Industrial and Applied Mathematics</a:t>
            </a:r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r>
              <a:rPr lang="en-SG" sz="900" dirty="0" smtClean="0">
                <a:latin typeface="Arial Narrow" panose="020B0606020202030204" pitchFamily="34" charset="0"/>
              </a:rPr>
              <a:t>[2] </a:t>
            </a:r>
            <a:r>
              <a:rPr lang="en-SG" sz="900" dirty="0" err="1" smtClean="0">
                <a:latin typeface="Arial Narrow" panose="020B0606020202030204" pitchFamily="34" charset="0"/>
              </a:rPr>
              <a:t>Khoshneshin</a:t>
            </a:r>
            <a:r>
              <a:rPr lang="en-SG" sz="900" dirty="0">
                <a:latin typeface="Arial Narrow" panose="020B0606020202030204" pitchFamily="34" charset="0"/>
              </a:rPr>
              <a:t>, M., &amp; Street, W. N. (2010, September). Collaborative filtering via </a:t>
            </a:r>
            <a:r>
              <a:rPr lang="en-SG" sz="900" dirty="0" err="1">
                <a:latin typeface="Arial Narrow" panose="020B0606020202030204" pitchFamily="34" charset="0"/>
              </a:rPr>
              <a:t>euclidean</a:t>
            </a:r>
            <a:r>
              <a:rPr lang="en-SG" sz="900" dirty="0">
                <a:latin typeface="Arial Narrow" panose="020B0606020202030204" pitchFamily="34" charset="0"/>
              </a:rPr>
              <a:t> embedding. In </a:t>
            </a:r>
            <a:r>
              <a:rPr lang="en-SG" sz="900" i="1" dirty="0">
                <a:latin typeface="Arial Narrow" panose="020B0606020202030204" pitchFamily="34" charset="0"/>
              </a:rPr>
              <a:t>Proceedings of the fourth ACM conference on Recommender systems</a:t>
            </a:r>
            <a:r>
              <a:rPr lang="en-SG" sz="900" dirty="0">
                <a:latin typeface="Arial Narrow" panose="020B0606020202030204" pitchFamily="34" charset="0"/>
              </a:rPr>
              <a:t> (pp. 87-94). ACM.</a:t>
            </a:r>
          </a:p>
        </p:txBody>
      </p:sp>
    </p:spTree>
    <p:extLst>
      <p:ext uri="{BB962C8B-B14F-4D97-AF65-F5344CB8AC3E}">
        <p14:creationId xmlns:p14="http://schemas.microsoft.com/office/powerpoint/2010/main" val="14106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7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smtClean="0"/>
              <a:t>Euclidean Embedding</a:t>
            </a:r>
            <a:endParaRPr lang="en-US" sz="28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51904"/>
            <a:ext cx="4121083" cy="37913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0" y="6112609"/>
            <a:ext cx="78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[1] Le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D. D., &amp;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Lauw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H. W. (2016, June). Euclidean co-embedding of ordinal data for multi-type visualization.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Proceedings of the 2016 SIAM International Conference on Data Mining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396-404). Society for Industrial and Applied Mathematics</a:t>
            </a:r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r>
              <a:rPr lang="en-SG" sz="900" dirty="0" smtClean="0">
                <a:latin typeface="Arial Narrow" panose="020B0606020202030204" pitchFamily="34" charset="0"/>
              </a:rPr>
              <a:t>[2] </a:t>
            </a:r>
            <a:r>
              <a:rPr lang="en-SG" sz="900" dirty="0" err="1" smtClean="0">
                <a:latin typeface="Arial Narrow" panose="020B0606020202030204" pitchFamily="34" charset="0"/>
              </a:rPr>
              <a:t>Khoshneshin</a:t>
            </a:r>
            <a:r>
              <a:rPr lang="en-SG" sz="900" dirty="0">
                <a:latin typeface="Arial Narrow" panose="020B0606020202030204" pitchFamily="34" charset="0"/>
              </a:rPr>
              <a:t>, M., &amp; Street, W. N. (2010, September). Collaborative filtering via </a:t>
            </a:r>
            <a:r>
              <a:rPr lang="en-SG" sz="900" dirty="0" err="1">
                <a:latin typeface="Arial Narrow" panose="020B0606020202030204" pitchFamily="34" charset="0"/>
              </a:rPr>
              <a:t>euclidean</a:t>
            </a:r>
            <a:r>
              <a:rPr lang="en-SG" sz="900" dirty="0">
                <a:latin typeface="Arial Narrow" panose="020B0606020202030204" pitchFamily="34" charset="0"/>
              </a:rPr>
              <a:t> embedding. In </a:t>
            </a:r>
            <a:r>
              <a:rPr lang="en-SG" sz="900" i="1" dirty="0">
                <a:latin typeface="Arial Narrow" panose="020B0606020202030204" pitchFamily="34" charset="0"/>
              </a:rPr>
              <a:t>Proceedings of the fourth ACM conference on Recommender systems</a:t>
            </a:r>
            <a:r>
              <a:rPr lang="en-SG" sz="900" dirty="0">
                <a:latin typeface="Arial Narrow" panose="020B0606020202030204" pitchFamily="34" charset="0"/>
              </a:rPr>
              <a:t> (pp. 87-94). ACM.</a:t>
            </a:r>
          </a:p>
        </p:txBody>
      </p:sp>
    </p:spTree>
    <p:extLst>
      <p:ext uri="{BB962C8B-B14F-4D97-AF65-F5344CB8AC3E}">
        <p14:creationId xmlns:p14="http://schemas.microsoft.com/office/powerpoint/2010/main" val="38414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259378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692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</a:defRPr>
            </a:lvl9pPr>
          </a:lstStyle>
          <a:p>
            <a:r>
              <a:rPr lang="en-US" sz="2800" kern="0" dirty="0" err="1" smtClean="0"/>
              <a:t>Indexable</a:t>
            </a:r>
            <a:r>
              <a:rPr lang="en-US" sz="2800" kern="0" dirty="0" smtClean="0"/>
              <a:t> Representation</a:t>
            </a:r>
            <a:endParaRPr lang="en-US" sz="2800" kern="0" dirty="0"/>
          </a:p>
        </p:txBody>
      </p:sp>
      <p:sp>
        <p:nvSpPr>
          <p:cNvPr id="2" name="Rectangle 1"/>
          <p:cNvSpPr/>
          <p:nvPr/>
        </p:nvSpPr>
        <p:spPr>
          <a:xfrm>
            <a:off x="914400" y="6319689"/>
            <a:ext cx="7315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[1] </a:t>
            </a:r>
            <a:r>
              <a:rPr lang="en-SG" sz="900" dirty="0" err="1" smtClean="0">
                <a:solidFill>
                  <a:srgbClr val="222222"/>
                </a:solidFill>
                <a:latin typeface="Arial Narrow" panose="020B0606020202030204" pitchFamily="34" charset="0"/>
              </a:rPr>
              <a:t>Fraccaro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M.,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Paquet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U., &amp;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Winther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, O. (2016, February). </a:t>
            </a:r>
            <a:r>
              <a:rPr lang="en-SG" sz="9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Indexable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 Probabilistic Matrix Factorization for Maximum Inner Product Search. In </a:t>
            </a:r>
            <a:r>
              <a:rPr lang="en-SG" sz="900" i="1" dirty="0">
                <a:solidFill>
                  <a:srgbClr val="222222"/>
                </a:solidFill>
                <a:latin typeface="Arial Narrow" panose="020B0606020202030204" pitchFamily="34" charset="0"/>
              </a:rPr>
              <a:t>AAAI</a:t>
            </a:r>
            <a:r>
              <a:rPr lang="en-SG" sz="900" dirty="0">
                <a:solidFill>
                  <a:srgbClr val="222222"/>
                </a:solidFill>
                <a:latin typeface="Arial Narrow" panose="020B0606020202030204" pitchFamily="34" charset="0"/>
              </a:rPr>
              <a:t> (pp. 1554-1560</a:t>
            </a:r>
            <a:r>
              <a:rPr lang="en-SG" sz="900" dirty="0" smtClean="0">
                <a:solidFill>
                  <a:srgbClr val="222222"/>
                </a:solidFill>
                <a:latin typeface="Arial Narrow" panose="020B0606020202030204" pitchFamily="34" charset="0"/>
              </a:rPr>
              <a:t>).</a:t>
            </a:r>
          </a:p>
          <a:p>
            <a:r>
              <a:rPr lang="en-SG" sz="900" dirty="0" smtClean="0">
                <a:latin typeface="Arial Narrow" panose="020B0606020202030204" pitchFamily="34" charset="0"/>
              </a:rPr>
              <a:t>[2] Le</a:t>
            </a:r>
            <a:r>
              <a:rPr lang="en-SG" sz="900" dirty="0">
                <a:latin typeface="Arial Narrow" panose="020B0606020202030204" pitchFamily="34" charset="0"/>
              </a:rPr>
              <a:t>, D. D., &amp; </a:t>
            </a:r>
            <a:r>
              <a:rPr lang="en-SG" sz="900" dirty="0" err="1">
                <a:latin typeface="Arial Narrow" panose="020B0606020202030204" pitchFamily="34" charset="0"/>
              </a:rPr>
              <a:t>Lauw</a:t>
            </a:r>
            <a:r>
              <a:rPr lang="en-SG" sz="900" dirty="0">
                <a:latin typeface="Arial Narrow" panose="020B0606020202030204" pitchFamily="34" charset="0"/>
              </a:rPr>
              <a:t>, H. W. (2017, November). </a:t>
            </a:r>
            <a:r>
              <a:rPr lang="en-SG" sz="900" dirty="0" err="1">
                <a:latin typeface="Arial Narrow" panose="020B0606020202030204" pitchFamily="34" charset="0"/>
              </a:rPr>
              <a:t>Indexable</a:t>
            </a:r>
            <a:r>
              <a:rPr lang="en-SG" sz="900" dirty="0">
                <a:latin typeface="Arial Narrow" panose="020B0606020202030204" pitchFamily="34" charset="0"/>
              </a:rPr>
              <a:t> Bayesian personalized ranking for efficient top-k recommendation. In </a:t>
            </a:r>
            <a:r>
              <a:rPr lang="en-SG" sz="900" i="1" dirty="0">
                <a:latin typeface="Arial Narrow" panose="020B0606020202030204" pitchFamily="34" charset="0"/>
              </a:rPr>
              <a:t>Proceedings of the 2017 ACM on Conference on Information and Knowledge Management</a:t>
            </a:r>
            <a:r>
              <a:rPr lang="en-SG" sz="900" dirty="0">
                <a:latin typeface="Arial Narrow" panose="020B0606020202030204" pitchFamily="34" charset="0"/>
              </a:rPr>
              <a:t> (pp. 1389-1398). ACM.</a:t>
            </a:r>
          </a:p>
        </p:txBody>
      </p:sp>
    </p:spTree>
    <p:extLst>
      <p:ext uri="{BB962C8B-B14F-4D97-AF65-F5344CB8AC3E}">
        <p14:creationId xmlns:p14="http://schemas.microsoft.com/office/powerpoint/2010/main" val="29706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Discrete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6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615553"/>
          </a:xfrm>
        </p:spPr>
        <p:txBody>
          <a:bodyPr/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</a:t>
            </a:r>
            <a:endParaRPr lang="en-SG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21388"/>
            <a:ext cx="7772400" cy="5232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7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U GISA-4July2016AG_V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7" t="11796" r="1597" b="2124"/>
          <a:stretch/>
        </p:blipFill>
        <p:spPr>
          <a:xfrm>
            <a:off x="0" y="3"/>
            <a:ext cx="9144000" cy="68579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3" y="177721"/>
            <a:ext cx="1891396" cy="56741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743C-E2D0-4F23-9ADE-FF21A9026E15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7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978"/>
            <a:ext cx="6553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692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Recommendation Retrieval as Similarity Search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(Duration: 45 mins)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phases of a MF Recommender System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Scanning is not Scalable for Real-time Applications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Scalable Recommendation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(Duration: 105 mins)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Maximum Inner Product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    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Session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(Duration: 60 mins)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Retrieval via Indexing Structures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 Learning </a:t>
            </a:r>
            <a:endParaRPr lang="en-SG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6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</a:t>
            </a:r>
            <a:endParaRPr lang="en-SG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721388"/>
            <a:ext cx="8193087" cy="95410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 Recommendation Retrieval as Similarity Search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8936" y="269862"/>
            <a:ext cx="79248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Phases of a MF Recommender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028" y="1396192"/>
                <a:ext cx="1754163" cy="13216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23378" y="1818145"/>
                <a:ext cx="504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8" y="1818145"/>
                <a:ext cx="504945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11" y="1387380"/>
                <a:ext cx="778580" cy="13305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84656" y="1880817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56" y="1880817"/>
                <a:ext cx="3462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616453" y="3995946"/>
                <a:ext cx="1768018" cy="7972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453" y="3995946"/>
                <a:ext cx="1768018" cy="797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964620" y="4330408"/>
                <a:ext cx="778580" cy="2716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620" y="4330408"/>
                <a:ext cx="778580" cy="271621"/>
              </a:xfrm>
              <a:prstGeom prst="rect">
                <a:avLst/>
              </a:prstGeom>
              <a:blipFill rotWithShape="0">
                <a:blip r:embed="rId8"/>
                <a:stretch>
                  <a:fillRect b="-1020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01134" y="4238167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34" y="4238167"/>
                <a:ext cx="3462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27245" y="4193019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245" y="4193019"/>
                <a:ext cx="41998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613982" y="1652408"/>
                <a:ext cx="1768018" cy="83081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82" y="1652408"/>
                <a:ext cx="1768018" cy="8308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5009799" y="2483223"/>
            <a:ext cx="2488192" cy="12705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309182" y="4321388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182" y="4321388"/>
                <a:ext cx="1768018" cy="289660"/>
              </a:xfrm>
              <a:prstGeom prst="rect">
                <a:avLst/>
              </a:prstGeom>
              <a:blipFill rotWithShape="0">
                <a:blip r:embed="rId12"/>
                <a:stretch>
                  <a:fillRect b="-196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304564" y="5795871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Sorted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pre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64" y="5795871"/>
                <a:ext cx="1768018" cy="289660"/>
              </a:xfrm>
              <a:prstGeom prst="rect">
                <a:avLst/>
              </a:prstGeom>
              <a:blipFill rotWithShape="0">
                <a:blip r:embed="rId13"/>
                <a:stretch>
                  <a:fillRect t="-5882" b="-3333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owchart: Multidocument 28"/>
          <p:cNvSpPr/>
          <p:nvPr/>
        </p:nvSpPr>
        <p:spPr>
          <a:xfrm>
            <a:off x="3777287" y="5571972"/>
            <a:ext cx="1350250" cy="76751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items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506939" y="4672881"/>
            <a:ext cx="1197252" cy="12766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>
            <a:off x="1371600" y="1328731"/>
            <a:ext cx="218617" cy="1447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2187" y="1905000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2187" y="4697964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1398519" y="3995947"/>
            <a:ext cx="176682" cy="23435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30905" y="3552939"/>
                <a:ext cx="22421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05" y="3552939"/>
                <a:ext cx="2242129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0" y="1387380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04367" y="1918537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67" y="1918537"/>
                <a:ext cx="26205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4754411" y="1328731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09798" y="1051732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98" y="1051732"/>
                <a:ext cx="20447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7273" r="-24242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272520" y="1918537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20" y="1918537"/>
                <a:ext cx="204480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6477000" y="1652409"/>
            <a:ext cx="0" cy="823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13982" y="152588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448685" y="1238984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238984"/>
                <a:ext cx="201145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67285" y="4327718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85" y="4327718"/>
                <a:ext cx="20448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6471" r="-20588" b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3471765" y="3995946"/>
            <a:ext cx="0" cy="7972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618062" y="3926363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52765" y="3639459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5" y="3639459"/>
                <a:ext cx="201145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1970366" y="4191000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225753" y="3914001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753" y="3914001"/>
                <a:ext cx="204479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6471" r="-20588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H="1">
            <a:off x="1828800" y="4321388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600200" y="4343400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262059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7143" r="-7143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1840376" y="1387380"/>
            <a:ext cx="0" cy="13216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72743" y="1918537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3" y="1918537"/>
                <a:ext cx="262059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11628" r="-9302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1965782" y="1295400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85" y="1008496"/>
                <a:ext cx="201145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6304564" y="4220817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239000" y="3933913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933913"/>
                <a:ext cx="201145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/>
          <p:nvPr/>
        </p:nvCxnSpPr>
        <p:spPr>
          <a:xfrm flipH="1">
            <a:off x="6172200" y="4312037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943600" y="4334049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334049"/>
                <a:ext cx="262059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4651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H="1">
            <a:off x="6201194" y="5796989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972594" y="5819001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594" y="5819001"/>
                <a:ext cx="262059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6977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6304564" y="5696187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239000" y="5409283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409283"/>
                <a:ext cx="201145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Elbow Connector 73"/>
          <p:cNvCxnSpPr>
            <a:stCxn id="23" idx="2"/>
            <a:endCxn id="29" idx="2"/>
          </p:cNvCxnSpPr>
          <p:nvPr/>
        </p:nvCxnSpPr>
        <p:spPr>
          <a:xfrm rot="5400000">
            <a:off x="5661104" y="4782948"/>
            <a:ext cx="224886" cy="2830053"/>
          </a:xfrm>
          <a:prstGeom prst="bentConnector3">
            <a:avLst>
              <a:gd name="adj1" fmla="val 2145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0" idx="3"/>
            <a:endCxn id="23" idx="3"/>
          </p:cNvCxnSpPr>
          <p:nvPr/>
        </p:nvCxnSpPr>
        <p:spPr>
          <a:xfrm flipH="1">
            <a:off x="8072582" y="4466218"/>
            <a:ext cx="4618" cy="1474483"/>
          </a:xfrm>
          <a:prstGeom prst="bentConnector3">
            <a:avLst>
              <a:gd name="adj1" fmla="val -49501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1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27" y="297294"/>
            <a:ext cx="65532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Scanning is Not Scalable 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&amp; Hady: Scalable Recommendation Retrieval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9876" y="4470233"/>
                <a:ext cx="8180894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cost of computing preference score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cost of ranking these preference scores.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cost:</a:t>
                </a: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76" y="4470233"/>
                <a:ext cx="8180894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118" t="-2516" r="-1639" b="-37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622866" y="1662207"/>
                <a:ext cx="1768018" cy="7972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66" y="1662207"/>
                <a:ext cx="1768018" cy="797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971033" y="1996669"/>
                <a:ext cx="778580" cy="27162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33" y="1996669"/>
                <a:ext cx="778580" cy="271621"/>
              </a:xfrm>
              <a:prstGeom prst="rect">
                <a:avLst/>
              </a:prstGeom>
              <a:blipFill rotWithShape="0">
                <a:blip r:embed="rId4"/>
                <a:stretch>
                  <a:fillRect b="-1041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807547" y="1904428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547" y="1904428"/>
                <a:ext cx="34624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533658" y="1859280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58" y="1859280"/>
                <a:ext cx="419987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315595" y="1987649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</m:oMath>
                  </m:oMathPara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95" y="1987649"/>
                <a:ext cx="1768018" cy="289660"/>
              </a:xfrm>
              <a:prstGeom prst="rect">
                <a:avLst/>
              </a:prstGeom>
              <a:blipFill rotWithShape="0">
                <a:blip r:embed="rId7"/>
                <a:stretch>
                  <a:fillRect b="-173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310977" y="3462132"/>
                <a:ext cx="1768018" cy="2896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Sorted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pre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977" y="3462132"/>
                <a:ext cx="1768018" cy="289660"/>
              </a:xfrm>
              <a:prstGeom prst="rect">
                <a:avLst/>
              </a:prstGeom>
              <a:blipFill rotWithShape="0">
                <a:blip r:embed="rId8"/>
                <a:stretch>
                  <a:fillRect t="-5882" b="-3333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Multidocument 54"/>
          <p:cNvSpPr/>
          <p:nvPr/>
        </p:nvSpPr>
        <p:spPr>
          <a:xfrm>
            <a:off x="3783700" y="3238233"/>
            <a:ext cx="1350250" cy="76751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items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2513352" y="2339142"/>
            <a:ext cx="1197252" cy="12766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8600" y="2364225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Left Brace 57"/>
          <p:cNvSpPr/>
          <p:nvPr/>
        </p:nvSpPr>
        <p:spPr>
          <a:xfrm>
            <a:off x="1404932" y="1662208"/>
            <a:ext cx="176682" cy="23435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037318" y="1219200"/>
                <a:ext cx="22421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18" y="1219200"/>
                <a:ext cx="224212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273698" y="1993979"/>
                <a:ext cx="204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98" y="1993979"/>
                <a:ext cx="20448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6471" r="-20588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3478178" y="1662207"/>
            <a:ext cx="0" cy="7972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624475" y="1592624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59178" y="1305720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178" y="1305720"/>
                <a:ext cx="20114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1976779" y="1857261"/>
            <a:ext cx="7728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232166" y="1580262"/>
                <a:ext cx="20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166" y="1580262"/>
                <a:ext cx="20447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471" r="-20588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H="1">
            <a:off x="1835213" y="1987649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606613" y="2009661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613" y="2009661"/>
                <a:ext cx="26205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6977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6310977" y="188707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245413" y="1600174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413" y="1600174"/>
                <a:ext cx="20114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H="1">
            <a:off x="6178613" y="1978298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950013" y="2000310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013" y="2000310"/>
                <a:ext cx="26205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651" r="-6977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 flipH="1">
            <a:off x="6207607" y="3463250"/>
            <a:ext cx="2861" cy="289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979007" y="3485262"/>
                <a:ext cx="2620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007" y="3485262"/>
                <a:ext cx="26205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6977" r="-4651" b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/>
          <p:nvPr/>
        </p:nvCxnSpPr>
        <p:spPr>
          <a:xfrm>
            <a:off x="6310977" y="3362448"/>
            <a:ext cx="17680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245413" y="3075544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413" y="3075544"/>
                <a:ext cx="201145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54" idx="2"/>
            <a:endCxn id="55" idx="2"/>
          </p:cNvCxnSpPr>
          <p:nvPr/>
        </p:nvCxnSpPr>
        <p:spPr>
          <a:xfrm rot="5400000">
            <a:off x="5667517" y="2449209"/>
            <a:ext cx="224886" cy="2830053"/>
          </a:xfrm>
          <a:prstGeom prst="bentConnector3">
            <a:avLst>
              <a:gd name="adj1" fmla="val 2145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3" idx="3"/>
            <a:endCxn id="54" idx="3"/>
          </p:cNvCxnSpPr>
          <p:nvPr/>
        </p:nvCxnSpPr>
        <p:spPr>
          <a:xfrm flipH="1">
            <a:off x="8078995" y="2132479"/>
            <a:ext cx="4618" cy="1474483"/>
          </a:xfrm>
          <a:prstGeom prst="bentConnector3">
            <a:avLst>
              <a:gd name="adj1" fmla="val -49501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5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36613"/>
            <a:ext cx="7772400" cy="5232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</a:t>
            </a:r>
            <a:endParaRPr lang="en-SG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3721388"/>
            <a:ext cx="8193087" cy="95410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Scalable Recommendation Retrieval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6556C-EC84-4ECE-8191-F1FF3A7E999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833"/>
            <a:ext cx="6553200" cy="615553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Categorization of Approaches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SG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4501"/>
            <a:ext cx="8305800" cy="29484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Maximum Inner Product Search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Indexable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Dung &amp; Hady: Scalable Recommendation Retrieval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A19D8-1474-485E-AF0B-775079405AF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9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7334</TotalTime>
  <Words>1053</Words>
  <Application>Microsoft Office PowerPoint</Application>
  <PresentationFormat>On-screen Show (4:3)</PresentationFormat>
  <Paragraphs>350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-apple-system</vt:lpstr>
      <vt:lpstr>Arial</vt:lpstr>
      <vt:lpstr>Arial Narrow</vt:lpstr>
      <vt:lpstr>Calibri</vt:lpstr>
      <vt:lpstr>Cambria Math</vt:lpstr>
      <vt:lpstr>Century Gothic</vt:lpstr>
      <vt:lpstr>Times</vt:lpstr>
      <vt:lpstr>Times New Roman</vt:lpstr>
      <vt:lpstr>Wingdings</vt:lpstr>
      <vt:lpstr>Default Design</vt:lpstr>
      <vt:lpstr>Recent Advances in Scalable Retrieval of Personalized Recommendations</vt:lpstr>
      <vt:lpstr>Motivation: Success of MF RecSys</vt:lpstr>
      <vt:lpstr>Outline</vt:lpstr>
      <vt:lpstr>Outline</vt:lpstr>
      <vt:lpstr>Part I:</vt:lpstr>
      <vt:lpstr>Two Phases of a MF Recommender System  </vt:lpstr>
      <vt:lpstr>Linear Scanning is Not Scalable </vt:lpstr>
      <vt:lpstr>Part II:</vt:lpstr>
      <vt:lpstr>A Categorization of Approaches </vt:lpstr>
      <vt:lpstr>PowerPoint Presentation</vt:lpstr>
      <vt:lpstr>Maximum Inner Product Search?</vt:lpstr>
      <vt:lpstr>PowerPoint Presentation</vt:lpstr>
      <vt:lpstr>Idea 1: Asymmetric LSH for MIPS </vt:lpstr>
      <vt:lpstr>Inspired from LSH for NNS</vt:lpstr>
      <vt:lpstr>LSH for NNS</vt:lpstr>
      <vt:lpstr>PowerPoint Presentation</vt:lpstr>
      <vt:lpstr>Idea: Vector Augmentation </vt:lpstr>
      <vt:lpstr>Idea: Vector Augmentation </vt:lpstr>
      <vt:lpstr>Idea: Vector Augmentation </vt:lpstr>
      <vt:lpstr>Idea: Vector Augmentation </vt:lpstr>
      <vt:lpstr>A Better Augmentation </vt:lpstr>
      <vt:lpstr>Idea: Quantization-based</vt:lpstr>
      <vt:lpstr>Idea: Sparsity Mapping</vt:lpstr>
      <vt:lpstr>A Framework for an Efficient MIPS</vt:lpstr>
      <vt:lpstr>Essential Components for a Fast MIPS</vt:lpstr>
      <vt:lpstr>Idea: Sequential Scanning with Upper-Bound</vt:lpstr>
      <vt:lpstr>Idea: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III:</vt:lpstr>
      <vt:lpstr>THANK YOU</vt:lpstr>
    </vt:vector>
  </TitlesOfParts>
  <Company>SMU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Elvin NG Pei Xiong;Aaron LEE Kwang Siong</dc:creator>
  <cp:lastModifiedBy>LE Duy Dung</cp:lastModifiedBy>
  <cp:revision>276</cp:revision>
  <cp:lastPrinted>2016-08-03T09:30:22Z</cp:lastPrinted>
  <dcterms:created xsi:type="dcterms:W3CDTF">2005-05-18T03:13:04Z</dcterms:created>
  <dcterms:modified xsi:type="dcterms:W3CDTF">2019-01-02T04:33:51Z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aaronlee@smu.edu.sg</vt:lpwstr>
  </property>
  <property fmtid="{D5CDD505-2E9C-101B-9397-08002B2CF9AE}" pid="6" name="MSIP_Label_1e756f9c-e3e7-4810-90da-ea6bfb97c434_SetDate">
    <vt:lpwstr>2017-09-29T10:46:49.7505235+08:00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</Properties>
</file>