
<file path=[Content_Types].xml><?xml version="1.0" encoding="utf-8"?>
<Types xmlns="http://schemas.openxmlformats.org/package/2006/content-types">
  <Default Extension="png" ContentType="image/png"/>
  <Default Extension="jpeg" ContentType="image/jpeg"/>
  <Default Extension="com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71" r:id="rId2"/>
    <p:sldId id="277" r:id="rId3"/>
    <p:sldId id="282" r:id="rId4"/>
    <p:sldId id="283" r:id="rId5"/>
    <p:sldId id="287" r:id="rId6"/>
    <p:sldId id="280" r:id="rId7"/>
    <p:sldId id="281" r:id="rId8"/>
    <p:sldId id="288" r:id="rId9"/>
    <p:sldId id="291" r:id="rId10"/>
    <p:sldId id="292" r:id="rId11"/>
    <p:sldId id="300" r:id="rId12"/>
    <p:sldId id="303" r:id="rId13"/>
    <p:sldId id="297" r:id="rId14"/>
    <p:sldId id="306" r:id="rId15"/>
    <p:sldId id="304" r:id="rId16"/>
    <p:sldId id="307" r:id="rId17"/>
    <p:sldId id="308" r:id="rId18"/>
    <p:sldId id="310" r:id="rId19"/>
    <p:sldId id="309" r:id="rId20"/>
    <p:sldId id="298" r:id="rId21"/>
    <p:sldId id="299" r:id="rId22"/>
    <p:sldId id="313" r:id="rId23"/>
    <p:sldId id="314" r:id="rId24"/>
    <p:sldId id="315" r:id="rId25"/>
    <p:sldId id="311" r:id="rId26"/>
    <p:sldId id="312" r:id="rId27"/>
    <p:sldId id="293" r:id="rId28"/>
    <p:sldId id="316" r:id="rId29"/>
    <p:sldId id="317" r:id="rId30"/>
    <p:sldId id="294" r:id="rId31"/>
    <p:sldId id="289" r:id="rId32"/>
    <p:sldId id="285" r:id="rId33"/>
    <p:sldId id="274" r:id="rId34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9200"/>
    <a:srgbClr val="002060"/>
    <a:srgbClr val="161C56"/>
    <a:srgbClr val="E9E9E9"/>
    <a:srgbClr val="8A704D"/>
    <a:srgbClr val="7D7D7D"/>
    <a:srgbClr val="D59F0F"/>
    <a:srgbClr val="F2DCDB"/>
    <a:srgbClr val="C4D79B"/>
    <a:srgbClr val="DCE6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59"/>
    <p:restoredTop sz="92279" autoAdjust="0"/>
  </p:normalViewPr>
  <p:slideViewPr>
    <p:cSldViewPr>
      <p:cViewPr varScale="1">
        <p:scale>
          <a:sx n="107" d="100"/>
          <a:sy n="107" d="100"/>
        </p:scale>
        <p:origin x="210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339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7C6C1-58CA-4905-AEDC-9C13740575B8}" type="datetimeFigureOut">
              <a:rPr lang="en-SG" smtClean="0"/>
              <a:t>26/12/2018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42921-5E95-42E7-81BE-0A3E682E96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40604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D53CA56-7B18-46F1-B7FE-D2358B15B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1335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 Slide with Image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127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3583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5120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561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4028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 Slide with Image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14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0"/>
            <a:ext cx="9144000" cy="1420813"/>
            <a:chOff x="0" y="0"/>
            <a:chExt cx="9144000" cy="1420813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0"/>
              <a:ext cx="9144000" cy="1420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6261" y="197489"/>
              <a:ext cx="3419830" cy="1025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Connector 7"/>
            <p:cNvCxnSpPr/>
            <p:nvPr userDrawn="1"/>
          </p:nvCxnSpPr>
          <p:spPr bwMode="auto">
            <a:xfrm>
              <a:off x="0" y="1420813"/>
              <a:ext cx="9144000" cy="0"/>
            </a:xfrm>
            <a:prstGeom prst="line">
              <a:avLst/>
            </a:prstGeom>
            <a:ln w="28575">
              <a:solidFill>
                <a:srgbClr val="C69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22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092204" y="5240050"/>
            <a:ext cx="7772400" cy="584775"/>
          </a:xfrm>
        </p:spPr>
        <p:txBody>
          <a:bodyPr/>
          <a:lstStyle>
            <a:lvl1pPr algn="r">
              <a:defRPr sz="3200"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092204" y="5883275"/>
            <a:ext cx="7772400" cy="400110"/>
          </a:xfrm>
        </p:spPr>
        <p:txBody>
          <a:bodyPr/>
          <a:lstStyle>
            <a:lvl1pPr marL="0" indent="0" algn="r">
              <a:buFontTx/>
              <a:buNone/>
              <a:defRPr sz="2000" b="1"/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1402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49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136612"/>
            <a:ext cx="8305800" cy="58477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743C-E2D0-4F23-9ADE-FF21A9026E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00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36613"/>
            <a:ext cx="7772400" cy="5847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21388"/>
            <a:ext cx="7772400" cy="400110"/>
          </a:xfr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6556C-EC84-4ECE-8191-F1FF3A7E99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6200" y="914400"/>
            <a:ext cx="8991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17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7201"/>
            <a:ext cx="6553200" cy="58477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819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A19D8-1474-485E-AF0B-775079405A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E52A5-A620-486A-A1C9-54A6C6F43B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3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F6E45-423C-46C5-BE72-11896EEDA7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61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BFDDE-7429-4330-9721-C945C33BC4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01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9B965-42BC-4A3D-976E-CF58558A0C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201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25425"/>
            <a:ext cx="6477000" cy="584775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066800"/>
            <a:ext cx="6477000" cy="37732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410200"/>
            <a:ext cx="6477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E65BF-B260-4E60-AEEB-8FAAD5815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570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77721"/>
            <a:ext cx="1881187" cy="564357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17212"/>
            <a:ext cx="8305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pPr>
              <a:defRPr/>
            </a:pPr>
            <a:fld id="{9FA06296-E828-4FE7-87D7-F0BB5EA786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0013" y="990600"/>
            <a:ext cx="8943975" cy="0"/>
          </a:xfrm>
          <a:prstGeom prst="line">
            <a:avLst/>
          </a:prstGeom>
          <a:ln>
            <a:solidFill>
              <a:srgbClr val="D59F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89" r:id="rId2"/>
    <p:sldLayoutId id="2147483886" r:id="rId3"/>
    <p:sldLayoutId id="2147483885" r:id="rId4"/>
    <p:sldLayoutId id="2147483887" r:id="rId5"/>
    <p:sldLayoutId id="2147483888" r:id="rId6"/>
    <p:sldLayoutId id="2147483890" r:id="rId7"/>
    <p:sldLayoutId id="2147483891" r:id="rId8"/>
    <p:sldLayoutId id="2147483892" r:id="rId9"/>
    <p:sldLayoutId id="2147483896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69200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63.png"/><Relationship Id="rId4" Type="http://schemas.openxmlformats.org/officeDocument/2006/relationships/image" Target="../media/image50.png"/><Relationship Id="rId9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4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jpg"/><Relationship Id="rId14" Type="http://schemas.openxmlformats.org/officeDocument/2006/relationships/image" Target="../media/image14.com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" y="1874223"/>
            <a:ext cx="8636004" cy="1138773"/>
          </a:xfrm>
        </p:spPr>
        <p:txBody>
          <a:bodyPr/>
          <a:lstStyle/>
          <a:p>
            <a:pPr algn="ctr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Advances in Scalable Retrieval of Personalized Recommendations</a:t>
            </a:r>
            <a:endParaRPr lang="en-SG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7772400" cy="523220"/>
          </a:xfrm>
        </p:spPr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Tutorial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2358" y="4038600"/>
            <a:ext cx="37689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Dung D. Le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Singapore Management University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ddle.2015@smu.edu.sg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8158" y="4038600"/>
            <a:ext cx="37689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Hady W.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Lauw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Singapore Management University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hadywlauw@smu.edu.sg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8823" y="579120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Slides available at ….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22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21388"/>
            <a:ext cx="7772400" cy="52322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Approximate Maximum Inner Product Search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79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Inner Product 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Dung &amp; Hady: Scalable Recommendation Retrieval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2140266"/>
                <a:ext cx="8305800" cy="664926"/>
              </a:xfrm>
            </p:spPr>
            <p:txBody>
              <a:bodyPr/>
              <a:lstStyle/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b="0" i="1" smtClean="0">
                          <a:latin typeface="Cambria Math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vi-VN" sz="2800" b="0" i="1" smtClean="0">
                          <a:latin typeface="Cambria Math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vi-VN" sz="2800" i="0">
                              <a:latin typeface="Cambria Math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800" b="0" i="1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2140266"/>
                <a:ext cx="8305800" cy="66492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81000" y="1435348"/>
                <a:ext cx="791755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514350" indent="-514350">
                  <a:buFont typeface="Wingdings" panose="05000000000000000000" pitchFamily="2" charset="2"/>
                  <a:buChar char="q"/>
                </a:pPr>
                <a:r>
                  <a:rPr lang="en-US" sz="28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Given a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, determine the index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sz="2800" dirty="0" smtClean="0">
                    <a:latin typeface="Times" panose="02020603050405020304" pitchFamily="18" charset="0"/>
                    <a:ea typeface="Times" charset="0"/>
                    <a:cs typeface="Times" panose="02020603050405020304" pitchFamily="18" charset="0"/>
                  </a:rPr>
                  <a:t>such that:</a:t>
                </a:r>
                <a:endParaRPr lang="en-US" sz="2800" dirty="0">
                  <a:latin typeface="Times" panose="02020603050405020304" pitchFamily="18" charset="0"/>
                  <a:ea typeface="Times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435348"/>
                <a:ext cx="7917552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387" t="-11628" r="-385" b="-313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81000" y="3429000"/>
            <a:ext cx="6272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 is not the same as classical NNS</a:t>
            </a:r>
            <a:endParaRPr lang="en-US" sz="2800" dirty="0">
              <a:latin typeface="Times" charset="0"/>
              <a:ea typeface="Times" charset="0"/>
              <a:cs typeface="Time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 bwMode="auto">
              <a:xfrm>
                <a:off x="416859" y="4267200"/>
                <a:ext cx="8305800" cy="16573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vi-VN" sz="2400" kern="0">
                              <a:latin typeface="Cambria Math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kern="0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in</m:t>
                                  </m:r>
                                </m:e>
                                <m:lim>
                                  <m:r>
                                    <a:rPr lang="en-US" sz="2400" i="1" kern="0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sz="2400" i="1" kern="0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kern="0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sz="2400" i="1" kern="0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kern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kern="0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 kern="0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kern="0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 kern="0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 kern="0" smtClean="0">
                                                  <a:latin typeface="Cambria Math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 kern="0" smtClean="0">
                                                  <a:latin typeface="Cambria Math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sz="2400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 </m:t>
                          </m:r>
                        </m:e>
                      </m:func>
                      <m:func>
                        <m:funcPr>
                          <m:ctrlPr>
                            <a:rPr lang="en-US" sz="2400" i="1" ker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vi-VN" sz="2400" kern="0">
                              <a:latin typeface="Cambria Math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ker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ker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in</m:t>
                                  </m:r>
                                </m:e>
                                <m:lim>
                                  <m:r>
                                    <a:rPr lang="en-US" sz="2400" i="1" ker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sz="2400" i="1" ker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ker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sz="2400" i="1" ker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b="0" i="1" kern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400" b="0" i="1" kern="0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0" i="1" kern="0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kern="0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kern="0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𝑢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400" b="0" i="1" kern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400" b="0" i="1" kern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−2 </m:t>
                                  </m:r>
                                  <m:sSubSup>
                                    <m:sSubSupPr>
                                      <m:ctrlPr>
                                        <a:rPr lang="en-US" sz="2400" b="0" i="1" kern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kern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kern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lang="en-US" sz="2400" b="0" i="1" kern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2400" b="0" i="1" kern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kern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kern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400" i="1" ker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kern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:endParaRPr lang="en-US" sz="3200" kern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:r>
                  <a:rPr lang="en-US" sz="32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3200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      </a:t>
                </a:r>
                <a14:m>
                  <m:oMath xmlns:m="http://schemas.openxmlformats.org/officeDocument/2006/math">
                    <m:r>
                      <a:rPr lang="en-US" sz="2800" i="1" kern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func>
                      <m:funcPr>
                        <m:ctrlPr>
                          <a:rPr lang="en-US" sz="2800" b="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8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b="0" i="1" kern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800" b="0" i="1" kern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1≤</m:t>
                                </m:r>
                                <m:r>
                                  <a:rPr lang="en-US" sz="2800" b="0" i="1" kern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800" b="0" i="1" kern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≤</m:t>
                                </m:r>
                                <m:r>
                                  <a:rPr lang="en-US" sz="2800" b="0" i="1" kern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lang="en-US" sz="280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b>
                              <m:sup>
                                <m:r>
                                  <a:rPr lang="en-US" sz="280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80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US" sz="32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859" y="4267200"/>
                <a:ext cx="8305800" cy="16573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5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6200" y="228600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Maximum Inner Product Search</a:t>
            </a:r>
            <a:endParaRPr lang="en-US" kern="0" dirty="0"/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933409" y="2057400"/>
            <a:ext cx="3908" cy="2303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933409" y="4352982"/>
            <a:ext cx="2951290" cy="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9"/>
          <p:cNvSpPr/>
          <p:nvPr/>
        </p:nvSpPr>
        <p:spPr>
          <a:xfrm>
            <a:off x="861821" y="3355911"/>
            <a:ext cx="158621" cy="149289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2681529" y="2903736"/>
            <a:ext cx="102637" cy="12129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/>
          <p:cNvSpPr/>
          <p:nvPr/>
        </p:nvSpPr>
        <p:spPr>
          <a:xfrm>
            <a:off x="1796771" y="3810000"/>
            <a:ext cx="102637" cy="12129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8603" y="2948319"/>
                <a:ext cx="1356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03" y="2948319"/>
                <a:ext cx="1356397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14922" y="3880157"/>
                <a:ext cx="1317925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22" y="3880157"/>
                <a:ext cx="1317925" cy="395621"/>
              </a:xfrm>
              <a:prstGeom prst="rect">
                <a:avLst/>
              </a:prstGeom>
              <a:blipFill rotWithShape="0"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426983" y="2459964"/>
                <a:ext cx="15391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983" y="2459964"/>
                <a:ext cx="153913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62304" y="2374749"/>
                <a:ext cx="4664739" cy="19865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charset="0"/>
                            </a:rPr>
                            <m:t>𝒖</m:t>
                          </m:r>
                        </m:sub>
                      </m:sSub>
                      <m:r>
                        <a:rPr lang="en-US" b="1" i="1" smtClean="0">
                          <a:latin typeface="Cambria Math" charset="0"/>
                        </a:rPr>
                        <m:t>.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latin typeface="Cambria Math" charset="0"/>
                            </a:rPr>
                            <m:t>𝑻</m:t>
                          </m:r>
                        </m:sup>
                      </m:sSubSup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𝟏</m:t>
                      </m:r>
                      <m:r>
                        <a:rPr lang="en-US" b="1" i="1" smtClean="0">
                          <a:latin typeface="Cambria Math" charset="0"/>
                        </a:rPr>
                        <m:t>.</m:t>
                      </m:r>
                      <m:r>
                        <a:rPr lang="en-US" b="1" i="1" smtClean="0">
                          <a:latin typeface="Cambria Math" charset="0"/>
                        </a:rPr>
                        <m:t>𝟓</m:t>
                      </m:r>
                      <m:r>
                        <a:rPr lang="en-US" b="1" i="1" smtClean="0">
                          <a:latin typeface="Cambria Math" charset="0"/>
                        </a:rPr>
                        <m:t>&gt;</m:t>
                      </m:r>
                      <m:r>
                        <a:rPr lang="en-US" b="1" i="1" smtClean="0">
                          <a:latin typeface="Cambria Math" charset="0"/>
                        </a:rPr>
                        <m:t>𝟏</m:t>
                      </m:r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</a:rPr>
                            <m:t>𝒖</m:t>
                          </m:r>
                        </m:sub>
                      </m:sSub>
                      <m:r>
                        <a:rPr lang="en-US" b="1" i="1">
                          <a:latin typeface="Cambria Math" charset="0"/>
                        </a:rPr>
                        <m:t>.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charset="0"/>
                            </a:rPr>
                            <m:t>𝒋</m:t>
                          </m:r>
                        </m:sub>
                        <m:sup>
                          <m:r>
                            <a:rPr lang="en-US" b="1" i="1">
                              <a:latin typeface="Cambria Math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charset="0"/>
                                    </a:rPr>
                                    <m:t>𝒖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𝟒</m:t>
                      </m:r>
                      <m:r>
                        <a:rPr lang="en-US" b="1" i="1" smtClean="0">
                          <a:latin typeface="Cambria Math" charset="0"/>
                        </a:rPr>
                        <m:t>.</m:t>
                      </m:r>
                      <m:r>
                        <a:rPr lang="en-US" b="1" i="1" smtClean="0">
                          <a:latin typeface="Cambria Math" charset="0"/>
                        </a:rPr>
                        <m:t>𝟎𝟑</m:t>
                      </m:r>
                      <m:r>
                        <a:rPr lang="en-US" b="1" i="1" smtClean="0">
                          <a:latin typeface="Cambria Math" charset="0"/>
                        </a:rPr>
                        <m:t>&gt;</m:t>
                      </m:r>
                      <m:r>
                        <a:rPr lang="en-US" b="1" i="1" smtClean="0">
                          <a:latin typeface="Cambria Math" charset="0"/>
                        </a:rPr>
                        <m:t>𝟐</m:t>
                      </m:r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charset="0"/>
                                    </a:rPr>
                                    <m:t>𝒖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𝒖</m:t>
                            </m:r>
                          </m:sub>
                        </m:sSub>
                        <m:r>
                          <a:rPr lang="en-US" b="1" i="1">
                            <a:latin typeface="Cambria Math" charset="0"/>
                          </a:rPr>
                          <m:t>.</m:t>
                        </m:r>
                        <m:sSubSup>
                          <m:sSub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b="1" i="1">
                                <a:latin typeface="Cambria Math" charset="0"/>
                              </a:rPr>
                              <m:t>𝑻</m:t>
                            </m:r>
                          </m:sup>
                        </m:sSubSup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1" i="1" smtClean="0">
                            <a:latin typeface="Cambria Math" charset="0"/>
                          </a:rPr>
                          <m:t>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  <m:r>
                      <a:rPr lang="en-US" b="1" i="1" smtClean="0">
                        <a:latin typeface="Cambria Math" charset="0"/>
                      </a:rPr>
                      <m:t> =</m:t>
                    </m:r>
                    <m:r>
                      <a:rPr lang="en-US" b="1" i="1" smtClean="0">
                        <a:latin typeface="Cambria Math" charset="0"/>
                      </a:rPr>
                      <m:t>𝟎</m:t>
                    </m:r>
                    <m:r>
                      <a:rPr lang="en-US" b="1" i="1" smtClean="0">
                        <a:latin typeface="Cambria Math" charset="0"/>
                      </a:rPr>
                      <m:t>.</m:t>
                    </m:r>
                    <m:r>
                      <a:rPr lang="en-US" b="1" i="1" smtClean="0">
                        <a:latin typeface="Cambria Math" charset="0"/>
                      </a:rPr>
                      <m:t>𝟑𝟓𝟏𝟏</m:t>
                    </m:r>
                    <m:r>
                      <a:rPr lang="en-US" b="1" i="1" smtClean="0">
                        <a:latin typeface="Cambria Math" charset="0"/>
                      </a:rPr>
                      <m:t> &lt; </m:t>
                    </m:r>
                    <m:r>
                      <a:rPr lang="en-US" b="1" i="1" smtClean="0">
                        <a:latin typeface="Cambria Math" charset="0"/>
                      </a:rPr>
                      <m:t>𝟎</m:t>
                    </m:r>
                    <m:r>
                      <a:rPr lang="en-US" b="1" i="1" smtClean="0">
                        <a:latin typeface="Cambria Math" charset="0"/>
                      </a:rPr>
                      <m:t>.</m:t>
                    </m:r>
                    <m:r>
                      <a:rPr lang="en-US" b="1" i="1" smtClean="0">
                        <a:latin typeface="Cambria Math" charset="0"/>
                      </a:rPr>
                      <m:t>𝟒𝟒𝟕𝟐</m:t>
                    </m:r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𝒖</m:t>
                            </m:r>
                          </m:sub>
                        </m:sSub>
                        <m:r>
                          <a:rPr lang="en-US" b="1" i="1">
                            <a:latin typeface="Cambria Math" charset="0"/>
                          </a:rPr>
                          <m:t>.</m:t>
                        </m:r>
                        <m:sSubSup>
                          <m:sSub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b="1" i="1">
                                <a:latin typeface="Cambria Math" charset="0"/>
                              </a:rPr>
                              <m:t>𝑻</m:t>
                            </m:r>
                          </m:sup>
                        </m:sSubSup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charset="0"/>
                                      </a:rPr>
                                      <m:t>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1" i="1">
                            <a:latin typeface="Cambria Math" charset="0"/>
                          </a:rPr>
                          <m:t>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304" y="2374749"/>
                <a:ext cx="4664739" cy="198656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1839124" y="4895120"/>
            <a:ext cx="57534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 is not the same as classical NNS</a:t>
            </a:r>
            <a:endParaRPr lang="en-US" sz="28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29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7621"/>
            <a:ext cx="7315200" cy="1077218"/>
          </a:xfrm>
        </p:spPr>
        <p:txBody>
          <a:bodyPr/>
          <a:lstStyle/>
          <a:p>
            <a:r>
              <a:rPr lang="en-US" dirty="0" smtClean="0"/>
              <a:t>Idea 1: Post-processing for Approximate MIPS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133600"/>
            <a:ext cx="6817659" cy="304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7621"/>
            <a:ext cx="7315200" cy="1077218"/>
          </a:xfrm>
        </p:spPr>
        <p:txBody>
          <a:bodyPr/>
          <a:lstStyle/>
          <a:p>
            <a:r>
              <a:rPr lang="en-US" dirty="0"/>
              <a:t>Idea 1: Post-processing for Approximate MIPS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0" name="Rounded Rectangle 49"/>
          <p:cNvSpPr/>
          <p:nvPr/>
        </p:nvSpPr>
        <p:spPr>
          <a:xfrm>
            <a:off x="2342929" y="2863027"/>
            <a:ext cx="2706130" cy="914400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62875" y="3135561"/>
                <a:ext cx="1578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vi-VN" i="1" smtClean="0">
                        <a:solidFill>
                          <a:prstClr val="black"/>
                        </a:solidFill>
                        <a:latin typeface="Cambria Math" charset="0"/>
                      </a:rPr>
                      <m:t>𝑏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 code </a:t>
                </a:r>
                <a:r>
                  <a:rPr lang="en-US" dirty="0" smtClean="0">
                    <a:solidFill>
                      <a:prstClr val="black"/>
                    </a:solidFill>
                    <a:latin typeface="Calibri" panose="020F0502020204030204"/>
                  </a:rPr>
                  <a:t>size</a:t>
                </a:r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75" y="3135561"/>
                <a:ext cx="1578036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51" idx="3"/>
            <a:endCxn id="50" idx="1"/>
          </p:cNvCxnSpPr>
          <p:nvPr/>
        </p:nvCxnSpPr>
        <p:spPr>
          <a:xfrm>
            <a:off x="1840911" y="3320227"/>
            <a:ext cx="502018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n 52"/>
              <p:cNvSpPr/>
              <p:nvPr/>
            </p:nvSpPr>
            <p:spPr>
              <a:xfrm>
                <a:off x="3755719" y="1131189"/>
                <a:ext cx="1223086" cy="1112596"/>
              </a:xfrm>
              <a:prstGeom prst="can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Item feature vectors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{</m:t>
                      </m:r>
                      <m:sSub>
                        <m:sSub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}</m:t>
                      </m:r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Can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719" y="1131189"/>
                <a:ext cx="1223086" cy="1112596"/>
              </a:xfrm>
              <a:prstGeom prst="can">
                <a:avLst/>
              </a:prstGeom>
              <a:blipFill rotWithShape="0">
                <a:blip r:embed="rId3"/>
                <a:stretch>
                  <a:fillRect l="-1478" r="-6404"/>
                </a:stretch>
              </a:blip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stCxn id="53" idx="3"/>
          </p:cNvCxnSpPr>
          <p:nvPr/>
        </p:nvCxnSpPr>
        <p:spPr>
          <a:xfrm>
            <a:off x="4367262" y="2243785"/>
            <a:ext cx="0" cy="5865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401298" y="1769935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298" y="1769935"/>
                <a:ext cx="48917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/>
          <p:nvPr/>
        </p:nvCxnSpPr>
        <p:spPr>
          <a:xfrm>
            <a:off x="2645886" y="2215039"/>
            <a:ext cx="1" cy="61532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Straight Arrow Connector 56"/>
          <p:cNvCxnSpPr/>
          <p:nvPr/>
        </p:nvCxnSpPr>
        <p:spPr>
          <a:xfrm>
            <a:off x="4392048" y="3785665"/>
            <a:ext cx="1" cy="61532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Elbow Connector 57"/>
          <p:cNvCxnSpPr/>
          <p:nvPr/>
        </p:nvCxnSpPr>
        <p:spPr>
          <a:xfrm rot="16200000" flipH="1">
            <a:off x="2287191" y="4136121"/>
            <a:ext cx="1307924" cy="590535"/>
          </a:xfrm>
          <a:prstGeom prst="bentConnector3">
            <a:avLst>
              <a:gd name="adj1" fmla="val 99128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9" name="Flowchart: Multidocument 45"/>
          <p:cNvSpPr/>
          <p:nvPr/>
        </p:nvSpPr>
        <p:spPr>
          <a:xfrm>
            <a:off x="6986587" y="5672613"/>
            <a:ext cx="1265354" cy="719390"/>
          </a:xfrm>
          <a:prstGeom prst="flowChartMultidocumen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Top-K items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838242" y="6138446"/>
            <a:ext cx="1107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Hash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Table 6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2696628"/>
                  </p:ext>
                </p:extLst>
              </p:nvPr>
            </p:nvGraphicFramePr>
            <p:xfrm>
              <a:off x="3284348" y="4431388"/>
              <a:ext cx="2263327" cy="1222374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84408"/>
                    <a:gridCol w="1478919"/>
                  </a:tblGrid>
                  <a:tr h="40745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sz="1400" dirty="0" smtClean="0"/>
                            <a:t>110101</a:t>
                          </a:r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…….</m:t>
                                </m:r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0745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sz="1400" dirty="0" smtClean="0"/>
                            <a:t>110111</a:t>
                          </a:r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…….</m:t>
                                </m:r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0745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sz="1400" dirty="0" smtClean="0"/>
                            <a:t>111101</a:t>
                          </a:r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…….</m:t>
                                </m:r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Table 6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2696628"/>
                  </p:ext>
                </p:extLst>
              </p:nvPr>
            </p:nvGraphicFramePr>
            <p:xfrm>
              <a:off x="3284348" y="4431388"/>
              <a:ext cx="2263327" cy="1222374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84408"/>
                    <a:gridCol w="1478919"/>
                  </a:tblGrid>
                  <a:tr h="40745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sz="1400" dirty="0" smtClean="0"/>
                            <a:t>110101</a:t>
                          </a:r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53279" t="-1493" r="-820" b="-204478"/>
                          </a:stretch>
                        </a:blipFill>
                      </a:tcPr>
                    </a:tc>
                  </a:tr>
                  <a:tr h="40745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sz="1400" dirty="0" smtClean="0"/>
                            <a:t>110111</a:t>
                          </a:r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53279" t="-100000" r="-820" b="-101471"/>
                          </a:stretch>
                        </a:blipFill>
                      </a:tcPr>
                    </a:tc>
                  </a:tr>
                  <a:tr h="40745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sz="1400" dirty="0" smtClean="0"/>
                            <a:t>111101</a:t>
                          </a:r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53279" t="-202985" r="-820" b="-29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2" name="TextBox 61"/>
          <p:cNvSpPr txBox="1"/>
          <p:nvPr/>
        </p:nvSpPr>
        <p:spPr>
          <a:xfrm rot="5400000">
            <a:off x="4272591" y="573472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 panose="020F0502020204030204"/>
              </a:rPr>
              <a:t>…</a:t>
            </a:r>
            <a:endParaRPr lang="en-SG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359559" y="3962072"/>
            <a:ext cx="1634078" cy="1192899"/>
            <a:chOff x="7785441" y="3794710"/>
            <a:chExt cx="1634078" cy="1192899"/>
          </a:xfrm>
        </p:grpSpPr>
        <p:sp>
          <p:nvSpPr>
            <p:cNvPr id="64" name="Flowchart: Multidocument 45"/>
            <p:cNvSpPr/>
            <p:nvPr/>
          </p:nvSpPr>
          <p:spPr>
            <a:xfrm>
              <a:off x="8069269" y="3794710"/>
              <a:ext cx="1350250" cy="938632"/>
            </a:xfrm>
            <a:prstGeom prst="flowChartMultidocumen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Multidocument 45"/>
                <p:cNvSpPr/>
                <p:nvPr/>
              </p:nvSpPr>
              <p:spPr>
                <a:xfrm>
                  <a:off x="7785441" y="4048977"/>
                  <a:ext cx="1350250" cy="938632"/>
                </a:xfrm>
                <a:prstGeom prst="flowChartMultidocumen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𝑪</m:t>
                            </m:r>
                          </m:e>
                          <m:sub>
                            <m:r>
                              <a:rPr kumimoji="0" lang="en-US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𝒖</m:t>
                            </m:r>
                          </m:sub>
                        </m:sSub>
                      </m:oMath>
                    </m:oMathPara>
                  </a14:m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" name="Flowchart: Multidocument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441" y="4048977"/>
                  <a:ext cx="1350250" cy="938632"/>
                </a:xfrm>
                <a:prstGeom prst="flowChartMultidocumen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8426226" y="4332800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26" y="4332800"/>
                <a:ext cx="48917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>
            <a:endCxn id="66" idx="1"/>
          </p:cNvCxnSpPr>
          <p:nvPr/>
        </p:nvCxnSpPr>
        <p:spPr>
          <a:xfrm flipV="1">
            <a:off x="7619264" y="4517466"/>
            <a:ext cx="806962" cy="771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68" name="Straight Arrow Connector 67"/>
          <p:cNvCxnSpPr>
            <a:endCxn id="65" idx="1"/>
          </p:cNvCxnSpPr>
          <p:nvPr/>
        </p:nvCxnSpPr>
        <p:spPr>
          <a:xfrm flipV="1">
            <a:off x="5547675" y="4685655"/>
            <a:ext cx="811884" cy="40158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9" name="Left Brace 68"/>
          <p:cNvSpPr/>
          <p:nvPr/>
        </p:nvSpPr>
        <p:spPr>
          <a:xfrm rot="16200000">
            <a:off x="7422539" y="3963237"/>
            <a:ext cx="354709" cy="2631012"/>
          </a:xfrm>
          <a:prstGeom prst="lef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928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7621"/>
            <a:ext cx="7315200" cy="1077218"/>
          </a:xfrm>
        </p:spPr>
        <p:txBody>
          <a:bodyPr/>
          <a:lstStyle/>
          <a:p>
            <a:r>
              <a:rPr lang="en-US" dirty="0"/>
              <a:t>Idea 1: Post-processing for Approximate MIPS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Dung &amp; Hady: Scalable Recommendation Retrieval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950028" y="1396192"/>
                <a:ext cx="1754163" cy="13216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028" y="1396192"/>
                <a:ext cx="1754163" cy="13216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91336" y="1818146"/>
                <a:ext cx="5049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336" y="1818146"/>
                <a:ext cx="504945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754411" y="1387380"/>
                <a:ext cx="778580" cy="133050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411" y="1387380"/>
                <a:ext cx="778580" cy="133050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83900" y="1818146"/>
                <a:ext cx="4071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900" y="1818146"/>
                <a:ext cx="40716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324600" y="1652409"/>
                <a:ext cx="1768018" cy="82391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1652409"/>
                <a:ext cx="1768018" cy="8239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/>
          <p:cNvSpPr/>
          <p:nvPr/>
        </p:nvSpPr>
        <p:spPr>
          <a:xfrm>
            <a:off x="1573281" y="1328731"/>
            <a:ext cx="218617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2187" y="1905000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81672" y="3124200"/>
            <a:ext cx="16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5199" y="3603363"/>
                <a:ext cx="2971800" cy="509178"/>
              </a:xfrm>
            </p:spPr>
            <p:txBody>
              <a:bodyPr/>
              <a:lstStyle/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&lt;1, ∀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5199" y="3603363"/>
                <a:ext cx="2971800" cy="509178"/>
              </a:xfr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 bwMode="auto">
              <a:xfrm>
                <a:off x="-272606" y="4176004"/>
                <a:ext cx="5287409" cy="58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kern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….,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</m:oMath>
                  </m:oMathPara>
                </a14:m>
                <a:endParaRPr lang="en-US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72606" y="4176004"/>
                <a:ext cx="5287409" cy="58528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 txBox="1">
                <a:spLocks/>
              </p:cNvSpPr>
              <p:nvPr/>
            </p:nvSpPr>
            <p:spPr bwMode="auto">
              <a:xfrm>
                <a:off x="4273924" y="3518564"/>
                <a:ext cx="5287409" cy="678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b="0" i="1" kern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….,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73924" y="3518564"/>
                <a:ext cx="5287409" cy="67877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222187" y="3048000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8387" y="4876800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/>
              <p:cNvSpPr txBox="1">
                <a:spLocks/>
              </p:cNvSpPr>
              <p:nvPr/>
            </p:nvSpPr>
            <p:spPr bwMode="auto">
              <a:xfrm>
                <a:off x="1036408" y="5029200"/>
                <a:ext cx="7497992" cy="7250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sz="2400" b="0" i="1" kern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b="0" i="1" kern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kern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sz="2400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kern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400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400" b="0" i="1" kern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sSubSup>
                        <m:sSubSupPr>
                          <m:ctrlPr>
                            <a:rPr lang="en-US" sz="2400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400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kern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kern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kern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kern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sSup>
                            <m:sSupPr>
                              <m:ctrlPr>
                                <a:rPr lang="en-US" sz="2400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</m:sSup>
                        </m:sup>
                      </m:sSup>
                      <m:r>
                        <a:rPr lang="en-US" sz="2400" b="0" i="1" kern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4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6408" y="5029200"/>
                <a:ext cx="7497992" cy="72500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/>
              <p:cNvSpPr txBox="1">
                <a:spLocks/>
              </p:cNvSpPr>
              <p:nvPr/>
            </p:nvSpPr>
            <p:spPr bwMode="auto">
              <a:xfrm>
                <a:off x="885199" y="5806734"/>
                <a:ext cx="7497992" cy="606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∼</m:t>
                              </m:r>
                              <m:func>
                                <m:funcPr>
                                  <m:ctrlP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arg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sz="2400" b="0" i="1" kern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1≤</m:t>
                                          </m:r>
                                          <m: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 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400" i="1" ker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400" i="1" ker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 ker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𝑄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2400" i="1" ker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 ker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 ker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 ker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𝑢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n-US" sz="2400" i="1" ker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2400" i="1" ker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𝑃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2400" i="1" ker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 ker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 ker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 ker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sz="24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5199" y="5806734"/>
                <a:ext cx="7497992" cy="60600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4312432" y="643592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700" dirty="0" err="1">
                <a:solidFill>
                  <a:srgbClr val="222222"/>
                </a:solidFill>
              </a:rPr>
              <a:t>Shrivastava</a:t>
            </a:r>
            <a:r>
              <a:rPr lang="en-SG" sz="700" dirty="0">
                <a:solidFill>
                  <a:srgbClr val="222222"/>
                </a:solidFill>
              </a:rPr>
              <a:t>, A., &amp; Li, P. (2014). Asymmetric LSH (ALSH) for sublinear time maximum inner product search (MIPS). In </a:t>
            </a:r>
            <a:r>
              <a:rPr lang="en-SG" sz="700" i="1" dirty="0">
                <a:solidFill>
                  <a:srgbClr val="222222"/>
                </a:solidFill>
              </a:rPr>
              <a:t>Advances in Neural Information Processing Systems</a:t>
            </a:r>
            <a:r>
              <a:rPr lang="en-SG" sz="700" dirty="0">
                <a:solidFill>
                  <a:srgbClr val="222222"/>
                </a:solidFill>
              </a:rPr>
              <a:t> (pp. 2321-2329).</a:t>
            </a:r>
            <a:endParaRPr lang="en-SG" sz="700" dirty="0"/>
          </a:p>
        </p:txBody>
      </p:sp>
    </p:spTree>
    <p:extLst>
      <p:ext uri="{BB962C8B-B14F-4D97-AF65-F5344CB8AC3E}">
        <p14:creationId xmlns:p14="http://schemas.microsoft.com/office/powerpoint/2010/main" val="180502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7621"/>
            <a:ext cx="7315200" cy="1077218"/>
          </a:xfrm>
        </p:spPr>
        <p:txBody>
          <a:bodyPr/>
          <a:lstStyle/>
          <a:p>
            <a:r>
              <a:rPr lang="en-US" dirty="0"/>
              <a:t>Idea 1: Post-processing for Approximate MIPS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Dung &amp; Hady: Scalable Recommendation Retrieval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950028" y="1396192"/>
                <a:ext cx="1754163" cy="13216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028" y="1396192"/>
                <a:ext cx="1754163" cy="13216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91336" y="1818146"/>
                <a:ext cx="5049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336" y="1818146"/>
                <a:ext cx="504945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754411" y="1387380"/>
                <a:ext cx="778580" cy="133050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411" y="1387380"/>
                <a:ext cx="778580" cy="133050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83900" y="1818146"/>
                <a:ext cx="4071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900" y="1818146"/>
                <a:ext cx="40716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324600" y="1652409"/>
                <a:ext cx="1768018" cy="82391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1652409"/>
                <a:ext cx="1768018" cy="8239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/>
          <p:cNvSpPr/>
          <p:nvPr/>
        </p:nvSpPr>
        <p:spPr>
          <a:xfrm>
            <a:off x="1573281" y="1328731"/>
            <a:ext cx="218617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2187" y="1905000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81672" y="3124200"/>
            <a:ext cx="16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5199" y="3603363"/>
                <a:ext cx="2971800" cy="509178"/>
              </a:xfrm>
            </p:spPr>
            <p:txBody>
              <a:bodyPr/>
              <a:lstStyle/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&lt;1, ∀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5199" y="3603363"/>
                <a:ext cx="2971800" cy="509178"/>
              </a:xfr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 bwMode="auto">
              <a:xfrm>
                <a:off x="187993" y="4099536"/>
                <a:ext cx="6056506" cy="777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kern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….,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</m:oMath>
                  </m:oMathPara>
                </a14:m>
                <a:endParaRPr lang="en-US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993" y="4099536"/>
                <a:ext cx="6056506" cy="7772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 txBox="1">
                <a:spLocks/>
              </p:cNvSpPr>
              <p:nvPr/>
            </p:nvSpPr>
            <p:spPr bwMode="auto">
              <a:xfrm>
                <a:off x="4273924" y="3518564"/>
                <a:ext cx="5287409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b="0" i="1" kern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….,0</m:t>
                          </m:r>
                        </m:e>
                      </m:d>
                    </m:oMath>
                  </m:oMathPara>
                </a14:m>
                <a:endParaRPr lang="en-US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73924" y="3518564"/>
                <a:ext cx="5287409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06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222187" y="3048000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8387" y="4876800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/>
              <p:cNvSpPr txBox="1">
                <a:spLocks/>
              </p:cNvSpPr>
              <p:nvPr/>
            </p:nvSpPr>
            <p:spPr bwMode="auto">
              <a:xfrm>
                <a:off x="769773" y="5299373"/>
                <a:ext cx="7497992" cy="958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∼</m:t>
                              </m:r>
                              <m:func>
                                <m:funcPr>
                                  <m:ctrlP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arg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sz="2400" b="0" i="1" kern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m</m:t>
                                          </m:r>
                                          <m: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𝑎𝑥</m:t>
                                          </m:r>
                                        </m:e>
                                        <m:lim>
                                          <m: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1≤</m:t>
                                          </m:r>
                                          <m: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 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i="1" ker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𝑄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 ker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2400" i="1" ker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 ker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 ker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 ker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𝑢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 ker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i="1" ker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400" i="1" ker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i="1" ker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 ker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i="1" ker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400" b="0" i="1" kern="0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2400" b="0" i="1" kern="0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b="0" i="1" kern="0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𝑄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sz="2400" b="0" i="1" kern="0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2400" b="0" i="1" kern="0" smtClea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2400" b="0" i="1" kern="0" smtClea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2400" b="0" i="1" kern="0" smtClea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𝑢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d>
                                          <m: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.</m:t>
                                          </m:r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400" b="0" i="1" kern="0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2400" b="0" i="1" kern="0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 ker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𝑃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sz="2400" i="1" ker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2400" i="1" ker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2400" i="1" ker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𝑦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2400" i="1" ker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d>
                                        </m:den>
                                      </m:f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sz="24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773" y="5299373"/>
                <a:ext cx="7497992" cy="95827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4312514" y="644473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900" dirty="0" err="1">
                <a:solidFill>
                  <a:srgbClr val="2E414F"/>
                </a:solidFill>
                <a:latin typeface="-apple-system"/>
              </a:rPr>
              <a:t>Shrivastava</a:t>
            </a:r>
            <a:r>
              <a:rPr lang="en-SG" sz="900" dirty="0">
                <a:solidFill>
                  <a:srgbClr val="2E414F"/>
                </a:solidFill>
                <a:latin typeface="-apple-system"/>
              </a:rPr>
              <a:t>, A., &amp; Li, P. (2015). Improved Asymmetric Locality Sensitive Hashing (ALSH) for Maximum Inner Product Search (MIPS). </a:t>
            </a:r>
            <a:r>
              <a:rPr lang="en-SG" sz="900" i="1" dirty="0">
                <a:solidFill>
                  <a:srgbClr val="2E414F"/>
                </a:solidFill>
                <a:latin typeface="-apple-system"/>
              </a:rPr>
              <a:t>UAI</a:t>
            </a:r>
            <a:r>
              <a:rPr lang="en-SG" sz="900" dirty="0">
                <a:solidFill>
                  <a:srgbClr val="2E414F"/>
                </a:solidFill>
                <a:latin typeface="-apple-system"/>
              </a:rPr>
              <a:t>.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163601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7621"/>
            <a:ext cx="7315200" cy="1077218"/>
          </a:xfrm>
        </p:spPr>
        <p:txBody>
          <a:bodyPr/>
          <a:lstStyle/>
          <a:p>
            <a:r>
              <a:rPr lang="en-US" dirty="0"/>
              <a:t>Idea 1: Post-processing for Approximate MIPS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Dung &amp; Hady: Scalable Recommendation Retrieval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950028" y="1396192"/>
                <a:ext cx="1754163" cy="13216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028" y="1396192"/>
                <a:ext cx="1754163" cy="13216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91336" y="1818146"/>
                <a:ext cx="5049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336" y="1818146"/>
                <a:ext cx="504945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754411" y="1387380"/>
                <a:ext cx="778580" cy="133050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411" y="1387380"/>
                <a:ext cx="778580" cy="133050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83900" y="1818146"/>
                <a:ext cx="4071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900" y="1818146"/>
                <a:ext cx="40716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324600" y="1652409"/>
                <a:ext cx="1768018" cy="82391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1652409"/>
                <a:ext cx="1768018" cy="8239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/>
          <p:cNvSpPr/>
          <p:nvPr/>
        </p:nvSpPr>
        <p:spPr>
          <a:xfrm>
            <a:off x="1573281" y="1328731"/>
            <a:ext cx="218617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2187" y="1905000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81672" y="3124200"/>
            <a:ext cx="16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5199" y="3603363"/>
                <a:ext cx="2971800" cy="509178"/>
              </a:xfrm>
            </p:spPr>
            <p:txBody>
              <a:bodyPr/>
              <a:lstStyle/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&lt;1, ∀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5199" y="3603363"/>
                <a:ext cx="2971800" cy="509178"/>
              </a:xfr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 bwMode="auto">
              <a:xfrm>
                <a:off x="187993" y="4099536"/>
                <a:ext cx="4231607" cy="556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kern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993" y="4099536"/>
                <a:ext cx="4231607" cy="55605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 txBox="1">
                <a:spLocks/>
              </p:cNvSpPr>
              <p:nvPr/>
            </p:nvSpPr>
            <p:spPr bwMode="auto">
              <a:xfrm>
                <a:off x="4273924" y="3518564"/>
                <a:ext cx="5287409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b="0" i="1" kern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73924" y="3518564"/>
                <a:ext cx="5287409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06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222187" y="3048000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8387" y="4876800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/>
              <p:cNvSpPr txBox="1">
                <a:spLocks/>
              </p:cNvSpPr>
              <p:nvPr/>
            </p:nvSpPr>
            <p:spPr bwMode="auto">
              <a:xfrm>
                <a:off x="629297" y="5036404"/>
                <a:ext cx="7497992" cy="813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arg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b="0" i="1" kern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m</m:t>
                                          </m:r>
                                          <m:r>
                                            <a:rPr lang="en-US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𝑎𝑥</m:t>
                                          </m:r>
                                        </m:e>
                                        <m:lim>
                                          <m:r>
                                            <a:rPr lang="en-US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1≤</m:t>
                                          </m:r>
                                          <m:r>
                                            <a:rPr lang="en-US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 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𝑄</m:t>
                                      </m:r>
                                      <m:sSup>
                                        <m:sSupPr>
                                          <m:ctrlPr>
                                            <a:rPr lang="en-US" i="1" ker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 ker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 ker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 ker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𝑢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i="1" ker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kern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  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i="1" ker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ker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arg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i="1" ker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limLow>
                                            <m:limLowPr>
                                              <m:ctrlP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limLow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ker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m</m:t>
                                              </m:r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𝑎𝑥</m:t>
                                              </m:r>
                                            </m:e>
                                            <m:lim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1≤</m:t>
                                              </m:r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≤</m:t>
                                              </m:r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 </m:t>
                                              </m:r>
                                            </m:lim>
                                          </m:limLow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𝑄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i="1" ker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US" i="1" ker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 ker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 ker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 ker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𝑢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i="1" ker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𝑃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 ker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 ker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 ker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 ker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 ker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i="1" ker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 ker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𝑄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n-US" i="1" ker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i="1" kern="0"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i="1" kern="0"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𝑥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i="1" kern="0"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𝑢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</m:d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.</m:t>
                                              </m:r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 ker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i="1" ker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 ker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𝑃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n-US" i="1" ker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i="1" kern="0"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i="1" kern="0"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𝑦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i="1" kern="0"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𝑖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func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9297" y="5036404"/>
                <a:ext cx="7497992" cy="813941"/>
              </a:xfrm>
              <a:prstGeom prst="rect">
                <a:avLst/>
              </a:prstGeom>
              <a:blipFill rotWithShape="0">
                <a:blip r:embed="rId10"/>
                <a:stretch>
                  <a:fillRect r="-3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4273924" y="5988166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1000" dirty="0" smtClean="0">
                <a:solidFill>
                  <a:srgbClr val="2E414F"/>
                </a:solidFill>
                <a:latin typeface="-apple-system"/>
              </a:rPr>
              <a:t>1.Neyshabur</a:t>
            </a:r>
            <a:r>
              <a:rPr lang="en-SG" sz="1000" dirty="0">
                <a:solidFill>
                  <a:srgbClr val="2E414F"/>
                </a:solidFill>
                <a:latin typeface="-apple-system"/>
              </a:rPr>
              <a:t>, B., &amp; </a:t>
            </a:r>
            <a:r>
              <a:rPr lang="en-SG" sz="1000" dirty="0" err="1">
                <a:solidFill>
                  <a:srgbClr val="2E414F"/>
                </a:solidFill>
                <a:latin typeface="-apple-system"/>
              </a:rPr>
              <a:t>Srebro</a:t>
            </a:r>
            <a:r>
              <a:rPr lang="en-SG" sz="1000" dirty="0">
                <a:solidFill>
                  <a:srgbClr val="2E414F"/>
                </a:solidFill>
                <a:latin typeface="-apple-system"/>
              </a:rPr>
              <a:t>, N. (2015). On Symmetric and Asymmetric LSHs for Inner Product Search. </a:t>
            </a:r>
            <a:r>
              <a:rPr lang="en-SG" sz="1000" i="1" dirty="0">
                <a:solidFill>
                  <a:srgbClr val="2E414F"/>
                </a:solidFill>
                <a:latin typeface="-apple-system"/>
              </a:rPr>
              <a:t>ICML</a:t>
            </a:r>
            <a:r>
              <a:rPr lang="en-SG" sz="1000" dirty="0" smtClean="0">
                <a:solidFill>
                  <a:srgbClr val="2E414F"/>
                </a:solidFill>
                <a:latin typeface="-apple-system"/>
              </a:rPr>
              <a:t>.</a:t>
            </a:r>
          </a:p>
          <a:p>
            <a:r>
              <a:rPr lang="en-SG" sz="1000" dirty="0" smtClean="0"/>
              <a:t>2. </a:t>
            </a:r>
            <a:r>
              <a:rPr lang="en-SG" sz="1000" dirty="0" err="1" smtClean="0"/>
              <a:t>Bachrach</a:t>
            </a:r>
            <a:r>
              <a:rPr lang="en-SG" sz="1000" dirty="0"/>
              <a:t>, Y., Finkelstein, Y., Gilad-</a:t>
            </a:r>
            <a:r>
              <a:rPr lang="en-SG" sz="1000" dirty="0" err="1"/>
              <a:t>Bachrach</a:t>
            </a:r>
            <a:r>
              <a:rPr lang="en-SG" sz="1000" dirty="0"/>
              <a:t>, R., </a:t>
            </a:r>
            <a:r>
              <a:rPr lang="en-SG" sz="1000" dirty="0" err="1"/>
              <a:t>Katzir</a:t>
            </a:r>
            <a:r>
              <a:rPr lang="en-SG" sz="1000" dirty="0"/>
              <a:t>, L., </a:t>
            </a:r>
            <a:r>
              <a:rPr lang="en-SG" sz="1000" dirty="0" err="1"/>
              <a:t>Koenigstein</a:t>
            </a:r>
            <a:r>
              <a:rPr lang="en-SG" sz="1000" dirty="0"/>
              <a:t>, N., Nice, N., &amp; </a:t>
            </a:r>
            <a:r>
              <a:rPr lang="en-SG" sz="1000" dirty="0" err="1"/>
              <a:t>Paquet</a:t>
            </a:r>
            <a:r>
              <a:rPr lang="en-SG" sz="1000" dirty="0"/>
              <a:t>, U. (2014). Speeding up the Xbox recommender system using a </a:t>
            </a:r>
            <a:r>
              <a:rPr lang="en-SG" sz="1000" dirty="0" err="1"/>
              <a:t>euclidean</a:t>
            </a:r>
            <a:r>
              <a:rPr lang="en-SG" sz="1000" dirty="0"/>
              <a:t> transformation for inner-product spaces. </a:t>
            </a:r>
            <a:r>
              <a:rPr lang="en-SG" sz="1000" i="1" dirty="0" err="1"/>
              <a:t>RecSys</a:t>
            </a:r>
            <a:r>
              <a:rPr lang="en-SG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977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7621"/>
            <a:ext cx="7315200" cy="1077218"/>
          </a:xfrm>
        </p:spPr>
        <p:txBody>
          <a:bodyPr/>
          <a:lstStyle/>
          <a:p>
            <a:r>
              <a:rPr lang="en-US" dirty="0"/>
              <a:t>Idea 1: Post-processing for Approximate MIPS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Dung &amp; Hady: Scalable Recommendation Retrieval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950028" y="1396192"/>
                <a:ext cx="1754163" cy="13216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028" y="1396192"/>
                <a:ext cx="1754163" cy="13216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91336" y="1818146"/>
                <a:ext cx="5049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336" y="1818146"/>
                <a:ext cx="504945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754411" y="1387380"/>
                <a:ext cx="778580" cy="133050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411" y="1387380"/>
                <a:ext cx="778580" cy="133050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83900" y="1818146"/>
                <a:ext cx="4071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900" y="1818146"/>
                <a:ext cx="40716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324600" y="1652409"/>
                <a:ext cx="1768018" cy="82391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1652409"/>
                <a:ext cx="1768018" cy="8239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/>
          <p:cNvSpPr/>
          <p:nvPr/>
        </p:nvSpPr>
        <p:spPr>
          <a:xfrm>
            <a:off x="1573281" y="1328731"/>
            <a:ext cx="218617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2187" y="1905000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22187" y="3048000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273924" y="5988166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1000" dirty="0" smtClean="0">
                <a:solidFill>
                  <a:srgbClr val="2E414F"/>
                </a:solidFill>
                <a:latin typeface="-apple-system"/>
              </a:rPr>
              <a:t>1.Neyshabur</a:t>
            </a:r>
            <a:r>
              <a:rPr lang="en-SG" sz="1000" dirty="0">
                <a:solidFill>
                  <a:srgbClr val="2E414F"/>
                </a:solidFill>
                <a:latin typeface="-apple-system"/>
              </a:rPr>
              <a:t>, B., &amp; </a:t>
            </a:r>
            <a:r>
              <a:rPr lang="en-SG" sz="1000" dirty="0" err="1">
                <a:solidFill>
                  <a:srgbClr val="2E414F"/>
                </a:solidFill>
                <a:latin typeface="-apple-system"/>
              </a:rPr>
              <a:t>Srebro</a:t>
            </a:r>
            <a:r>
              <a:rPr lang="en-SG" sz="1000" dirty="0">
                <a:solidFill>
                  <a:srgbClr val="2E414F"/>
                </a:solidFill>
                <a:latin typeface="-apple-system"/>
              </a:rPr>
              <a:t>, N. (2015). On Symmetric and Asymmetric LSHs for Inner Product Search. </a:t>
            </a:r>
            <a:r>
              <a:rPr lang="en-SG" sz="1000" i="1" dirty="0">
                <a:solidFill>
                  <a:srgbClr val="2E414F"/>
                </a:solidFill>
                <a:latin typeface="-apple-system"/>
              </a:rPr>
              <a:t>ICML</a:t>
            </a:r>
            <a:r>
              <a:rPr lang="en-SG" sz="1000" dirty="0" smtClean="0">
                <a:solidFill>
                  <a:srgbClr val="2E414F"/>
                </a:solidFill>
                <a:latin typeface="-apple-system"/>
              </a:rPr>
              <a:t>.</a:t>
            </a:r>
          </a:p>
          <a:p>
            <a:r>
              <a:rPr lang="en-SG" sz="1000" dirty="0" smtClean="0"/>
              <a:t>2. </a:t>
            </a:r>
            <a:r>
              <a:rPr lang="en-SG" sz="1000" dirty="0" err="1" smtClean="0"/>
              <a:t>Bachrach</a:t>
            </a:r>
            <a:r>
              <a:rPr lang="en-SG" sz="1000" dirty="0"/>
              <a:t>, Y., Finkelstein, Y., Gilad-</a:t>
            </a:r>
            <a:r>
              <a:rPr lang="en-SG" sz="1000" dirty="0" err="1"/>
              <a:t>Bachrach</a:t>
            </a:r>
            <a:r>
              <a:rPr lang="en-SG" sz="1000" dirty="0"/>
              <a:t>, R., </a:t>
            </a:r>
            <a:r>
              <a:rPr lang="en-SG" sz="1000" dirty="0" err="1"/>
              <a:t>Katzir</a:t>
            </a:r>
            <a:r>
              <a:rPr lang="en-SG" sz="1000" dirty="0"/>
              <a:t>, L., </a:t>
            </a:r>
            <a:r>
              <a:rPr lang="en-SG" sz="1000" dirty="0" err="1"/>
              <a:t>Koenigstein</a:t>
            </a:r>
            <a:r>
              <a:rPr lang="en-SG" sz="1000" dirty="0"/>
              <a:t>, N., Nice, N., &amp; </a:t>
            </a:r>
            <a:r>
              <a:rPr lang="en-SG" sz="1000" dirty="0" err="1"/>
              <a:t>Paquet</a:t>
            </a:r>
            <a:r>
              <a:rPr lang="en-SG" sz="1000" dirty="0"/>
              <a:t>, U. (2014). Speeding up the Xbox recommender system using a </a:t>
            </a:r>
            <a:r>
              <a:rPr lang="en-SG" sz="1000" dirty="0" err="1"/>
              <a:t>euclidean</a:t>
            </a:r>
            <a:r>
              <a:rPr lang="en-SG" sz="1000" dirty="0"/>
              <a:t> transformation for inner-product spaces. </a:t>
            </a:r>
            <a:r>
              <a:rPr lang="en-SG" sz="1000" i="1" dirty="0" err="1"/>
              <a:t>RecSys</a:t>
            </a:r>
            <a:r>
              <a:rPr lang="en-SG" sz="1000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59597"/>
            <a:ext cx="9144000" cy="468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5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7621"/>
            <a:ext cx="7315200" cy="1077218"/>
          </a:xfrm>
        </p:spPr>
        <p:txBody>
          <a:bodyPr/>
          <a:lstStyle/>
          <a:p>
            <a:r>
              <a:rPr lang="en-US" dirty="0"/>
              <a:t>Idea 1: Post-processing for Approximate MIPS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Dung &amp; Hady: Scalable Recommendation Retrieval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4507413" y="6299284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900" dirty="0">
                <a:solidFill>
                  <a:srgbClr val="2E414F"/>
                </a:solidFill>
                <a:latin typeface="-apple-system"/>
              </a:rPr>
              <a:t>Huang, Q., Ma, G., Feng, J., Fang, Q., &amp; Tung, A.K. (2018). Accurate and Fast Asymmetric Locality-Sensitive Hashing Scheme for Maximum Inner Product Search. </a:t>
            </a:r>
            <a:r>
              <a:rPr lang="en-SG" sz="900" i="1" dirty="0">
                <a:solidFill>
                  <a:srgbClr val="2E414F"/>
                </a:solidFill>
                <a:latin typeface="-apple-system"/>
              </a:rPr>
              <a:t>KDD</a:t>
            </a:r>
            <a:r>
              <a:rPr lang="en-SG" sz="900" dirty="0">
                <a:solidFill>
                  <a:srgbClr val="2E414F"/>
                </a:solidFill>
                <a:latin typeface="-apple-system"/>
              </a:rPr>
              <a:t>.</a:t>
            </a:r>
            <a:endParaRPr lang="en-SG" sz="9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623781"/>
            <a:ext cx="4751241" cy="24496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31169"/>
            <a:ext cx="4900027" cy="255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8600" y="241812"/>
            <a:ext cx="6858000" cy="615553"/>
          </a:xfrm>
        </p:spPr>
        <p:txBody>
          <a:bodyPr/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 Success of MF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RecSys</a:t>
            </a:r>
            <a:endParaRPr lang="en-SG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Dung &amp; Hady: Scalable Recommendation Retrieval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1" y="1510486"/>
            <a:ext cx="2143125" cy="2143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71306"/>
            <a:ext cx="1934639" cy="946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370244"/>
            <a:ext cx="1905000" cy="8832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814684"/>
            <a:ext cx="1671638" cy="9413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057" y="4738287"/>
            <a:ext cx="2209800" cy="14387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258045"/>
            <a:ext cx="1586725" cy="8555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416" y="4814684"/>
            <a:ext cx="1702594" cy="11329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434" y="3052631"/>
            <a:ext cx="1280366" cy="8676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524" y="4382172"/>
            <a:ext cx="1751825" cy="9810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510486"/>
            <a:ext cx="2898971" cy="6469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98" y="3079911"/>
            <a:ext cx="1129256" cy="11292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28190"/>
            <a:ext cx="2200275" cy="483324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11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7929"/>
            <a:ext cx="6553200" cy="1077218"/>
          </a:xfrm>
        </p:spPr>
        <p:txBody>
          <a:bodyPr/>
          <a:lstStyle/>
          <a:p>
            <a:r>
              <a:rPr lang="en-US" dirty="0" smtClean="0"/>
              <a:t>Idea 2: Sequential Scanning with Upper-Bound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905000"/>
            <a:ext cx="4572000" cy="22508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144" y="1143000"/>
            <a:ext cx="4562647" cy="24798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825464"/>
            <a:ext cx="4555334" cy="21279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90600" y="4586162"/>
                <a:ext cx="1682704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586162"/>
                <a:ext cx="1682704" cy="312650"/>
              </a:xfrm>
              <a:prstGeom prst="rect">
                <a:avLst/>
              </a:prstGeom>
              <a:blipFill rotWithShape="0">
                <a:blip r:embed="rId6"/>
                <a:stretch>
                  <a:fillRect l="-2536" b="-1730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33400" y="4959811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Cauchy-Schwarz inequality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4324350" y="6136983"/>
            <a:ext cx="4572000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50" dirty="0" err="1">
                <a:solidFill>
                  <a:srgbClr val="2E414F"/>
                </a:solidFill>
                <a:latin typeface="-apple-system"/>
              </a:rPr>
              <a:t>Teflioudi</a:t>
            </a:r>
            <a:r>
              <a:rPr lang="en-SG" sz="1050" dirty="0">
                <a:solidFill>
                  <a:srgbClr val="2E414F"/>
                </a:solidFill>
                <a:latin typeface="-apple-system"/>
              </a:rPr>
              <a:t>, C., </a:t>
            </a:r>
            <a:r>
              <a:rPr lang="en-SG" sz="1050" dirty="0" err="1">
                <a:solidFill>
                  <a:srgbClr val="2E414F"/>
                </a:solidFill>
                <a:latin typeface="-apple-system"/>
              </a:rPr>
              <a:t>Gemulla</a:t>
            </a:r>
            <a:r>
              <a:rPr lang="en-SG" sz="1050" dirty="0">
                <a:solidFill>
                  <a:srgbClr val="2E414F"/>
                </a:solidFill>
                <a:latin typeface="-apple-system"/>
              </a:rPr>
              <a:t>, R., &amp; </a:t>
            </a:r>
            <a:r>
              <a:rPr lang="en-SG" sz="1050" dirty="0" err="1">
                <a:solidFill>
                  <a:srgbClr val="2E414F"/>
                </a:solidFill>
                <a:latin typeface="-apple-system"/>
              </a:rPr>
              <a:t>Mykytiuk</a:t>
            </a:r>
            <a:r>
              <a:rPr lang="en-SG" sz="1050" dirty="0">
                <a:solidFill>
                  <a:srgbClr val="2E414F"/>
                </a:solidFill>
                <a:latin typeface="-apple-system"/>
              </a:rPr>
              <a:t>, O. (2015). LEMP: Fast Retrieval of Large Entries in a Matrix Product. </a:t>
            </a:r>
            <a:r>
              <a:rPr lang="en-SG" sz="1050" i="1" dirty="0">
                <a:solidFill>
                  <a:srgbClr val="2E414F"/>
                </a:solidFill>
                <a:latin typeface="-apple-system"/>
              </a:rPr>
              <a:t>SIGMOD Conference</a:t>
            </a:r>
            <a:r>
              <a:rPr lang="en-SG" sz="1050" dirty="0" smtClean="0">
                <a:solidFill>
                  <a:srgbClr val="2E414F"/>
                </a:solidFill>
                <a:latin typeface="-apple-system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900" dirty="0"/>
              <a:t>Li, H., Chan, T.N., </a:t>
            </a:r>
            <a:r>
              <a:rPr lang="en-SG" sz="900" dirty="0" err="1"/>
              <a:t>Yiu</a:t>
            </a:r>
            <a:r>
              <a:rPr lang="en-SG" sz="900" dirty="0"/>
              <a:t>, M.L., &amp; </a:t>
            </a:r>
            <a:r>
              <a:rPr lang="en-SG" sz="900" dirty="0" err="1"/>
              <a:t>Mamoulis</a:t>
            </a:r>
            <a:r>
              <a:rPr lang="en-SG" sz="900" dirty="0"/>
              <a:t>, N. (2017). FEXIPRO: Fast and Exact Inner Product Retrieval in Recommender Systems. </a:t>
            </a:r>
            <a:r>
              <a:rPr lang="en-SG" sz="900" i="1" dirty="0"/>
              <a:t>SIGMOD Conference</a:t>
            </a:r>
            <a:r>
              <a:rPr lang="en-SG" sz="900" dirty="0"/>
              <a:t>.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43473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553200" cy="584775"/>
          </a:xfrm>
        </p:spPr>
        <p:txBody>
          <a:bodyPr/>
          <a:lstStyle/>
          <a:p>
            <a:r>
              <a:rPr lang="en-US" dirty="0" smtClean="0"/>
              <a:t>Idea 3: Sampling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66800"/>
            <a:ext cx="8686800" cy="49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28600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kern="0" smtClean="0"/>
              <a:t>Idea 3: Sampling</a:t>
            </a:r>
            <a:endParaRPr lang="en-US" kern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42" y="1295400"/>
            <a:ext cx="7763958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43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28600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kern="0" smtClean="0"/>
              <a:t>Idea 3: Sampling</a:t>
            </a:r>
            <a:endParaRPr lang="en-US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7074"/>
            <a:ext cx="9144000" cy="536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97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28600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kern="0" smtClean="0"/>
              <a:t>Idea 3: Sampling</a:t>
            </a:r>
            <a:endParaRPr lang="en-US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3844"/>
            <a:ext cx="9144000" cy="535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07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8783"/>
            <a:ext cx="6883773" cy="1138773"/>
          </a:xfrm>
        </p:spPr>
        <p:txBody>
          <a:bodyPr/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Components for a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MIPS</a:t>
            </a:r>
            <a:endParaRPr lang="en-SG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Dung &amp; Hady: Scalable Recommendation Retrieval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89361"/>
                <a:ext cx="8991600" cy="5121402"/>
              </a:xfrm>
            </p:spPr>
            <p:txBody>
              <a:bodyPr/>
              <a:lstStyle/>
              <a:p>
                <a:pPr marL="971550" lvl="1" indent="-571500">
                  <a:buFont typeface="+mj-lt"/>
                  <a:buAutoNum type="romanUcPeriod"/>
                </a:pP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 any query request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indent="-342900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Query-independent Data Structure Construction:</a:t>
                </a:r>
              </a:p>
              <a:p>
                <a:pPr marL="800100" lvl="2" indent="0">
                  <a:buNone/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A preprocessing procedure is performed on the entire </a:t>
                </a:r>
              </a:p>
              <a:p>
                <a:pPr marL="800100" lvl="2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 vectors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latin typeface="Cambria Math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construct a data structure </a:t>
                </a:r>
                <a14:m>
                  <m:oMath xmlns:m="http://schemas.openxmlformats.org/officeDocument/2006/math">
                    <m:r>
                      <a:rPr lang="vi-VN" sz="3000" b="0" i="1" dirty="0" smtClean="0">
                        <a:latin typeface="Cambria Math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store information about </a:t>
                </a:r>
                <a14:m>
                  <m:oMath xmlns:m="http://schemas.openxmlformats.org/officeDocument/2006/math">
                    <m:r>
                      <a:rPr lang="vi-VN" sz="30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vi-VN" sz="3000" b="0" i="1" smtClean="0">
                        <a:latin typeface="Cambria Math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3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2" indent="0">
                  <a:buNone/>
                </a:pPr>
                <a:endParaRPr lang="en-US" sz="3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71500">
                  <a:buFont typeface="+mj-lt"/>
                  <a:buAutoNum type="romanUcPeriod"/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there are two necessary steps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14450" lvl="2" indent="-514350">
                  <a:buFont typeface="+mj-lt"/>
                  <a:buAutoNum type="arabicPeriod"/>
                </a:pPr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Query-dependent preprocessing: </a:t>
                </a:r>
              </a:p>
              <a:p>
                <a:pPr marL="1257300" lvl="3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pre-processing procedure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query.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800100" lvl="2" indent="0">
                  <a:buNone/>
                </a:pPr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89361"/>
                <a:ext cx="8991600" cy="5121402"/>
              </a:xfrm>
              <a:blipFill rotWithShape="0">
                <a:blip r:embed="rId2"/>
                <a:stretch>
                  <a:fillRect t="-1310" r="-189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21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8783"/>
            <a:ext cx="6883773" cy="1138773"/>
          </a:xfrm>
        </p:spPr>
        <p:txBody>
          <a:bodyPr/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Components for a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MIPS</a:t>
            </a:r>
            <a:endParaRPr lang="en-SG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Dung &amp; Hady: Scalable Recommendation Retrieval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2554"/>
                <a:ext cx="8991600" cy="5336846"/>
              </a:xfrm>
            </p:spPr>
            <p:txBody>
              <a:bodyPr/>
              <a:lstStyle/>
              <a:p>
                <a:pPr marL="857250" lvl="1" indent="-457200">
                  <a:buFont typeface="+mj-lt"/>
                  <a:buAutoNum type="arabicPeriod"/>
                </a:pP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Candidate 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Screening</a:t>
                </a:r>
              </a:p>
              <a:p>
                <a:pPr lvl="2" indent="-342900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efficient procedure is performed to filter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2" indent="-342900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endParaRPr lang="en-US" sz="3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indent="-342900"/>
                <a:endPara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Candidate Ranking</a:t>
                </a:r>
              </a:p>
              <a:p>
                <a:pPr lvl="2" indent="-342900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exact ranking is performed on the selected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2" indent="-342900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complexity: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×</m:t>
                        </m:r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SG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2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2554"/>
                <a:ext cx="8991600" cy="5336846"/>
              </a:xfrm>
              <a:blipFill rotWithShape="0">
                <a:blip r:embed="rId2"/>
                <a:stretch>
                  <a:fillRect t="-11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46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21388"/>
            <a:ext cx="7772400" cy="52322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Indexable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1607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28600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CF via Euclidean Embedding</a:t>
            </a:r>
            <a:endParaRPr lang="en-US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524000"/>
            <a:ext cx="3477815" cy="31995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11215" y="5080272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1000" dirty="0">
                <a:solidFill>
                  <a:srgbClr val="222222"/>
                </a:solidFill>
              </a:rPr>
              <a:t>Le, D. D., &amp; </a:t>
            </a:r>
            <a:r>
              <a:rPr lang="en-SG" sz="1000" dirty="0" err="1">
                <a:solidFill>
                  <a:srgbClr val="222222"/>
                </a:solidFill>
              </a:rPr>
              <a:t>Lauw</a:t>
            </a:r>
            <a:r>
              <a:rPr lang="en-SG" sz="1000" dirty="0">
                <a:solidFill>
                  <a:srgbClr val="222222"/>
                </a:solidFill>
              </a:rPr>
              <a:t>, H. W. (2016, June). Euclidean co-embedding of ordinal data for multi-type visualization. In </a:t>
            </a:r>
            <a:r>
              <a:rPr lang="en-SG" sz="1000" i="1" dirty="0">
                <a:solidFill>
                  <a:srgbClr val="222222"/>
                </a:solidFill>
              </a:rPr>
              <a:t>Proceedings of the 2016 SIAM International Conference on Data Mining</a:t>
            </a:r>
            <a:r>
              <a:rPr lang="en-SG" sz="1000" dirty="0">
                <a:solidFill>
                  <a:srgbClr val="222222"/>
                </a:solidFill>
              </a:rPr>
              <a:t> (pp. 396-404). Society for Industrial and Applied Mathematics</a:t>
            </a:r>
            <a:r>
              <a:rPr lang="en-SG" sz="1000" dirty="0" smtClean="0">
                <a:solidFill>
                  <a:srgbClr val="222222"/>
                </a:solidFill>
              </a:rPr>
              <a:t>.</a:t>
            </a:r>
          </a:p>
          <a:p>
            <a:r>
              <a:rPr lang="en-SG" sz="1000" dirty="0" err="1"/>
              <a:t>Khoshneshin</a:t>
            </a:r>
            <a:r>
              <a:rPr lang="en-SG" sz="1000" dirty="0"/>
              <a:t>, M., &amp; Street, W. N. (2010, September). Collaborative filtering via </a:t>
            </a:r>
            <a:r>
              <a:rPr lang="en-SG" sz="1000" dirty="0" err="1"/>
              <a:t>euclidean</a:t>
            </a:r>
            <a:r>
              <a:rPr lang="en-SG" sz="1000" dirty="0"/>
              <a:t> embedding. In </a:t>
            </a:r>
            <a:r>
              <a:rPr lang="en-SG" sz="1000" i="1" dirty="0"/>
              <a:t>Proceedings of the fourth ACM conference on Recommender systems</a:t>
            </a:r>
            <a:r>
              <a:rPr lang="en-SG" sz="1000" dirty="0"/>
              <a:t> (pp. 87-94). ACM.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1410642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-17621"/>
            <a:ext cx="65532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kern="0" dirty="0" err="1" smtClean="0"/>
              <a:t>Indexable</a:t>
            </a:r>
            <a:r>
              <a:rPr lang="en-US" kern="0" dirty="0" smtClean="0"/>
              <a:t> Representations Learning</a:t>
            </a:r>
            <a:endParaRPr lang="en-US" kern="0" dirty="0"/>
          </a:p>
        </p:txBody>
      </p:sp>
      <p:sp>
        <p:nvSpPr>
          <p:cNvPr id="2" name="Rectangle 1"/>
          <p:cNvSpPr/>
          <p:nvPr/>
        </p:nvSpPr>
        <p:spPr>
          <a:xfrm>
            <a:off x="2286000" y="2828836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1200" dirty="0" err="1">
                <a:solidFill>
                  <a:srgbClr val="222222"/>
                </a:solidFill>
              </a:rPr>
              <a:t>Fraccaro</a:t>
            </a:r>
            <a:r>
              <a:rPr lang="en-SG" sz="1200" dirty="0">
                <a:solidFill>
                  <a:srgbClr val="222222"/>
                </a:solidFill>
              </a:rPr>
              <a:t>, M., </a:t>
            </a:r>
            <a:r>
              <a:rPr lang="en-SG" sz="1200" dirty="0" err="1">
                <a:solidFill>
                  <a:srgbClr val="222222"/>
                </a:solidFill>
              </a:rPr>
              <a:t>Paquet</a:t>
            </a:r>
            <a:r>
              <a:rPr lang="en-SG" sz="1200" dirty="0">
                <a:solidFill>
                  <a:srgbClr val="222222"/>
                </a:solidFill>
              </a:rPr>
              <a:t>, U., &amp; </a:t>
            </a:r>
            <a:r>
              <a:rPr lang="en-SG" sz="1200" dirty="0" err="1">
                <a:solidFill>
                  <a:srgbClr val="222222"/>
                </a:solidFill>
              </a:rPr>
              <a:t>Winther</a:t>
            </a:r>
            <a:r>
              <a:rPr lang="en-SG" sz="1200" dirty="0">
                <a:solidFill>
                  <a:srgbClr val="222222"/>
                </a:solidFill>
              </a:rPr>
              <a:t>, O. (2016, February). </a:t>
            </a:r>
            <a:r>
              <a:rPr lang="en-SG" sz="1200" dirty="0" err="1">
                <a:solidFill>
                  <a:srgbClr val="222222"/>
                </a:solidFill>
              </a:rPr>
              <a:t>Indexable</a:t>
            </a:r>
            <a:r>
              <a:rPr lang="en-SG" sz="1200" dirty="0">
                <a:solidFill>
                  <a:srgbClr val="222222"/>
                </a:solidFill>
              </a:rPr>
              <a:t> Probabilistic Matrix Factorization for Maximum Inner Product Search. In </a:t>
            </a:r>
            <a:r>
              <a:rPr lang="en-SG" sz="1200" i="1" dirty="0">
                <a:solidFill>
                  <a:srgbClr val="222222"/>
                </a:solidFill>
              </a:rPr>
              <a:t>AAAI</a:t>
            </a:r>
            <a:r>
              <a:rPr lang="en-SG" sz="1200" dirty="0">
                <a:solidFill>
                  <a:srgbClr val="222222"/>
                </a:solidFill>
              </a:rPr>
              <a:t> (pp. 1554-1560</a:t>
            </a:r>
            <a:r>
              <a:rPr lang="en-SG" sz="1200" dirty="0" smtClean="0">
                <a:solidFill>
                  <a:srgbClr val="222222"/>
                </a:solidFill>
              </a:rPr>
              <a:t>).</a:t>
            </a:r>
          </a:p>
          <a:p>
            <a:r>
              <a:rPr lang="en-SG" sz="1200" dirty="0"/>
              <a:t>Le, D. D., &amp; </a:t>
            </a:r>
            <a:r>
              <a:rPr lang="en-SG" sz="1200" dirty="0" err="1"/>
              <a:t>Lauw</a:t>
            </a:r>
            <a:r>
              <a:rPr lang="en-SG" sz="1200" dirty="0"/>
              <a:t>, H. W. (2017, November). </a:t>
            </a:r>
            <a:r>
              <a:rPr lang="en-SG" sz="1200" dirty="0" err="1"/>
              <a:t>Indexable</a:t>
            </a:r>
            <a:r>
              <a:rPr lang="en-SG" sz="1200" dirty="0"/>
              <a:t> Bayesian personalized ranking for efficient top-k recommendation. In </a:t>
            </a:r>
            <a:r>
              <a:rPr lang="en-SG" sz="1200" i="1" dirty="0"/>
              <a:t>Proceedings of the 2017 ACM on Conference on Information and Knowledge Management</a:t>
            </a:r>
            <a:r>
              <a:rPr lang="en-SG" sz="1200" dirty="0"/>
              <a:t> (pp. 1389-1398). ACM.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297063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1812"/>
            <a:ext cx="6553200" cy="615553"/>
          </a:xfrm>
        </p:spPr>
        <p:txBody>
          <a:bodyPr/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SG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191917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MF Recommendation Retrieval as Similarity Search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Approaches for Scalable Recommendation Retrieval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III: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Hands-on Session 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87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21388"/>
            <a:ext cx="7772400" cy="52322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Discrete Representations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642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36613"/>
            <a:ext cx="7772400" cy="615553"/>
          </a:xfrm>
        </p:spPr>
        <p:txBody>
          <a:bodyPr/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III:</a:t>
            </a:r>
            <a:endParaRPr lang="en-SG" sz="3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21388"/>
            <a:ext cx="7772400" cy="52322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Hands-on Session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742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host the materials?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76364"/>
          </a:xfrm>
        </p:spPr>
        <p:txBody>
          <a:bodyPr/>
          <a:lstStyle/>
          <a:p>
            <a:r>
              <a:rPr lang="en-US" dirty="0"/>
              <a:t>Information:  </a:t>
            </a:r>
            <a:r>
              <a:rPr lang="en-US" dirty="0" err="1"/>
              <a:t>Preferred.AI’s</a:t>
            </a:r>
            <a:r>
              <a:rPr lang="en-US" dirty="0"/>
              <a:t> website</a:t>
            </a:r>
          </a:p>
          <a:p>
            <a:pPr lvl="1"/>
            <a:r>
              <a:rPr lang="en-US" dirty="0"/>
              <a:t>Speaker info</a:t>
            </a:r>
          </a:p>
          <a:p>
            <a:pPr lvl="1"/>
            <a:r>
              <a:rPr lang="en-US" dirty="0"/>
              <a:t>Abstract</a:t>
            </a:r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 </a:t>
            </a:r>
          </a:p>
          <a:p>
            <a:r>
              <a:rPr lang="en-US" dirty="0"/>
              <a:t>Codes: </a:t>
            </a:r>
            <a:r>
              <a:rPr lang="en-US" dirty="0" err="1"/>
              <a:t>PreferredAI’s</a:t>
            </a:r>
            <a:r>
              <a:rPr lang="en-US" dirty="0"/>
              <a:t> tutorial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  <a:p>
            <a:r>
              <a:rPr lang="en-US" dirty="0"/>
              <a:t>Deadline: Jan 4, 2019</a:t>
            </a:r>
          </a:p>
          <a:p>
            <a:endParaRPr lang="en-US" dirty="0"/>
          </a:p>
          <a:p>
            <a:r>
              <a:rPr lang="en-US" dirty="0"/>
              <a:t>Pre-talk: ??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0998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MU GISA-4July2016AG_V2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7" t="11796" r="1597" b="2124"/>
          <a:stretch/>
        </p:blipFill>
        <p:spPr>
          <a:xfrm>
            <a:off x="0" y="3"/>
            <a:ext cx="9144000" cy="685799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S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923" y="177721"/>
            <a:ext cx="1891396" cy="56741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01743C-E2D0-4F23-9ADE-FF21A9026E15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73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1812"/>
            <a:ext cx="6553200" cy="615553"/>
          </a:xfrm>
        </p:spPr>
        <p:txBody>
          <a:bodyPr/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SG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9991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 Recommendation Retrieval as Similarity Search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ady)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phases of a MF Recommender System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Scanning is not Scalable for Real-time Applications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for Scalable Recommendation Retrieval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Maximum Inner Product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(Andrew)       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ndrew)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ady)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Hands-on Session (Python +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(Andrew)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Retrieval via Indexing Structures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 Learning </a:t>
            </a:r>
            <a:endParaRPr lang="en-SG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6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36613"/>
            <a:ext cx="7772400" cy="615553"/>
          </a:xfrm>
        </p:spPr>
        <p:txBody>
          <a:bodyPr/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I:</a:t>
            </a:r>
            <a:endParaRPr lang="en-SG" sz="3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3721388"/>
            <a:ext cx="8193087" cy="954107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 Recommendation Retrieval as Similarity Search Problem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5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8936" y="-37913"/>
            <a:ext cx="7924800" cy="1138773"/>
          </a:xfrm>
        </p:spPr>
        <p:txBody>
          <a:bodyPr/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Phases of a MF Recommender </a:t>
            </a:r>
            <a:b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 </a:t>
            </a:r>
            <a:endParaRPr lang="en-SG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Dung &amp; Hady: Scalable Recommendation Retrieval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950028" y="1396192"/>
                <a:ext cx="1754163" cy="13216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028" y="1396192"/>
                <a:ext cx="1754163" cy="13216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91336" y="1818146"/>
                <a:ext cx="5049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336" y="1818146"/>
                <a:ext cx="504945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54411" y="1387380"/>
                <a:ext cx="778580" cy="133050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411" y="1387380"/>
                <a:ext cx="778580" cy="133050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83900" y="1818146"/>
                <a:ext cx="4071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900" y="1818146"/>
                <a:ext cx="407163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616453" y="3995946"/>
                <a:ext cx="1768018" cy="82391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453" y="3995946"/>
                <a:ext cx="1768018" cy="82391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027791" y="4330408"/>
                <a:ext cx="778580" cy="27162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791" y="4330408"/>
                <a:ext cx="778580" cy="271621"/>
              </a:xfrm>
              <a:prstGeom prst="rect">
                <a:avLst/>
              </a:prstGeom>
              <a:blipFill rotWithShape="0">
                <a:blip r:embed="rId8"/>
                <a:stretch>
                  <a:fillRect b="-10204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57280" y="4161682"/>
                <a:ext cx="4071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280" y="4161682"/>
                <a:ext cx="407163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27245" y="4193019"/>
                <a:ext cx="4199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245" y="4193019"/>
                <a:ext cx="419987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324600" y="1652409"/>
                <a:ext cx="1768018" cy="82391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1652409"/>
                <a:ext cx="1768018" cy="82391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2"/>
            <a:endCxn id="12" idx="0"/>
          </p:cNvCxnSpPr>
          <p:nvPr/>
        </p:nvCxnSpPr>
        <p:spPr>
          <a:xfrm flipH="1">
            <a:off x="4500462" y="2476325"/>
            <a:ext cx="2708147" cy="151962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951850" y="4321388"/>
                <a:ext cx="1768018" cy="2896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pre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</m:sSub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850" y="4321388"/>
                <a:ext cx="1768018" cy="289660"/>
              </a:xfrm>
              <a:prstGeom prst="rect">
                <a:avLst/>
              </a:prstGeom>
              <a:blipFill rotWithShape="0">
                <a:blip r:embed="rId12"/>
                <a:stretch>
                  <a:fillRect b="-19608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20" idx="2"/>
          </p:cNvCxnSpPr>
          <p:nvPr/>
        </p:nvCxnSpPr>
        <p:spPr>
          <a:xfrm>
            <a:off x="6835859" y="4611048"/>
            <a:ext cx="0" cy="586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947232" y="5199465"/>
                <a:ext cx="1768018" cy="2896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Sorted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pre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232" y="5199465"/>
                <a:ext cx="1768018" cy="289660"/>
              </a:xfrm>
              <a:prstGeom prst="rect">
                <a:avLst/>
              </a:prstGeom>
              <a:blipFill rotWithShape="0">
                <a:blip r:embed="rId13"/>
                <a:stretch>
                  <a:fillRect t="-5882" b="-3333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Elbow Connector 27"/>
          <p:cNvCxnSpPr>
            <a:stCxn id="23" idx="2"/>
          </p:cNvCxnSpPr>
          <p:nvPr/>
        </p:nvCxnSpPr>
        <p:spPr>
          <a:xfrm rot="5400000">
            <a:off x="5790444" y="4842382"/>
            <a:ext cx="394055" cy="1687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Multidocument 28"/>
          <p:cNvSpPr/>
          <p:nvPr/>
        </p:nvSpPr>
        <p:spPr>
          <a:xfrm>
            <a:off x="3777287" y="5571972"/>
            <a:ext cx="1350250" cy="767511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Top-K items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2506939" y="4672881"/>
            <a:ext cx="1197252" cy="12766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eft Brace 32"/>
          <p:cNvSpPr/>
          <p:nvPr/>
        </p:nvSpPr>
        <p:spPr>
          <a:xfrm>
            <a:off x="1573281" y="1328731"/>
            <a:ext cx="218617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2187" y="1905000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2187" y="4697964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Left Brace 35"/>
          <p:cNvSpPr/>
          <p:nvPr/>
        </p:nvSpPr>
        <p:spPr>
          <a:xfrm>
            <a:off x="1600200" y="3995947"/>
            <a:ext cx="176682" cy="234353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1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27" y="251128"/>
            <a:ext cx="6553200" cy="615553"/>
          </a:xfrm>
        </p:spPr>
        <p:txBody>
          <a:bodyPr/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Scanning is Not Scalable </a:t>
            </a:r>
            <a:endParaRPr lang="en-SG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Dung &amp; Hady: Scalable Recommendation Retrieval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038600" y="1524000"/>
                <a:ext cx="1768018" cy="82391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524000"/>
                <a:ext cx="1768018" cy="8239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49938" y="1858462"/>
                <a:ext cx="778580" cy="27162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938" y="1858462"/>
                <a:ext cx="778580" cy="271621"/>
              </a:xfrm>
              <a:prstGeom prst="rect">
                <a:avLst/>
              </a:prstGeom>
              <a:blipFill rotWithShape="0">
                <a:blip r:embed="rId3"/>
                <a:stretch>
                  <a:fillRect b="-10417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79427" y="1689736"/>
                <a:ext cx="4071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27" y="1689736"/>
                <a:ext cx="407163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949392" y="1721073"/>
                <a:ext cx="4199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392" y="1721073"/>
                <a:ext cx="419987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373997" y="1849442"/>
                <a:ext cx="1768018" cy="2896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pre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</m:sSub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997" y="1849442"/>
                <a:ext cx="1768018" cy="289660"/>
              </a:xfrm>
              <a:prstGeom prst="rect">
                <a:avLst/>
              </a:prstGeom>
              <a:blipFill rotWithShape="0">
                <a:blip r:embed="rId6"/>
                <a:stretch>
                  <a:fillRect b="-19231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7258006" y="2139102"/>
            <a:ext cx="0" cy="586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369379" y="2727519"/>
                <a:ext cx="1768018" cy="2896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Sorted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pre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379" y="2727519"/>
                <a:ext cx="1768018" cy="289660"/>
              </a:xfrm>
              <a:prstGeom prst="rect">
                <a:avLst/>
              </a:prstGeom>
              <a:blipFill rotWithShape="0">
                <a:blip r:embed="rId7"/>
                <a:stretch>
                  <a:fillRect t="-5769" b="-30769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Elbow Connector 12"/>
          <p:cNvCxnSpPr>
            <a:stCxn id="12" idx="2"/>
          </p:cNvCxnSpPr>
          <p:nvPr/>
        </p:nvCxnSpPr>
        <p:spPr>
          <a:xfrm rot="5400000">
            <a:off x="6212591" y="2370436"/>
            <a:ext cx="394055" cy="1687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Multidocument 13"/>
          <p:cNvSpPr/>
          <p:nvPr/>
        </p:nvSpPr>
        <p:spPr>
          <a:xfrm>
            <a:off x="4199434" y="3100026"/>
            <a:ext cx="1350250" cy="767511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Top-K items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929086" y="2200935"/>
            <a:ext cx="1197252" cy="12766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4334" y="2226018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Left Brace 16"/>
          <p:cNvSpPr/>
          <p:nvPr/>
        </p:nvSpPr>
        <p:spPr>
          <a:xfrm>
            <a:off x="2022347" y="1524001"/>
            <a:ext cx="176682" cy="234353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5800" y="4499854"/>
                <a:ext cx="7030835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SG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cost of computing preference score over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cost of ranking these preference scores.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cost: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499854"/>
                <a:ext cx="7030835" cy="1631216"/>
              </a:xfrm>
              <a:prstGeom prst="rect">
                <a:avLst/>
              </a:prstGeom>
              <a:blipFill rotWithShape="0">
                <a:blip r:embed="rId8"/>
                <a:stretch>
                  <a:fillRect l="-954" t="-1866" r="-781" b="-33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853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36613"/>
            <a:ext cx="7772400" cy="615553"/>
          </a:xfrm>
        </p:spPr>
        <p:txBody>
          <a:bodyPr/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II:</a:t>
            </a:r>
            <a:endParaRPr lang="en-SG" sz="3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3721388"/>
            <a:ext cx="8193087" cy="954107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for Scalable Recommendation Retrieval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1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777"/>
            <a:ext cx="6553200" cy="1138773"/>
          </a:xfrm>
        </p:spPr>
        <p:txBody>
          <a:bodyPr/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for Scalable Recommendation Retrieval</a:t>
            </a:r>
            <a:endParaRPr lang="en-SG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4501"/>
            <a:ext cx="8305800" cy="294849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Maximum Inner Product Search</a:t>
            </a:r>
          </a:p>
          <a:p>
            <a:pPr marL="457200" indent="-45720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Indexable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Representations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691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7004</TotalTime>
  <Words>940</Words>
  <Application>Microsoft Office PowerPoint</Application>
  <PresentationFormat>On-screen Show (4:3)</PresentationFormat>
  <Paragraphs>285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-apple-system</vt:lpstr>
      <vt:lpstr>Arial</vt:lpstr>
      <vt:lpstr>Calibri</vt:lpstr>
      <vt:lpstr>Cambria Math</vt:lpstr>
      <vt:lpstr>Century Gothic</vt:lpstr>
      <vt:lpstr>Times</vt:lpstr>
      <vt:lpstr>Times New Roman</vt:lpstr>
      <vt:lpstr>Wingdings</vt:lpstr>
      <vt:lpstr>Default Design</vt:lpstr>
      <vt:lpstr>Recent Advances in Scalable Retrieval of Personalized Recommendations</vt:lpstr>
      <vt:lpstr>Motivation: Success of MF RecSys</vt:lpstr>
      <vt:lpstr>Outline</vt:lpstr>
      <vt:lpstr>Outline</vt:lpstr>
      <vt:lpstr>Part I:</vt:lpstr>
      <vt:lpstr>Two Phases of a MF Recommender  System  </vt:lpstr>
      <vt:lpstr>Linear Scanning is Not Scalable </vt:lpstr>
      <vt:lpstr>Part II:</vt:lpstr>
      <vt:lpstr>Approaches for Scalable Recommendation Retrieval</vt:lpstr>
      <vt:lpstr>PowerPoint Presentation</vt:lpstr>
      <vt:lpstr>Maximum Inner Product Search</vt:lpstr>
      <vt:lpstr>PowerPoint Presentation</vt:lpstr>
      <vt:lpstr>Idea 1: Post-processing for Approximate MIPS </vt:lpstr>
      <vt:lpstr>Idea 1: Post-processing for Approximate MIPS </vt:lpstr>
      <vt:lpstr>Idea 1: Post-processing for Approximate MIPS </vt:lpstr>
      <vt:lpstr>Idea 1: Post-processing for Approximate MIPS </vt:lpstr>
      <vt:lpstr>Idea 1: Post-processing for Approximate MIPS </vt:lpstr>
      <vt:lpstr>Idea 1: Post-processing for Approximate MIPS </vt:lpstr>
      <vt:lpstr>Idea 1: Post-processing for Approximate MIPS </vt:lpstr>
      <vt:lpstr>Idea 2: Sequential Scanning with Upper-Bound</vt:lpstr>
      <vt:lpstr>Idea 3: Sampling</vt:lpstr>
      <vt:lpstr>PowerPoint Presentation</vt:lpstr>
      <vt:lpstr>PowerPoint Presentation</vt:lpstr>
      <vt:lpstr>PowerPoint Presentation</vt:lpstr>
      <vt:lpstr>Essential Components for a Fast MIPS</vt:lpstr>
      <vt:lpstr>Essential Components for a Fast MIPS</vt:lpstr>
      <vt:lpstr>PowerPoint Presentation</vt:lpstr>
      <vt:lpstr>PowerPoint Presentation</vt:lpstr>
      <vt:lpstr>PowerPoint Presentation</vt:lpstr>
      <vt:lpstr>PowerPoint Presentation</vt:lpstr>
      <vt:lpstr>Part III:</vt:lpstr>
      <vt:lpstr>Where to host the materials?</vt:lpstr>
      <vt:lpstr>THANK YOU</vt:lpstr>
    </vt:vector>
  </TitlesOfParts>
  <Company>SMU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Elvin NG Pei Xiong;Aaron LEE Kwang Siong</dc:creator>
  <cp:lastModifiedBy>LE Duy Dung</cp:lastModifiedBy>
  <cp:revision>234</cp:revision>
  <cp:lastPrinted>2016-08-03T09:30:22Z</cp:lastPrinted>
  <dcterms:created xsi:type="dcterms:W3CDTF">2005-05-18T03:13:04Z</dcterms:created>
  <dcterms:modified xsi:type="dcterms:W3CDTF">2018-12-26T11:06:07Z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756f9c-e3e7-4810-90da-ea6bfb97c434_Enabled">
    <vt:lpwstr>True</vt:lpwstr>
  </property>
  <property fmtid="{D5CDD505-2E9C-101B-9397-08002B2CF9AE}" pid="3" name="MSIP_Label_1e756f9c-e3e7-4810-90da-ea6bfb97c434_SiteId">
    <vt:lpwstr>c98a79ca-5a9a-4791-a243-f06afd67464d</vt:lpwstr>
  </property>
  <property fmtid="{D5CDD505-2E9C-101B-9397-08002B2CF9AE}" pid="4" name="MSIP_Label_1e756f9c-e3e7-4810-90da-ea6bfb97c434_Ref">
    <vt:lpwstr>https://api.informationprotection.azure.com/api/c98a79ca-5a9a-4791-a243-f06afd67464d</vt:lpwstr>
  </property>
  <property fmtid="{D5CDD505-2E9C-101B-9397-08002B2CF9AE}" pid="5" name="MSIP_Label_1e756f9c-e3e7-4810-90da-ea6bfb97c434_SetBy">
    <vt:lpwstr>aaronlee@smu.edu.sg</vt:lpwstr>
  </property>
  <property fmtid="{D5CDD505-2E9C-101B-9397-08002B2CF9AE}" pid="6" name="MSIP_Label_1e756f9c-e3e7-4810-90da-ea6bfb97c434_SetDate">
    <vt:lpwstr>2017-09-29T10:46:49.7505235+08:00</vt:lpwstr>
  </property>
  <property fmtid="{D5CDD505-2E9C-101B-9397-08002B2CF9AE}" pid="7" name="MSIP_Label_1e756f9c-e3e7-4810-90da-ea6bfb97c434_Name">
    <vt:lpwstr>Unrestricted</vt:lpwstr>
  </property>
  <property fmtid="{D5CDD505-2E9C-101B-9397-08002B2CF9AE}" pid="8" name="MSIP_Label_1e756f9c-e3e7-4810-90da-ea6bfb97c434_Application">
    <vt:lpwstr>Microsoft Azure Information Protection</vt:lpwstr>
  </property>
  <property fmtid="{D5CDD505-2E9C-101B-9397-08002B2CF9AE}" pid="9" name="MSIP_Label_1e756f9c-e3e7-4810-90da-ea6bfb97c434_Extended_MSFT_Method">
    <vt:lpwstr>Manual</vt:lpwstr>
  </property>
  <property fmtid="{D5CDD505-2E9C-101B-9397-08002B2CF9AE}" pid="10" name="Sensitivity">
    <vt:lpwstr>Unrestricted</vt:lpwstr>
  </property>
</Properties>
</file>