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277" r:id="rId3"/>
    <p:sldId id="282" r:id="rId4"/>
    <p:sldId id="283" r:id="rId5"/>
    <p:sldId id="287" r:id="rId6"/>
    <p:sldId id="280" r:id="rId7"/>
    <p:sldId id="281" r:id="rId8"/>
    <p:sldId id="288" r:id="rId9"/>
    <p:sldId id="291" r:id="rId10"/>
    <p:sldId id="292" r:id="rId11"/>
    <p:sldId id="300" r:id="rId12"/>
    <p:sldId id="303" r:id="rId13"/>
    <p:sldId id="297" r:id="rId14"/>
    <p:sldId id="318" r:id="rId15"/>
    <p:sldId id="306" r:id="rId16"/>
    <p:sldId id="319" r:id="rId17"/>
    <p:sldId id="304" r:id="rId18"/>
    <p:sldId id="307" r:id="rId19"/>
    <p:sldId id="308" r:id="rId20"/>
    <p:sldId id="310" r:id="rId21"/>
    <p:sldId id="309" r:id="rId22"/>
    <p:sldId id="298" r:id="rId23"/>
    <p:sldId id="299" r:id="rId24"/>
    <p:sldId id="313" r:id="rId25"/>
    <p:sldId id="314" r:id="rId26"/>
    <p:sldId id="315" r:id="rId27"/>
    <p:sldId id="311" r:id="rId28"/>
    <p:sldId id="312" r:id="rId29"/>
    <p:sldId id="293" r:id="rId30"/>
    <p:sldId id="316" r:id="rId31"/>
    <p:sldId id="320" r:id="rId32"/>
    <p:sldId id="317" r:id="rId33"/>
    <p:sldId id="294" r:id="rId34"/>
    <p:sldId id="289" r:id="rId35"/>
    <p:sldId id="274" r:id="rId3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F"/>
    <a:srgbClr val="FAFAFF"/>
    <a:srgbClr val="A7ADFF"/>
    <a:srgbClr val="C8C8CC"/>
    <a:srgbClr val="F3F3FF"/>
    <a:srgbClr val="B7B7CC"/>
    <a:srgbClr val="C69200"/>
    <a:srgbClr val="002060"/>
    <a:srgbClr val="161C5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4"/>
    <p:restoredTop sz="92279" autoAdjust="0"/>
  </p:normalViewPr>
  <p:slideViewPr>
    <p:cSldViewPr>
      <p:cViewPr>
        <p:scale>
          <a:sx n="125" d="100"/>
          <a:sy n="125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1/1/2019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8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6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90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2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1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preferred.ai/recommendation-retriev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4.png"/><Relationship Id="rId2" Type="http://schemas.openxmlformats.org/officeDocument/2006/relationships/image" Target="../media/image7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84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99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101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100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com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0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1874223"/>
            <a:ext cx="8636004" cy="1138773"/>
          </a:xfrm>
        </p:spPr>
        <p:txBody>
          <a:bodyPr/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 in Scalable Retrieval of Personalized Recommendations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7772400" cy="52322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Tutorial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D. 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ddle.2015@smu.edu.sg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1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 W.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hadywlauw@smu.edu.sg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6840" y="5756701"/>
            <a:ext cx="49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at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code.preferred.ai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/recommendation-retrieval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Approximate Maximum Inner Product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7979"/>
            <a:ext cx="6781800" cy="523220"/>
          </a:xfrm>
        </p:spPr>
        <p:txBody>
          <a:bodyPr/>
          <a:lstStyle/>
          <a:p>
            <a:r>
              <a:rPr lang="en-US" sz="2800" dirty="0" smtClean="0"/>
              <a:t>Maximum Inner Product </a:t>
            </a:r>
            <a:r>
              <a:rPr lang="en-US" sz="2800" dirty="0" smtClean="0"/>
              <a:t>Search?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i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q"/>
                </a:pP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en-US" sz="3200" b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MIPS</a:t>
                </a: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, determine the index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ea typeface="Times" charset="0"/>
                    <a:cs typeface="Times" panose="02020603050405020304" pitchFamily="18" charset="0"/>
                  </a:rPr>
                  <a:t>:</a:t>
                </a:r>
                <a:endParaRPr lang="en-US" sz="3200" dirty="0">
                  <a:latin typeface="Times" panose="02020603050405020304" pitchFamily="18" charset="0"/>
                  <a:ea typeface="Times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595" t="-13542" r="-7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2889" y="3530025"/>
            <a:ext cx="7125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as classical NNS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−2 </m:t>
                                  </m:r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r>
                  <a:rPr lang="en-US" sz="280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sz="2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Maximum Inner Product Search</a:t>
            </a:r>
            <a:endParaRPr lang="en-US" sz="2800" kern="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842006" y="1752600"/>
            <a:ext cx="3908" cy="230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42006" y="4048182"/>
            <a:ext cx="2951290" cy="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9"/>
          <p:cNvSpPr/>
          <p:nvPr/>
        </p:nvSpPr>
        <p:spPr>
          <a:xfrm>
            <a:off x="770418" y="3051111"/>
            <a:ext cx="158621" cy="14928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548652" y="262726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705368" y="350520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𝟎𝟑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𝟑𝟓𝟏𝟏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&lt;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𝟒𝟒𝟕𝟐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776629" y="5165015"/>
            <a:ext cx="575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not the same as classical NNS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05149" y="4334762"/>
            <a:ext cx="2603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 is taken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113" y="6333080"/>
            <a:ext cx="7347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Arial Narrow" panose="020B0606020202030204" pitchFamily="34" charset="0"/>
              </a:rPr>
              <a:t>(*) Le</a:t>
            </a:r>
            <a:r>
              <a:rPr lang="en-US" sz="1000" dirty="0">
                <a:latin typeface="Arial Narrow" panose="020B0606020202030204" pitchFamily="34" charset="0"/>
              </a:rPr>
              <a:t>, D. D., &amp; </a:t>
            </a:r>
            <a:r>
              <a:rPr lang="en-US" sz="1000" dirty="0" err="1">
                <a:latin typeface="Arial Narrow" panose="020B0606020202030204" pitchFamily="34" charset="0"/>
              </a:rPr>
              <a:t>Lauw</a:t>
            </a:r>
            <a:r>
              <a:rPr lang="en-US" sz="1000" dirty="0">
                <a:latin typeface="Arial Narrow" panose="020B0606020202030204" pitchFamily="34" charset="0"/>
              </a:rPr>
              <a:t>, H. W. (2017, November). </a:t>
            </a:r>
            <a:r>
              <a:rPr lang="en-US" sz="1000" dirty="0" err="1">
                <a:latin typeface="Arial Narrow" panose="020B0606020202030204" pitchFamily="34" charset="0"/>
              </a:rPr>
              <a:t>Indexable</a:t>
            </a:r>
            <a:r>
              <a:rPr lang="en-US" sz="1000" dirty="0">
                <a:latin typeface="Arial Narrow" panose="020B0606020202030204" pitchFamily="34" charset="0"/>
              </a:rPr>
              <a:t> Bayesian personalized ranking for efficient top-k recommendation. </a:t>
            </a:r>
            <a:r>
              <a:rPr lang="en-US" sz="1000" dirty="0" smtClean="0">
                <a:latin typeface="Arial Narrow" panose="020B0606020202030204" pitchFamily="34" charset="0"/>
              </a:rPr>
              <a:t>In</a:t>
            </a:r>
            <a:r>
              <a:rPr lang="en-US" sz="1000" dirty="0">
                <a:latin typeface="Arial Narrow" panose="020B0606020202030204" pitchFamily="34" charset="0"/>
              </a:rPr>
              <a:t> </a:t>
            </a:r>
            <a:r>
              <a:rPr lang="en-US" sz="10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US" sz="1000" dirty="0">
                <a:latin typeface="Arial Narrow" panose="020B0606020202030204" pitchFamily="34" charset="0"/>
              </a:rPr>
              <a:t> (pp. 1389-1398). ACM.</a:t>
            </a:r>
            <a:endParaRPr lang="en-US" sz="10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 1: Asymmetric LSH for MIPS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51733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Inspired from LSH for NNS</a:t>
            </a:r>
            <a:endParaRPr lang="en-SG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430"/>
            <a:ext cx="8060898" cy="3922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923" b="-4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LSH </a:t>
            </a:r>
            <a:r>
              <a:rPr lang="en-US" sz="2800" dirty="0"/>
              <a:t>for </a:t>
            </a:r>
            <a:r>
              <a:rPr lang="en-US" sz="2800" dirty="0" smtClean="0"/>
              <a:t>NNS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2342929" y="2845692"/>
            <a:ext cx="270613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vi-VN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code </a:t>
                </a:r>
                <a:r>
                  <a:rPr lang="en-US" dirty="0" smtClean="0">
                    <a:solidFill>
                      <a:prstClr val="black"/>
                    </a:solidFill>
                    <a:latin typeface="Calibri" panose="020F0502020204030204"/>
                  </a:rPr>
                  <a:t>size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>
            <a:off x="1840911" y="3302892"/>
            <a:ext cx="50201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n 52"/>
              <p:cNvSpPr/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vectors</a:t>
                </a: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3" name="Ca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blipFill rotWithShape="0">
                <a:blip r:embed="rId3"/>
                <a:stretch>
                  <a:fillRect l="-1478" r="-1970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4367262" y="2226450"/>
            <a:ext cx="0" cy="5865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645886" y="2197704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392048" y="3768330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Elbow Connector 57"/>
          <p:cNvCxnSpPr/>
          <p:nvPr/>
        </p:nvCxnSpPr>
        <p:spPr>
          <a:xfrm rot="16200000" flipH="1">
            <a:off x="2287191" y="4118786"/>
            <a:ext cx="1307924" cy="590535"/>
          </a:xfrm>
          <a:prstGeom prst="bentConnector3">
            <a:avLst>
              <a:gd name="adj1" fmla="val 9912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Multidocument 45"/>
          <p:cNvSpPr/>
          <p:nvPr/>
        </p:nvSpPr>
        <p:spPr>
          <a:xfrm>
            <a:off x="6986587" y="5655278"/>
            <a:ext cx="1265354" cy="719390"/>
          </a:xfrm>
          <a:prstGeom prst="flowChartMultidocumen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Top-K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38242" y="6121111"/>
            <a:ext cx="1107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Hash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493" r="-820" b="-2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01493" r="-820" b="-1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201493" r="-820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 rot="5400000">
            <a:off x="4272591" y="57173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359559" y="3944737"/>
            <a:ext cx="1634078" cy="1192899"/>
            <a:chOff x="7785441" y="3794710"/>
            <a:chExt cx="1634078" cy="1192899"/>
          </a:xfrm>
        </p:grpSpPr>
        <p:sp>
          <p:nvSpPr>
            <p:cNvPr id="64" name="Flowchart: Multidocument 45"/>
            <p:cNvSpPr/>
            <p:nvPr/>
          </p:nvSpPr>
          <p:spPr>
            <a:xfrm>
              <a:off x="8069269" y="3794710"/>
              <a:ext cx="1350250" cy="938632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Multidocument 45"/>
                <p:cNvSpPr/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Flowchart: Multidocument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7619264" y="4500131"/>
            <a:ext cx="806962" cy="77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8" name="Straight Arrow Connector 67"/>
          <p:cNvCxnSpPr>
            <a:endCxn id="65" idx="1"/>
          </p:cNvCxnSpPr>
          <p:nvPr/>
        </p:nvCxnSpPr>
        <p:spPr>
          <a:xfrm flipV="1">
            <a:off x="5547675" y="4668320"/>
            <a:ext cx="811884" cy="40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Left Brace 68"/>
          <p:cNvSpPr/>
          <p:nvPr/>
        </p:nvSpPr>
        <p:spPr>
          <a:xfrm rot="16200000">
            <a:off x="7422539" y="3945902"/>
            <a:ext cx="354709" cy="263101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LSH for MIPS?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22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772400" cy="461665"/>
          </a:xfrm>
        </p:spPr>
        <p:txBody>
          <a:bodyPr/>
          <a:lstStyle/>
          <a:p>
            <a:r>
              <a:rPr lang="en-US" sz="2400" dirty="0" smtClean="0"/>
              <a:t>Idea: Vector Augmentation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861" y="295344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  <a:blipFill rotWithShape="0">
                <a:blip r:embed="rId2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07268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572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/>
              <p:cNvSpPr txBox="1">
                <a:spLocks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blipFill rotWithShape="0">
                <a:blip r:embed="rId6"/>
                <a:stretch>
                  <a:fillRect b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2432" y="64359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A., &amp; Li, P. (2014). Asymmetric LSH (ALSH) for sublinear time maximum inner product search (MIPS).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Advances in Neural Information Processing Systems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2321-2329).</a:t>
            </a:r>
            <a:endParaRPr lang="en-SG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861" y="4721694"/>
            <a:ext cx="25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315200" cy="461665"/>
          </a:xfrm>
        </p:spPr>
        <p:txBody>
          <a:bodyPr/>
          <a:lstStyle/>
          <a:p>
            <a:r>
              <a:rPr lang="en-US" sz="2400" dirty="0"/>
              <a:t>Idea: Vector Augmentation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2187" y="3027038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895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00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12514" y="644473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err="1">
                <a:solidFill>
                  <a:srgbClr val="2E414F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, A., &amp; Li, P. (2015). Improved Asymmetric Locality Sensitive Hashing (ALSH) for Maximum Inner Product Search (MIPS). </a:t>
            </a:r>
            <a:r>
              <a:rPr lang="en-SG" sz="1000" i="1" dirty="0">
                <a:solidFill>
                  <a:srgbClr val="2E414F"/>
                </a:solidFill>
                <a:latin typeface="Arial Narrow" panose="020B0606020202030204" pitchFamily="34" charset="0"/>
              </a:rPr>
              <a:t>UAI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.</a:t>
            </a:r>
            <a:endParaRPr lang="en-SG" sz="10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32747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09016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56425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2990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19941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37923" y="49381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/>
              <a:t>Idea: Vector 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852" y="309621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  <a:blipFill rotWithShape="0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71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6482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 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𝑎𝑥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 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𝑢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03772" y="6281142"/>
            <a:ext cx="7960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1] </a:t>
            </a:r>
            <a:r>
              <a:rPr lang="en-SG" sz="1000" dirty="0" err="1" smtClean="0">
                <a:latin typeface="Arial Narrow" panose="020B0606020202030204" pitchFamily="34" charset="0"/>
              </a:rPr>
              <a:t>Neyshabur</a:t>
            </a:r>
            <a:r>
              <a:rPr lang="en-SG" sz="1000" dirty="0">
                <a:latin typeface="Arial Narrow" panose="020B0606020202030204" pitchFamily="34" charset="0"/>
              </a:rPr>
              <a:t>, B., &amp; </a:t>
            </a:r>
            <a:r>
              <a:rPr lang="en-SG" sz="1000" dirty="0" err="1">
                <a:latin typeface="Arial Narrow" panose="020B0606020202030204" pitchFamily="34" charset="0"/>
              </a:rPr>
              <a:t>Srebro</a:t>
            </a:r>
            <a:r>
              <a:rPr lang="en-SG" sz="1000" dirty="0">
                <a:latin typeface="Arial Narrow" panose="020B0606020202030204" pitchFamily="34" charset="0"/>
              </a:rPr>
              <a:t>, N. (2015). On Symmetric and Asymmetric LSHs for Inner Product Search. </a:t>
            </a:r>
            <a:r>
              <a:rPr lang="en-SG" sz="1000" i="1" dirty="0">
                <a:latin typeface="Arial Narrow" panose="020B0606020202030204" pitchFamily="34" charset="0"/>
              </a:rPr>
              <a:t>ICML</a:t>
            </a:r>
            <a:r>
              <a:rPr lang="en-SG" sz="10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SG" sz="1000" dirty="0"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2]. </a:t>
            </a:r>
            <a:r>
              <a:rPr lang="en-SG" sz="1000" dirty="0" err="1" smtClean="0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Y., Finkelstein, Y., Gilad-</a:t>
            </a:r>
            <a:r>
              <a:rPr lang="en-SG" sz="1000" dirty="0" err="1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R., </a:t>
            </a:r>
            <a:r>
              <a:rPr lang="en-SG" sz="1000" dirty="0" err="1">
                <a:latin typeface="Arial Narrow" panose="020B0606020202030204" pitchFamily="34" charset="0"/>
              </a:rPr>
              <a:t>Katzir</a:t>
            </a:r>
            <a:r>
              <a:rPr lang="en-SG" sz="1000" dirty="0">
                <a:latin typeface="Arial Narrow" panose="020B0606020202030204" pitchFamily="34" charset="0"/>
              </a:rPr>
              <a:t>, L., </a:t>
            </a:r>
            <a:r>
              <a:rPr lang="en-SG" sz="1000" dirty="0" err="1">
                <a:latin typeface="Arial Narrow" panose="020B0606020202030204" pitchFamily="34" charset="0"/>
              </a:rPr>
              <a:t>Koenigstein</a:t>
            </a:r>
            <a:r>
              <a:rPr lang="en-SG" sz="1000" dirty="0">
                <a:latin typeface="Arial Narrow" panose="020B0606020202030204" pitchFamily="34" charset="0"/>
              </a:rPr>
              <a:t>, N., Nice, N., &amp; </a:t>
            </a:r>
            <a:r>
              <a:rPr lang="en-SG" sz="1000" dirty="0" err="1">
                <a:latin typeface="Arial Narrow" panose="020B0606020202030204" pitchFamily="34" charset="0"/>
              </a:rPr>
              <a:t>Paquet</a:t>
            </a:r>
            <a:r>
              <a:rPr lang="en-SG" sz="1000" dirty="0">
                <a:latin typeface="Arial Narrow" panose="020B0606020202030204" pitchFamily="34" charset="0"/>
              </a:rPr>
              <a:t>, U. (2014). </a:t>
            </a:r>
            <a:endParaRPr lang="en-SG" sz="1000" dirty="0" smtClean="0">
              <a:latin typeface="Arial Narrow" panose="020B0606020202030204" pitchFamily="34" charset="0"/>
            </a:endParaRPr>
          </a:p>
          <a:p>
            <a:r>
              <a:rPr lang="en-SG" sz="1000" dirty="0">
                <a:latin typeface="Arial Narrow" panose="020B0606020202030204" pitchFamily="34" charset="0"/>
              </a:rPr>
              <a:t> </a:t>
            </a:r>
            <a:r>
              <a:rPr lang="en-SG" sz="1000" dirty="0" smtClean="0">
                <a:latin typeface="Arial Narrow" panose="020B0606020202030204" pitchFamily="34" charset="0"/>
              </a:rPr>
              <a:t>    </a:t>
            </a:r>
            <a:r>
              <a:rPr lang="en-SG" sz="1000" dirty="0" smtClean="0">
                <a:latin typeface="Arial Narrow" panose="020B0606020202030204" pitchFamily="34" charset="0"/>
              </a:rPr>
              <a:t>Speeding </a:t>
            </a:r>
            <a:r>
              <a:rPr lang="en-SG" sz="1000" dirty="0">
                <a:latin typeface="Arial Narrow" panose="020B0606020202030204" pitchFamily="34" charset="0"/>
              </a:rPr>
              <a:t>up the Xbox recommender system using a </a:t>
            </a:r>
            <a:r>
              <a:rPr lang="en-SG" sz="1000" dirty="0" err="1">
                <a:latin typeface="Arial Narrow" panose="020B0606020202030204" pitchFamily="34" charset="0"/>
              </a:rPr>
              <a:t>euclidean</a:t>
            </a:r>
            <a:r>
              <a:rPr lang="en-SG" sz="1000" dirty="0">
                <a:latin typeface="Arial Narrow" panose="020B0606020202030204" pitchFamily="34" charset="0"/>
              </a:rPr>
              <a:t> transformation for inner-product spaces. </a:t>
            </a:r>
            <a:r>
              <a:rPr lang="en-SG" sz="1000" i="1" dirty="0" err="1">
                <a:latin typeface="Arial Narrow" panose="020B0606020202030204" pitchFamily="34" charset="0"/>
              </a:rPr>
              <a:t>RecSys</a:t>
            </a:r>
            <a:r>
              <a:rPr lang="en-SG" sz="1000" dirty="0">
                <a:latin typeface="Arial Narrow" panose="020B060602020203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19615" y="4764185"/>
            <a:ext cx="32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NNS/MCSS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87978"/>
            <a:ext cx="68580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Success of MF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510486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71306"/>
            <a:ext cx="1934639" cy="94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0244"/>
            <a:ext cx="1905000" cy="883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14684"/>
            <a:ext cx="1671638" cy="941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7" y="4738287"/>
            <a:ext cx="2209800" cy="1438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258045"/>
            <a:ext cx="1586725" cy="855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16" y="4814684"/>
            <a:ext cx="1702594" cy="1132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4" y="3052631"/>
            <a:ext cx="1280366" cy="867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4" y="4382172"/>
            <a:ext cx="1751825" cy="9810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10486"/>
            <a:ext cx="2898971" cy="6469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8" y="3079911"/>
            <a:ext cx="1129256" cy="1129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8190"/>
            <a:ext cx="2200275" cy="48332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Vector </a:t>
            </a:r>
            <a:r>
              <a:rPr lang="en-US" sz="2800" dirty="0"/>
              <a:t>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5329" y="1121820"/>
            <a:ext cx="8305800" cy="4267200"/>
            <a:chOff x="457200" y="1143000"/>
            <a:chExt cx="8474718" cy="4343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143000"/>
              <a:ext cx="8474718" cy="4343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819400" y="38100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795712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7662" y="32385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1400" y="3795712"/>
              <a:ext cx="114300" cy="152400"/>
            </a:xfrm>
            <a:prstGeom prst="rect">
              <a:avLst/>
            </a:prstGeom>
            <a:solidFill>
              <a:srgbClr val="B7B7CC"/>
            </a:solidFill>
            <a:ln>
              <a:solidFill>
                <a:srgbClr val="C8C8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0400" y="2362200"/>
              <a:ext cx="114300" cy="152400"/>
            </a:xfrm>
            <a:prstGeom prst="rect">
              <a:avLst/>
            </a:prstGeom>
            <a:solidFill>
              <a:srgbClr val="F3F3FF"/>
            </a:solidFill>
            <a:ln>
              <a:solidFill>
                <a:srgbClr val="E8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67700" y="3233737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534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895" r="-2632" b="-1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2778" b="-25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216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919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07" r="-11111" b="-3714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b="1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714" r="-10714" b="-3823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illustration of vector augmentation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 space</a:t>
                </a:r>
              </a:p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(This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picture is taken from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(*))</a:t>
                </a:r>
                <a:endParaRPr 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696216" y="6474916"/>
            <a:ext cx="65714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 Narrow" panose="020B0606020202030204" pitchFamily="34" charset="0"/>
              </a:rPr>
              <a:t>(*) </a:t>
            </a:r>
            <a:r>
              <a:rPr lang="en-SG" sz="900" dirty="0"/>
              <a:t>Yu, H., Hsieh, C., Lei, Q., &amp; Dhillon, I.S. (2017). A Greedy Approach for Budgeted Maximum Inner Product Search. </a:t>
            </a:r>
            <a:r>
              <a:rPr lang="en-SG" sz="900" i="1" dirty="0"/>
              <a:t>NIPS</a:t>
            </a:r>
            <a:r>
              <a:rPr lang="en-SG" sz="900" dirty="0"/>
              <a:t>.</a:t>
            </a:r>
            <a:endParaRPr lang="en-US" sz="9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33600" y="4191000"/>
            <a:ext cx="76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794536" y="4191000"/>
            <a:ext cx="149064" cy="76200"/>
          </a:xfrm>
          <a:prstGeom prst="rect">
            <a:avLst/>
          </a:prstGeom>
          <a:solidFill>
            <a:srgbClr val="E8E8FF"/>
          </a:solidFill>
          <a:ln>
            <a:solidFill>
              <a:srgbClr val="FAF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8384419" y="2010550"/>
            <a:ext cx="233564" cy="123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7955644" y="2197757"/>
            <a:ext cx="121556" cy="121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7241" r="-17241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315200" cy="584775"/>
          </a:xfrm>
        </p:spPr>
        <p:txBody>
          <a:bodyPr/>
          <a:lstStyle/>
          <a:p>
            <a:r>
              <a:rPr lang="en-US" dirty="0" smtClean="0"/>
              <a:t>A Better Augmentation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6469380"/>
            <a:ext cx="769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>
                <a:latin typeface="Arial Narrow" panose="020B0606020202030204" pitchFamily="34" charset="0"/>
              </a:rPr>
              <a:t>Huang, Q., Ma, G., Feng, J., Fang, Q., &amp; Tung, A.K. (2018). Accurate and Fast Asymmetric Locality-Sensitive Hashing Scheme for Maximum Inner Product Search. </a:t>
            </a:r>
            <a:r>
              <a:rPr lang="en-SG" sz="900" i="1" dirty="0">
                <a:latin typeface="Arial Narrow" panose="020B0606020202030204" pitchFamily="34" charset="0"/>
              </a:rPr>
              <a:t>KDD</a:t>
            </a:r>
            <a:r>
              <a:rPr lang="en-SG" sz="900" dirty="0">
                <a:latin typeface="Arial Narrow" panose="020B0606020202030204" pitchFamily="34" charset="0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1105863"/>
            <a:ext cx="4648200" cy="2554714"/>
            <a:chOff x="1524000" y="1026686"/>
            <a:chExt cx="4900027" cy="2554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026686"/>
              <a:ext cx="4900027" cy="255471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828800" y="3225914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22860" y="3698378"/>
            <a:ext cx="4751241" cy="2449602"/>
            <a:chOff x="762000" y="3575022"/>
            <a:chExt cx="4751241" cy="24496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575022"/>
              <a:ext cx="4751241" cy="244960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65920" y="5641459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19815" y="3228891"/>
            <a:ext cx="1907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X-box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8033" y="5661330"/>
            <a:ext cx="1810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QNF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6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929"/>
            <a:ext cx="6553200" cy="1077218"/>
          </a:xfrm>
        </p:spPr>
        <p:txBody>
          <a:bodyPr/>
          <a:lstStyle/>
          <a:p>
            <a:r>
              <a:rPr lang="en-US" dirty="0" smtClean="0"/>
              <a:t>Idea 2: Sequential Scanning with Upper-Bound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905000"/>
            <a:ext cx="4572000" cy="225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44" y="1143000"/>
            <a:ext cx="4562647" cy="247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91819"/>
            <a:ext cx="4555334" cy="2127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2536" b="-17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" y="495981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Cauchy-Schwarz inequality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609600" y="6444734"/>
            <a:ext cx="813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latin typeface="-apple-system"/>
              </a:rPr>
              <a:t>[1]  </a:t>
            </a:r>
            <a:r>
              <a:rPr lang="en-SG" sz="900" dirty="0" err="1" smtClean="0">
                <a:latin typeface="-apple-system"/>
              </a:rPr>
              <a:t>Teflioudi</a:t>
            </a:r>
            <a:r>
              <a:rPr lang="en-SG" sz="900" dirty="0">
                <a:latin typeface="-apple-system"/>
              </a:rPr>
              <a:t>, C., </a:t>
            </a:r>
            <a:r>
              <a:rPr lang="en-SG" sz="900" dirty="0" err="1">
                <a:latin typeface="-apple-system"/>
              </a:rPr>
              <a:t>Gemulla</a:t>
            </a:r>
            <a:r>
              <a:rPr lang="en-SG" sz="900" dirty="0">
                <a:latin typeface="-apple-system"/>
              </a:rPr>
              <a:t>, R., &amp; </a:t>
            </a:r>
            <a:r>
              <a:rPr lang="en-SG" sz="900" dirty="0" err="1">
                <a:latin typeface="-apple-system"/>
              </a:rPr>
              <a:t>Mykytiuk</a:t>
            </a:r>
            <a:r>
              <a:rPr lang="en-SG" sz="900" dirty="0">
                <a:latin typeface="-apple-system"/>
              </a:rPr>
              <a:t>, O. (2015). LEMP: Fast Retrieval of Large Entries in a Matrix Product. </a:t>
            </a:r>
            <a:r>
              <a:rPr lang="en-SG" sz="900" i="1" dirty="0">
                <a:latin typeface="-apple-system"/>
              </a:rPr>
              <a:t>SIGMOD Conference</a:t>
            </a:r>
            <a:r>
              <a:rPr lang="en-SG" sz="900" dirty="0" smtClean="0">
                <a:latin typeface="-apple-system"/>
              </a:rPr>
              <a:t>.</a:t>
            </a:r>
          </a:p>
          <a:p>
            <a:r>
              <a:rPr lang="en-SG" sz="900" dirty="0" smtClean="0"/>
              <a:t>[2]  Li</a:t>
            </a:r>
            <a:r>
              <a:rPr lang="en-SG" sz="900" dirty="0"/>
              <a:t>, H., Chan, T.N., </a:t>
            </a:r>
            <a:r>
              <a:rPr lang="en-SG" sz="900" dirty="0" err="1"/>
              <a:t>Yiu</a:t>
            </a:r>
            <a:r>
              <a:rPr lang="en-SG" sz="900" dirty="0"/>
              <a:t>, M.L., &amp; </a:t>
            </a:r>
            <a:r>
              <a:rPr lang="en-SG" sz="900" dirty="0" err="1"/>
              <a:t>Mamoulis</a:t>
            </a:r>
            <a:r>
              <a:rPr lang="en-SG" sz="900" dirty="0"/>
              <a:t>, N. (2017). FEXIPRO: Fast and Exact Inner Product Retrieval in Recommender Systems. </a:t>
            </a:r>
            <a:r>
              <a:rPr lang="en-SG" sz="900" i="1" dirty="0"/>
              <a:t>SIGMOD Conference</a:t>
            </a:r>
            <a:r>
              <a:rPr lang="en-SG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7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377"/>
            <a:ext cx="6553200" cy="523220"/>
          </a:xfrm>
        </p:spPr>
        <p:txBody>
          <a:bodyPr/>
          <a:lstStyle/>
          <a:p>
            <a:r>
              <a:rPr lang="en-US" sz="2800" dirty="0" smtClean="0"/>
              <a:t>Idea 3: Sampling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868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 3: Sampling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2" y="1295400"/>
            <a:ext cx="77639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 3: Sampling</a:t>
            </a:r>
            <a:endParaRPr lang="en-US" sz="2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4"/>
            <a:ext cx="9144000" cy="53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 3: Sampling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44"/>
            <a:ext cx="9144000" cy="53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</p:spPr>
            <p:txBody>
              <a:bodyPr/>
              <a:lstStyle/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any query request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Query-independent Data Structure Construction:</a:t>
                </a:r>
              </a:p>
              <a:p>
                <a:pPr marL="800100" lvl="2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A preprocessing procedure is performed on the entire </a:t>
                </a:r>
              </a:p>
              <a:p>
                <a:pPr marL="800100" lvl="2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 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a data structure </a:t>
                </a:r>
                <a14:m>
                  <m:oMath xmlns:m="http://schemas.openxmlformats.org/officeDocument/2006/math">
                    <m:r>
                      <a:rPr lang="vi-VN" sz="3000" b="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store information about </a:t>
                </a:r>
                <a14:m>
                  <m:oMath xmlns:m="http://schemas.openxmlformats.org/officeDocument/2006/math"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are two necessary steps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Query-dependent preprocessing: </a:t>
                </a:r>
              </a:p>
              <a:p>
                <a:pPr marL="1257300" lvl="3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pre-processing procedure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query.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2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  <a:blipFill rotWithShape="0">
                <a:blip r:embed="rId2"/>
                <a:stretch>
                  <a:fillRect t="-1310" r="-18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</p:spPr>
            <p:txBody>
              <a:bodyPr/>
              <a:lstStyle/>
              <a:p>
                <a:pPr marL="857250" lvl="1" indent="-457200">
                  <a:buFont typeface="+mj-lt"/>
                  <a:buAutoNum type="arabi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efficient procedure is performed to filter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Ranking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exact ranking is performed on the selected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  <a:blipFill rotWithShape="0"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9191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 Recommendation Retrieval as Similarity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for Scalable Recommendation Retrieval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Session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</a:t>
            </a:r>
            <a:r>
              <a:rPr lang="en-US" sz="2800" kern="0" dirty="0" smtClean="0"/>
              <a:t>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1410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</a:t>
            </a:r>
            <a:r>
              <a:rPr lang="en-US" sz="2800" kern="0" dirty="0" smtClean="0"/>
              <a:t>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3841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err="1" smtClean="0"/>
              <a:t>Indexable</a:t>
            </a:r>
            <a:r>
              <a:rPr lang="en-US" sz="2800" kern="0" dirty="0" smtClean="0"/>
              <a:t> Representations Learning</a:t>
            </a:r>
            <a:endParaRPr lang="en-US" sz="2800" kern="0" dirty="0"/>
          </a:p>
        </p:txBody>
      </p:sp>
      <p:sp>
        <p:nvSpPr>
          <p:cNvPr id="2" name="Rectangle 1"/>
          <p:cNvSpPr/>
          <p:nvPr/>
        </p:nvSpPr>
        <p:spPr>
          <a:xfrm>
            <a:off x="914400" y="6319689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</a:t>
            </a:r>
            <a:r>
              <a:rPr lang="en-SG" sz="900" dirty="0" err="1" smtClean="0">
                <a:solidFill>
                  <a:srgbClr val="222222"/>
                </a:solidFill>
                <a:latin typeface="Arial Narrow" panose="020B0606020202030204" pitchFamily="34" charset="0"/>
              </a:rPr>
              <a:t>Fraccaro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M.,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Paquet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U.,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Winther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O. (2016, February).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 Probabilistic Matrix Factorization for Maximum Inner Product Search.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AAAI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1554-1560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).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Le</a:t>
            </a:r>
            <a:r>
              <a:rPr lang="en-SG" sz="900" dirty="0"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latin typeface="Arial Narrow" panose="020B0606020202030204" pitchFamily="34" charset="0"/>
              </a:rPr>
              <a:t>Lauw</a:t>
            </a:r>
            <a:r>
              <a:rPr lang="en-SG" sz="900" dirty="0">
                <a:latin typeface="Arial Narrow" panose="020B0606020202030204" pitchFamily="34" charset="0"/>
              </a:rPr>
              <a:t>, H. W. (2017, November). </a:t>
            </a:r>
            <a:r>
              <a:rPr lang="en-SG" sz="900" dirty="0" err="1"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latin typeface="Arial Narrow" panose="020B0606020202030204" pitchFamily="34" charset="0"/>
              </a:rPr>
              <a:t> Bayesian personalized ranking for efficient top-k recommendation.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SG" sz="900" dirty="0">
                <a:latin typeface="Arial Narrow" panose="020B0606020202030204" pitchFamily="34" charset="0"/>
              </a:rPr>
              <a:t> (pp. 1389-1398). ACM.</a:t>
            </a:r>
          </a:p>
        </p:txBody>
      </p:sp>
    </p:spTree>
    <p:extLst>
      <p:ext uri="{BB962C8B-B14F-4D97-AF65-F5344CB8AC3E}">
        <p14:creationId xmlns:p14="http://schemas.microsoft.com/office/powerpoint/2010/main" val="29706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 GISA-4July2016AG_V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1796" r="1597" b="2124"/>
          <a:stretch/>
        </p:blipFill>
        <p:spPr>
          <a:xfrm>
            <a:off x="0" y="3"/>
            <a:ext cx="9144000" cy="68579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3" y="177721"/>
            <a:ext cx="1891396" cy="56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692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45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for Real-time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105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60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Retrieval via Indexing Structures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Learning </a:t>
            </a:r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6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5009799" y="2483223"/>
            <a:ext cx="2488192" cy="1270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1371600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98519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0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4754411" y="132873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273" r="-24242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6477000" y="1652409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13982" y="152588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3471765" y="3995946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18062" y="3926363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970366" y="4191000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1828800" y="432138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143" r="-7143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840376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965782" y="1295400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6304564" y="422081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6172200" y="4312037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6201194" y="579698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04564" y="569618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23" idx="2"/>
            <a:endCxn id="29" idx="2"/>
          </p:cNvCxnSpPr>
          <p:nvPr/>
        </p:nvCxnSpPr>
        <p:spPr>
          <a:xfrm rot="5400000">
            <a:off x="5661104" y="4782948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0" idx="3"/>
            <a:endCxn id="23" idx="3"/>
          </p:cNvCxnSpPr>
          <p:nvPr/>
        </p:nvCxnSpPr>
        <p:spPr>
          <a:xfrm flipH="1">
            <a:off x="8072582" y="4466218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27" y="297294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computing preference score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ranking these preference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18" t="-2516" r="-1639" b="-37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blipFill rotWithShape="0">
                <a:blip r:embed="rId4"/>
                <a:stretch>
                  <a:fillRect b="-104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blipFill rotWithShape="0">
                <a:blip r:embed="rId7"/>
                <a:stretch>
                  <a:fillRect b="-1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blipFill rotWithShape="0">
                <a:blip r:embed="rId8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Multidocument 54"/>
          <p:cNvSpPr/>
          <p:nvPr/>
        </p:nvSpPr>
        <p:spPr>
          <a:xfrm>
            <a:off x="3783700" y="3238233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513352" y="2339142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8600" y="2364225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1404932" y="1662208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3478178" y="1662207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24475" y="159262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1976779" y="185726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1835213" y="198764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10977" y="188707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6178613" y="197829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651" r="-6977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6207607" y="3463250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>
            <a:off x="6310977" y="336244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54" idx="2"/>
            <a:endCxn id="55" idx="2"/>
          </p:cNvCxnSpPr>
          <p:nvPr/>
        </p:nvCxnSpPr>
        <p:spPr>
          <a:xfrm rot="5400000">
            <a:off x="5667517" y="2449209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3"/>
            <a:endCxn id="54" idx="3"/>
          </p:cNvCxnSpPr>
          <p:nvPr/>
        </p:nvCxnSpPr>
        <p:spPr>
          <a:xfrm flipH="1">
            <a:off x="8078995" y="2132479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833"/>
            <a:ext cx="6553200" cy="61555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Approaches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501"/>
            <a:ext cx="8305800" cy="29484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Search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1018</Words>
  <Application>Microsoft Office PowerPoint</Application>
  <PresentationFormat>On-screen Show (4:3)</PresentationFormat>
  <Paragraphs>337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-apple-system</vt:lpstr>
      <vt:lpstr>Arial</vt:lpstr>
      <vt:lpstr>Arial Narrow</vt:lpstr>
      <vt:lpstr>Calibri</vt:lpstr>
      <vt:lpstr>Cambria Math</vt:lpstr>
      <vt:lpstr>Century Gothic</vt:lpstr>
      <vt:lpstr>Times</vt:lpstr>
      <vt:lpstr>Times New Roman</vt:lpstr>
      <vt:lpstr>Wingdings</vt:lpstr>
      <vt:lpstr>Default Design</vt:lpstr>
      <vt:lpstr>Recent Advances in Scalable Retrieval of Personalized Recommendations</vt:lpstr>
      <vt:lpstr>Motivation: Success of MF RecSys</vt:lpstr>
      <vt:lpstr>Outline</vt:lpstr>
      <vt:lpstr>Outline</vt:lpstr>
      <vt:lpstr>Part I:</vt:lpstr>
      <vt:lpstr>Two Phases of a MF Recommender System  </vt:lpstr>
      <vt:lpstr>Linear Scanning is Not Scalable </vt:lpstr>
      <vt:lpstr>Part II:</vt:lpstr>
      <vt:lpstr>A Categorization of Approaches </vt:lpstr>
      <vt:lpstr>PowerPoint Presentation</vt:lpstr>
      <vt:lpstr>Maximum Inner Product Search?</vt:lpstr>
      <vt:lpstr>PowerPoint Presentation</vt:lpstr>
      <vt:lpstr>Idea 1: Asymmetric LSH for MIPS </vt:lpstr>
      <vt:lpstr>Inspired from LSH for NNS</vt:lpstr>
      <vt:lpstr>LSH for NNS</vt:lpstr>
      <vt:lpstr>PowerPoint Presentation</vt:lpstr>
      <vt:lpstr>Idea: Vector Augmentation </vt:lpstr>
      <vt:lpstr>Idea: Vector Augmentation </vt:lpstr>
      <vt:lpstr>Idea: Vector Augmentation </vt:lpstr>
      <vt:lpstr>Vector Augmentation </vt:lpstr>
      <vt:lpstr>A Better Augmentation </vt:lpstr>
      <vt:lpstr>Idea 2: Sequential Scanning with Upper-Bound</vt:lpstr>
      <vt:lpstr>Idea 3: Sampling</vt:lpstr>
      <vt:lpstr>PowerPoint Presentation</vt:lpstr>
      <vt:lpstr>PowerPoint Presentation</vt:lpstr>
      <vt:lpstr>PowerPoint Presentation</vt:lpstr>
      <vt:lpstr>Essential Components for a Fast MIPS</vt:lpstr>
      <vt:lpstr>Essential Components for a Fast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III:</vt:lpstr>
      <vt:lpstr>THANK YOU</vt:lpstr>
    </vt:vector>
  </TitlesOfParts>
  <Company>SMU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LE Duy Dung</cp:lastModifiedBy>
  <cp:revision>265</cp:revision>
  <cp:lastPrinted>2016-08-03T09:30:22Z</cp:lastPrinted>
  <dcterms:created xsi:type="dcterms:W3CDTF">2005-05-18T03:13:04Z</dcterms:created>
  <dcterms:modified xsi:type="dcterms:W3CDTF">2019-01-01T09:18:56Z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