
<file path=[Content_Types].xml><?xml version="1.0" encoding="utf-8"?>
<Types xmlns="http://schemas.openxmlformats.org/package/2006/content-types">
  <Default Extension="png" ContentType="image/png"/>
  <Default Extension="jpeg" ContentType="image/jpeg"/>
  <Default Extension="com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71" r:id="rId2"/>
    <p:sldId id="277" r:id="rId3"/>
    <p:sldId id="282" r:id="rId4"/>
    <p:sldId id="283" r:id="rId5"/>
    <p:sldId id="287" r:id="rId6"/>
    <p:sldId id="280" r:id="rId7"/>
    <p:sldId id="281" r:id="rId8"/>
    <p:sldId id="288" r:id="rId9"/>
    <p:sldId id="291" r:id="rId10"/>
    <p:sldId id="292" r:id="rId11"/>
    <p:sldId id="300" r:id="rId12"/>
    <p:sldId id="303" r:id="rId13"/>
    <p:sldId id="297" r:id="rId14"/>
    <p:sldId id="318" r:id="rId15"/>
    <p:sldId id="306" r:id="rId16"/>
    <p:sldId id="319" r:id="rId17"/>
    <p:sldId id="304" r:id="rId18"/>
    <p:sldId id="307" r:id="rId19"/>
    <p:sldId id="308" r:id="rId20"/>
    <p:sldId id="310" r:id="rId21"/>
    <p:sldId id="309" r:id="rId22"/>
    <p:sldId id="321" r:id="rId23"/>
    <p:sldId id="322" r:id="rId24"/>
    <p:sldId id="311" r:id="rId25"/>
    <p:sldId id="312" r:id="rId26"/>
    <p:sldId id="298" r:id="rId27"/>
    <p:sldId id="299" r:id="rId28"/>
    <p:sldId id="313" r:id="rId29"/>
    <p:sldId id="314" r:id="rId30"/>
    <p:sldId id="315" r:id="rId31"/>
    <p:sldId id="293" r:id="rId32"/>
    <p:sldId id="316" r:id="rId33"/>
    <p:sldId id="320" r:id="rId34"/>
    <p:sldId id="317" r:id="rId35"/>
    <p:sldId id="294" r:id="rId36"/>
    <p:sldId id="289" r:id="rId37"/>
    <p:sldId id="274" r:id="rId38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FF"/>
    <a:srgbClr val="FAFAFF"/>
    <a:srgbClr val="A7ADFF"/>
    <a:srgbClr val="C8C8CC"/>
    <a:srgbClr val="F3F3FF"/>
    <a:srgbClr val="B7B7CC"/>
    <a:srgbClr val="C69200"/>
    <a:srgbClr val="002060"/>
    <a:srgbClr val="161C56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26"/>
    <p:restoredTop sz="92282" autoAdjust="0"/>
  </p:normalViewPr>
  <p:slideViewPr>
    <p:cSldViewPr>
      <p:cViewPr varScale="1">
        <p:scale>
          <a:sx n="104" d="100"/>
          <a:sy n="104" d="100"/>
        </p:scale>
        <p:origin x="159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339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7C6C1-58CA-4905-AEDC-9C13740575B8}" type="datetimeFigureOut">
              <a:rPr lang="en-SG" smtClean="0"/>
              <a:t>2/1/2019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42921-5E95-42E7-81BE-0A3E682E96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40604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D53CA56-7B18-46F1-B7FE-D2358B15BC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413354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Cover Slide with Image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3CA56-7B18-46F1-B7FE-D2358B15BC8C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9127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3CA56-7B18-46F1-B7FE-D2358B15BC8C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3583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3CA56-7B18-46F1-B7FE-D2358B15BC8C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5120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D53CA56-7B18-46F1-B7FE-D2358B15BC8C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6561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D53CA56-7B18-46F1-B7FE-D2358B15BC8C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1908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D53CA56-7B18-46F1-B7FE-D2358B15BC8C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4028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Cover Slide with Image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3CA56-7B18-46F1-B7FE-D2358B15BC8C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7140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0" y="0"/>
            <a:ext cx="9144000" cy="1420813"/>
            <a:chOff x="0" y="0"/>
            <a:chExt cx="9144000" cy="1420813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0"/>
              <a:ext cx="9144000" cy="1420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5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6261" y="197489"/>
              <a:ext cx="3419830" cy="1025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Straight Connector 7"/>
            <p:cNvCxnSpPr/>
            <p:nvPr userDrawn="1"/>
          </p:nvCxnSpPr>
          <p:spPr bwMode="auto">
            <a:xfrm>
              <a:off x="0" y="1420813"/>
              <a:ext cx="9144000" cy="0"/>
            </a:xfrm>
            <a:prstGeom prst="line">
              <a:avLst/>
            </a:prstGeom>
            <a:ln w="28575">
              <a:solidFill>
                <a:srgbClr val="C692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22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092204" y="5240050"/>
            <a:ext cx="7772400" cy="584775"/>
          </a:xfrm>
        </p:spPr>
        <p:txBody>
          <a:bodyPr/>
          <a:lstStyle>
            <a:lvl1pPr algn="r">
              <a:defRPr sz="3200"/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092204" y="5883275"/>
            <a:ext cx="7772400" cy="400110"/>
          </a:xfrm>
        </p:spPr>
        <p:txBody>
          <a:bodyPr/>
          <a:lstStyle>
            <a:lvl1pPr marL="0" indent="0" algn="r">
              <a:buFontTx/>
              <a:buNone/>
              <a:defRPr sz="2000" b="1"/>
            </a:lvl1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1402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749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3136612"/>
            <a:ext cx="8305800" cy="58477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1743C-E2D0-4F23-9ADE-FF21A9026E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500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136613"/>
            <a:ext cx="7772400" cy="5847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721388"/>
            <a:ext cx="7772400" cy="400110"/>
          </a:xfrm>
        </p:spPr>
        <p:txBody>
          <a:bodyPr anchor="t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6556C-EC84-4ECE-8191-F1FF3A7E99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6200" y="914400"/>
            <a:ext cx="8991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172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7201"/>
            <a:ext cx="6553200" cy="58477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5819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A19D8-1474-485E-AF0B-775079405A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105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226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226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E52A5-A620-486A-A1C9-54A6C6F43B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531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F6E45-423C-46C5-BE72-11896EEDA7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1618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BFDDE-7429-4330-9721-C945C33BC4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5013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9B965-42BC-4A3D-976E-CF58558A0C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2015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25425"/>
            <a:ext cx="6477000" cy="584775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066800"/>
            <a:ext cx="6477000" cy="377327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S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410200"/>
            <a:ext cx="64770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8E65BF-B260-4E60-AEEB-8FAAD58152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5700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177721"/>
            <a:ext cx="1881187" cy="564357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17212"/>
            <a:ext cx="8305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76400" y="6553200"/>
            <a:ext cx="5257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/>
            </a:lvl1pPr>
          </a:lstStyle>
          <a:p>
            <a:pPr>
              <a:defRPr/>
            </a:pPr>
            <a:fld id="{9FA06296-E828-4FE7-87D7-F0BB5EA786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0013" y="990600"/>
            <a:ext cx="8943975" cy="0"/>
          </a:xfrm>
          <a:prstGeom prst="line">
            <a:avLst/>
          </a:prstGeom>
          <a:ln>
            <a:solidFill>
              <a:srgbClr val="D59F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89" r:id="rId2"/>
    <p:sldLayoutId id="2147483886" r:id="rId3"/>
    <p:sldLayoutId id="2147483885" r:id="rId4"/>
    <p:sldLayoutId id="2147483887" r:id="rId5"/>
    <p:sldLayoutId id="2147483888" r:id="rId6"/>
    <p:sldLayoutId id="2147483890" r:id="rId7"/>
    <p:sldLayoutId id="2147483891" r:id="rId8"/>
    <p:sldLayoutId id="2147483892" r:id="rId9"/>
    <p:sldLayoutId id="2147483896" r:id="rId10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69200"/>
          </a:solidFill>
          <a:latin typeface="Century Gothic" panose="020B05020202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preferred.ai/recommendation-retrieva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9.png"/><Relationship Id="rId4" Type="http://schemas.openxmlformats.org/officeDocument/2006/relationships/image" Target="../media/image38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8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0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4.png"/><Relationship Id="rId2" Type="http://schemas.openxmlformats.org/officeDocument/2006/relationships/image" Target="../media/image70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5" Type="http://schemas.openxmlformats.org/officeDocument/2006/relationships/image" Target="../media/image88.png"/><Relationship Id="rId15" Type="http://schemas.openxmlformats.org/officeDocument/2006/relationships/image" Target="../media/image84.png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Relationship Id="rId14" Type="http://schemas.openxmlformats.org/officeDocument/2006/relationships/image" Target="../media/image9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3" Type="http://schemas.openxmlformats.org/officeDocument/2006/relationships/image" Target="../media/image99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101.png"/><Relationship Id="rId15" Type="http://schemas.openxmlformats.org/officeDocument/2006/relationships/image" Target="../media/image84.png"/><Relationship Id="rId10" Type="http://schemas.openxmlformats.org/officeDocument/2006/relationships/image" Target="../media/image79.png"/><Relationship Id="rId4" Type="http://schemas.openxmlformats.org/officeDocument/2006/relationships/image" Target="../media/image100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11" Type="http://schemas.openxmlformats.org/officeDocument/2006/relationships/image" Target="../media/image11.jp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jpg"/><Relationship Id="rId9" Type="http://schemas.openxmlformats.org/officeDocument/2006/relationships/image" Target="../media/image9.jpg"/><Relationship Id="rId14" Type="http://schemas.openxmlformats.org/officeDocument/2006/relationships/image" Target="../media/image14.com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12" Type="http://schemas.openxmlformats.org/officeDocument/2006/relationships/image" Target="../media/image112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6.png"/><Relationship Id="rId11" Type="http://schemas.openxmlformats.org/officeDocument/2006/relationships/image" Target="../media/image111.png"/><Relationship Id="rId5" Type="http://schemas.openxmlformats.org/officeDocument/2006/relationships/image" Target="../media/image105.png"/><Relationship Id="rId10" Type="http://schemas.openxmlformats.org/officeDocument/2006/relationships/image" Target="../media/image110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80.png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png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5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24" Type="http://schemas.openxmlformats.org/officeDocument/2006/relationships/image" Target="../media/image36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28" Type="http://schemas.openxmlformats.org/officeDocument/2006/relationships/image" Target="../media/image40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" Type="http://schemas.openxmlformats.org/officeDocument/2006/relationships/image" Target="../media/image41.pn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" y="1874223"/>
            <a:ext cx="8636004" cy="1138773"/>
          </a:xfrm>
        </p:spPr>
        <p:txBody>
          <a:bodyPr/>
          <a:lstStyle/>
          <a:p>
            <a:pPr algn="ctr"/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Recent Advances in Scalable Retrieval of Personalized Recommendations</a:t>
            </a:r>
            <a:endParaRPr lang="en-SG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457200" y="3048000"/>
            <a:ext cx="7772400" cy="523220"/>
          </a:xfrm>
        </p:spPr>
        <p:txBody>
          <a:bodyPr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Tutorial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2358" y="4038600"/>
            <a:ext cx="37689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Dung D. Le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Singapore Management University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ddle.2015@smu.edu.sg</a:t>
            </a:r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78158" y="4038600"/>
            <a:ext cx="37689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Hady W.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Lauw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Singapore Management University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hadywlauw@smu.edu.sg</a:t>
            </a:r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16840" y="5756701"/>
            <a:ext cx="4910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Slides available at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code.preferred.ai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/recommendation-retrieval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22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721388"/>
            <a:ext cx="7772400" cy="523220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Approximate Maximum Inner Product Search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6556C-EC84-4ECE-8191-F1FF3A7E9999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679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7979"/>
            <a:ext cx="6781800" cy="523220"/>
          </a:xfrm>
        </p:spPr>
        <p:txBody>
          <a:bodyPr/>
          <a:lstStyle/>
          <a:p>
            <a:r>
              <a:rPr lang="en-US" sz="2800" dirty="0" smtClean="0"/>
              <a:t>Maximum Inner Product Search?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Dung &amp; Hady: Scalable Recommendation Retrieval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74365" y="2340453"/>
                <a:ext cx="8305800" cy="664926"/>
              </a:xfrm>
            </p:spPr>
            <p:txBody>
              <a:bodyPr/>
              <a:lstStyle/>
              <a:p>
                <a:pPr marL="457200" marR="0" lvl="0" indent="-45720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800" b="0" i="1" smtClean="0">
                          <a:solidFill>
                            <a:srgbClr val="00206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vi-VN" sz="2800" b="0" i="1" smtClean="0">
                          <a:solidFill>
                            <a:srgbClr val="00206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vi-VN" sz="2800" i="0">
                              <a:solidFill>
                                <a:srgbClr val="00206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1≤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≤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US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func>
                    </m:oMath>
                  </m:oMathPara>
                </a14:m>
                <a:endParaRPr lang="en-US" sz="3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4365" y="2340453"/>
                <a:ext cx="8305800" cy="664926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32889" y="1536373"/>
                <a:ext cx="878875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514350" indent="-514350">
                  <a:buFont typeface="Wingdings" panose="05000000000000000000" pitchFamily="2" charset="2"/>
                  <a:buChar char="q"/>
                </a:pPr>
                <a:r>
                  <a:rPr lang="en-US" sz="3200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(</a:t>
                </a:r>
                <a:r>
                  <a:rPr lang="en-US" sz="3200" b="1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MIPS</a:t>
                </a:r>
                <a:r>
                  <a:rPr lang="en-US" sz="3200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) Given a query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3200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, determine the index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3200" dirty="0" smtClean="0">
                    <a:latin typeface="Times" panose="02020603050405020304" pitchFamily="18" charset="0"/>
                    <a:ea typeface="Times" charset="0"/>
                    <a:cs typeface="Times" panose="02020603050405020304" pitchFamily="18" charset="0"/>
                  </a:rPr>
                  <a:t>:</a:t>
                </a:r>
                <a:endParaRPr lang="en-US" sz="3200" dirty="0">
                  <a:latin typeface="Times" panose="02020603050405020304" pitchFamily="18" charset="0"/>
                  <a:ea typeface="Times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89" y="1536373"/>
                <a:ext cx="8788753" cy="584775"/>
              </a:xfrm>
              <a:prstGeom prst="rect">
                <a:avLst/>
              </a:prstGeom>
              <a:blipFill rotWithShape="0">
                <a:blip r:embed="rId3"/>
                <a:stretch>
                  <a:fillRect l="-1595" t="-13542" r="-76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132889" y="3530025"/>
            <a:ext cx="71256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MIPS is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same as classical NNS</a:t>
            </a:r>
            <a:endParaRPr lang="en-US" sz="3200" dirty="0">
              <a:latin typeface="Times" charset="0"/>
              <a:ea typeface="Times" charset="0"/>
              <a:cs typeface="Time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 bwMode="auto">
              <a:xfrm>
                <a:off x="416859" y="4267200"/>
                <a:ext cx="8305800" cy="1772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vi-VN" sz="2800" kern="0">
                              <a:solidFill>
                                <a:srgbClr val="00206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80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80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kern="0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m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800" b="0" i="0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in</m:t>
                                  </m:r>
                                </m:e>
                                <m:lim>
                                  <m:r>
                                    <a:rPr lang="en-US" sz="2800" i="1" kern="0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1≤</m:t>
                                  </m:r>
                                  <m:r>
                                    <a:rPr lang="en-US" sz="2800" i="1" kern="0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800" i="1" kern="0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≤</m:t>
                                  </m:r>
                                  <m:r>
                                    <a:rPr lang="en-US" sz="2800" i="1" kern="0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sz="2800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800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800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b="0" i="1" kern="0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 kern="0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kern="0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𝑢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 kern="0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 kern="0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charset="0"/>
                                                  <a:cs typeface="Times New Roman" panose="020206030504050203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 kern="0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charset="0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800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  <m:r>
                            <a:rPr lang="en-US" sz="28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 </m:t>
                          </m:r>
                        </m:e>
                      </m:func>
                      <m:func>
                        <m:funcPr>
                          <m:ctrlPr>
                            <a:rPr lang="en-US" sz="2800" i="1" ker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vi-VN" sz="2800" kern="0">
                              <a:solidFill>
                                <a:srgbClr val="00206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8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800" i="1" ker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ker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m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800" ker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in</m:t>
                                  </m:r>
                                </m:e>
                                <m:lim>
                                  <m:r>
                                    <a:rPr lang="en-US" sz="2800" i="1" ker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1≤</m:t>
                                  </m:r>
                                  <m:r>
                                    <a:rPr lang="en-US" sz="2800" i="1" ker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800" i="1" ker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≤</m:t>
                                  </m:r>
                                  <m:r>
                                    <a:rPr lang="en-US" sz="2800" i="1" ker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sz="2800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800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800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2800" b="0" i="1" kern="0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800" b="0" i="1" kern="0" smtClea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800" b="0" i="1" kern="0" smtClea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800" b="0" i="1" kern="0" smtClea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𝑢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800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2800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2800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−2 </m:t>
                                  </m:r>
                                  <m:sSubSup>
                                    <m:sSubSupPr>
                                      <m:ctrlPr>
                                        <a:rPr lang="en-US" sz="2800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sub>
                                    <m:sup>
                                      <m:r>
                                        <a:rPr lang="en-US" sz="2800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sz="2800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2800" i="1" ker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2800" kern="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:endParaRPr lang="en-US" sz="2800" kern="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:r>
                  <a:rPr lang="en-US" sz="2800" kern="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800" kern="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       </a:t>
                </a:r>
                <a14:m>
                  <m:oMath xmlns:m="http://schemas.openxmlformats.org/officeDocument/2006/math">
                    <m:r>
                      <a:rPr lang="en-US" sz="2800" i="1" kern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func>
                      <m:funcPr>
                        <m:ctrlPr>
                          <a:rPr lang="en-US" sz="2800" b="0" i="1" kern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kern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2800" i="1" ker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800" b="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ker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2800" b="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1≤</m:t>
                                </m:r>
                                <m:r>
                                  <a:rPr lang="en-US" sz="2800" b="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2800" b="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≤</m:t>
                                </m:r>
                                <m:r>
                                  <a:rPr lang="en-US" sz="2800" b="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lim>
                            </m:limLow>
                          </m:fName>
                          <m:e>
                            <m:sSubSup>
                              <m:sSubSupPr>
                                <m:ctrlPr>
                                  <a:rPr lang="en-US" sz="2800" i="1" ker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i="1" ker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 ker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sub>
                              <m:sup>
                                <m:r>
                                  <a:rPr lang="en-US" sz="2800" i="1" ker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sz="2800" i="1" ker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ker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i="1" ker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func>
                  </m:oMath>
                </a14:m>
                <a:endParaRPr lang="en-US" sz="2800" kern="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6859" y="4267200"/>
                <a:ext cx="8305800" cy="1772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755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76200" y="259377"/>
            <a:ext cx="6553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692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9pPr>
          </a:lstStyle>
          <a:p>
            <a:r>
              <a:rPr lang="en-US" sz="2800" kern="0" dirty="0" smtClean="0"/>
              <a:t>Maximum Inner Product Search</a:t>
            </a:r>
            <a:endParaRPr lang="en-US" sz="2800" kern="0" dirty="0"/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H="1" flipV="1">
            <a:off x="842006" y="1752600"/>
            <a:ext cx="3908" cy="2303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842006" y="4048182"/>
            <a:ext cx="2951290" cy="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9"/>
          <p:cNvSpPr/>
          <p:nvPr/>
        </p:nvSpPr>
        <p:spPr>
          <a:xfrm>
            <a:off x="770418" y="3051111"/>
            <a:ext cx="158621" cy="149289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/>
          <p:cNvSpPr/>
          <p:nvPr/>
        </p:nvSpPr>
        <p:spPr>
          <a:xfrm>
            <a:off x="2548652" y="2627260"/>
            <a:ext cx="102637" cy="12129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Oval 10"/>
          <p:cNvSpPr/>
          <p:nvPr/>
        </p:nvSpPr>
        <p:spPr>
          <a:xfrm>
            <a:off x="1705368" y="3505200"/>
            <a:ext cx="102637" cy="12129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57200" y="2719719"/>
                <a:ext cx="13563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719719"/>
                <a:ext cx="1356397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323519" y="3575357"/>
                <a:ext cx="1317925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519" y="3575357"/>
                <a:ext cx="1317925" cy="395621"/>
              </a:xfrm>
              <a:prstGeom prst="rect">
                <a:avLst/>
              </a:prstGeom>
              <a:blipFill rotWithShape="0"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335580" y="2155164"/>
                <a:ext cx="15391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580" y="2155164"/>
                <a:ext cx="1539139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270901" y="2160264"/>
                <a:ext cx="4664739" cy="19865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𝒖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.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𝒊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𝑻</m:t>
                          </m:r>
                        </m:sup>
                      </m:sSubSup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𝟓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&gt;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𝒖</m:t>
                          </m:r>
                        </m:sub>
                      </m:sSub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charset="0"/>
                        </a:rPr>
                        <m:t>.</m:t>
                      </m:r>
                      <m:sSubSup>
                        <m:sSubSupPr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𝒋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rgbClr val="002060"/>
                  </a:solidFill>
                </a:endParaRPr>
              </a:p>
              <a:p>
                <a:endParaRPr lang="en-US" b="1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</a:rPr>
                                    <m:t>𝒖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𝟒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𝟎𝟑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&gt;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</a:rPr>
                                    <m:t>𝒖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b="1" dirty="0">
                  <a:solidFill>
                    <a:srgbClr val="002060"/>
                  </a:solidFill>
                </a:endParaRPr>
              </a:p>
              <a:p>
                <a:endParaRPr lang="en-US" b="1" dirty="0">
                  <a:solidFill>
                    <a:srgbClr val="002060"/>
                  </a:solidFill>
                </a:endParaRPr>
              </a:p>
              <a:p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  <m:t>𝒖</m:t>
                            </m:r>
                          </m:sub>
                        </m:sSub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.</m:t>
                        </m:r>
                        <m:sSubSup>
                          <m:sSubSupPr>
                            <m:ctrlP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  <m:t>𝑻</m:t>
                            </m:r>
                          </m:sup>
                        </m:sSubSup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002060"/>
                                        </a:solidFill>
                                        <a:latin typeface="Cambria Math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002060"/>
                                        </a:solidFill>
                                        <a:latin typeface="Cambria Math" charset="0"/>
                                      </a:rPr>
                                      <m:t>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×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002060"/>
                                        </a:solidFill>
                                        <a:latin typeface="Cambria Math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002060"/>
                                        </a:solidFill>
                                        <a:latin typeface="Cambria Math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den>
                    </m:f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charset="0"/>
                      </a:rPr>
                      <m:t> =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charset="0"/>
                      </a:rPr>
                      <m:t>𝟎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charset="0"/>
                      </a:rPr>
                      <m:t>.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charset="0"/>
                      </a:rPr>
                      <m:t>𝟑𝟓𝟏𝟏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charset="0"/>
                      </a:rPr>
                      <m:t> &lt; 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charset="0"/>
                      </a:rPr>
                      <m:t>𝟎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charset="0"/>
                      </a:rPr>
                      <m:t>.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charset="0"/>
                      </a:rPr>
                      <m:t>𝟒𝟒𝟕𝟐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  <m:t>𝒖</m:t>
                            </m:r>
                          </m:sub>
                        </m:sSub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.</m:t>
                        </m:r>
                        <m:sSubSup>
                          <m:sSubSupPr>
                            <m:ctrlP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  <m:t>𝒋</m:t>
                            </m:r>
                          </m:sub>
                          <m:sup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  <m:t>𝑻</m:t>
                            </m:r>
                          </m:sup>
                        </m:sSubSup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solidFill>
                                          <a:srgbClr val="002060"/>
                                        </a:solidFill>
                                        <a:latin typeface="Cambria Math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solidFill>
                                          <a:srgbClr val="002060"/>
                                        </a:solidFill>
                                        <a:latin typeface="Cambria Math" charset="0"/>
                                      </a:rPr>
                                      <m:t>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×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solidFill>
                                          <a:srgbClr val="002060"/>
                                        </a:solidFill>
                                        <a:latin typeface="Cambria Math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002060"/>
                                        </a:solidFill>
                                        <a:latin typeface="Cambria Math" charset="0"/>
                                      </a:rPr>
                                      <m:t>𝒋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den>
                    </m:f>
                  </m:oMath>
                </a14:m>
                <a:endParaRPr lang="en-US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901" y="2160264"/>
                <a:ext cx="4664739" cy="198656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>
            <a:off x="1776629" y="5165015"/>
            <a:ext cx="57534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MIPS is not the same as classical NNS</a:t>
            </a:r>
            <a:endParaRPr lang="en-US" sz="28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105149" y="4334762"/>
            <a:ext cx="26035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picture is taken from (*)</a:t>
            </a:r>
            <a:endParaRPr lang="en-US" sz="12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4113" y="6333080"/>
            <a:ext cx="73472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Arial Narrow" panose="020B0606020202030204" pitchFamily="34" charset="0"/>
              </a:rPr>
              <a:t>(*) Le</a:t>
            </a:r>
            <a:r>
              <a:rPr lang="en-US" sz="1000" dirty="0">
                <a:latin typeface="Arial Narrow" panose="020B0606020202030204" pitchFamily="34" charset="0"/>
              </a:rPr>
              <a:t>, D. D., &amp; </a:t>
            </a:r>
            <a:r>
              <a:rPr lang="en-US" sz="1000" dirty="0" err="1">
                <a:latin typeface="Arial Narrow" panose="020B0606020202030204" pitchFamily="34" charset="0"/>
              </a:rPr>
              <a:t>Lauw</a:t>
            </a:r>
            <a:r>
              <a:rPr lang="en-US" sz="1000" dirty="0">
                <a:latin typeface="Arial Narrow" panose="020B0606020202030204" pitchFamily="34" charset="0"/>
              </a:rPr>
              <a:t>, H. W. (2017, November). </a:t>
            </a:r>
            <a:r>
              <a:rPr lang="en-US" sz="1000" dirty="0" err="1">
                <a:latin typeface="Arial Narrow" panose="020B0606020202030204" pitchFamily="34" charset="0"/>
              </a:rPr>
              <a:t>Indexable</a:t>
            </a:r>
            <a:r>
              <a:rPr lang="en-US" sz="1000" dirty="0">
                <a:latin typeface="Arial Narrow" panose="020B0606020202030204" pitchFamily="34" charset="0"/>
              </a:rPr>
              <a:t> Bayesian personalized ranking for efficient top-k recommendation. </a:t>
            </a:r>
            <a:r>
              <a:rPr lang="en-US" sz="1000" dirty="0" smtClean="0">
                <a:latin typeface="Arial Narrow" panose="020B0606020202030204" pitchFamily="34" charset="0"/>
              </a:rPr>
              <a:t>In</a:t>
            </a:r>
            <a:r>
              <a:rPr lang="en-US" sz="1000" dirty="0">
                <a:latin typeface="Arial Narrow" panose="020B0606020202030204" pitchFamily="34" charset="0"/>
              </a:rPr>
              <a:t> </a:t>
            </a:r>
            <a:r>
              <a:rPr lang="en-US" sz="1000" i="1" dirty="0">
                <a:latin typeface="Arial Narrow" panose="020B0606020202030204" pitchFamily="34" charset="0"/>
              </a:rPr>
              <a:t>Proceedings of the 2017 ACM on Conference on Information and Knowledge Management</a:t>
            </a:r>
            <a:r>
              <a:rPr lang="en-US" sz="1000" dirty="0">
                <a:latin typeface="Arial Narrow" panose="020B0606020202030204" pitchFamily="34" charset="0"/>
              </a:rPr>
              <a:t> (pp. 1389-1398). ACM.</a:t>
            </a:r>
            <a:endParaRPr lang="en-US" sz="1000" dirty="0">
              <a:latin typeface="Arial Narrow" panose="020B0606020202030204" pitchFamily="34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29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59377"/>
            <a:ext cx="7315200" cy="523220"/>
          </a:xfrm>
        </p:spPr>
        <p:txBody>
          <a:bodyPr/>
          <a:lstStyle/>
          <a:p>
            <a:r>
              <a:rPr lang="en-US" sz="2800" dirty="0" smtClean="0"/>
              <a:t>Idea 1: Asymmetric LSH for MIPS 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Dung &amp; Hady: Scalable Recommendation Retrieval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81200"/>
            <a:ext cx="751733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87978"/>
            <a:ext cx="6553200" cy="523220"/>
          </a:xfrm>
        </p:spPr>
        <p:txBody>
          <a:bodyPr/>
          <a:lstStyle/>
          <a:p>
            <a:r>
              <a:rPr lang="en-US" sz="2800" dirty="0" smtClean="0"/>
              <a:t>Inspired from LSH for NNS</a:t>
            </a:r>
            <a:endParaRPr lang="en-SG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Dung &amp; Hady: Scalable Recommendation Retrieval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63430"/>
            <a:ext cx="8060898" cy="39229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630706" y="5582811"/>
                <a:ext cx="1771382" cy="625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706" y="5582811"/>
                <a:ext cx="1771382" cy="6250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669745" y="5622947"/>
                <a:ext cx="126893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745" y="5622947"/>
                <a:ext cx="1268937" cy="553998"/>
              </a:xfrm>
              <a:prstGeom prst="rect">
                <a:avLst/>
              </a:prstGeom>
              <a:blipFill rotWithShape="0">
                <a:blip r:embed="rId4"/>
                <a:stretch>
                  <a:fillRect l="-1923" b="-439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764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14980"/>
            <a:ext cx="7315200" cy="523220"/>
          </a:xfrm>
        </p:spPr>
        <p:txBody>
          <a:bodyPr/>
          <a:lstStyle/>
          <a:p>
            <a:r>
              <a:rPr lang="en-US" sz="2800" dirty="0" smtClean="0"/>
              <a:t>LSH </a:t>
            </a:r>
            <a:r>
              <a:rPr lang="en-US" sz="2800" dirty="0"/>
              <a:t>for </a:t>
            </a:r>
            <a:r>
              <a:rPr lang="en-US" sz="2800" dirty="0" smtClean="0"/>
              <a:t>NNS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Dung &amp; Hady: Scalable Recommendation Retrieval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50" name="Rounded Rectangle 49"/>
          <p:cNvSpPr/>
          <p:nvPr/>
        </p:nvSpPr>
        <p:spPr>
          <a:xfrm>
            <a:off x="2342929" y="2845692"/>
            <a:ext cx="2706130" cy="914400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Hash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62875" y="3118226"/>
                <a:ext cx="1578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r>
                      <a:rPr lang="vi-VN" i="1" smtClean="0">
                        <a:solidFill>
                          <a:prstClr val="black"/>
                        </a:solidFill>
                        <a:latin typeface="Cambria Math" charset="0"/>
                      </a:rPr>
                      <m:t>𝑏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 charset="0"/>
                      </a:rPr>
                      <m:t>−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" panose="020F0502020204030204"/>
                  </a:rPr>
                  <a:t> code </a:t>
                </a:r>
                <a:r>
                  <a:rPr lang="en-US" dirty="0" smtClean="0">
                    <a:solidFill>
                      <a:prstClr val="black"/>
                    </a:solidFill>
                    <a:latin typeface="Calibri" panose="020F0502020204030204"/>
                  </a:rPr>
                  <a:t>size</a:t>
                </a:r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75" y="3118226"/>
                <a:ext cx="1578036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>
            <a:stCxn id="51" idx="3"/>
            <a:endCxn id="50" idx="1"/>
          </p:cNvCxnSpPr>
          <p:nvPr/>
        </p:nvCxnSpPr>
        <p:spPr>
          <a:xfrm>
            <a:off x="1840911" y="3302892"/>
            <a:ext cx="502018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n 52"/>
              <p:cNvSpPr/>
              <p:nvPr/>
            </p:nvSpPr>
            <p:spPr>
              <a:xfrm>
                <a:off x="3755719" y="1131189"/>
                <a:ext cx="1223086" cy="1112596"/>
              </a:xfrm>
              <a:prstGeom prst="can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</a:t>
                </a:r>
                <a:r>
                  <a:rPr kumimoji="0" lang="en-US" sz="1600" b="0" i="0" u="none" strike="noStrike" kern="0" cap="none" spc="0" normalizeH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vectors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{</m:t>
                      </m:r>
                      <m:sSub>
                        <m:sSubPr>
                          <m:ctrlP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en-US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}</m:t>
                      </m:r>
                    </m:oMath>
                  </m:oMathPara>
                </a14:m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3" name="Can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719" y="1131189"/>
                <a:ext cx="1223086" cy="1112596"/>
              </a:xfrm>
              <a:prstGeom prst="can">
                <a:avLst/>
              </a:prstGeom>
              <a:blipFill rotWithShape="0">
                <a:blip r:embed="rId3"/>
                <a:stretch>
                  <a:fillRect l="-1478" r="-1970"/>
                </a:stretch>
              </a:blip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/>
          <p:nvPr/>
        </p:nvCxnSpPr>
        <p:spPr>
          <a:xfrm>
            <a:off x="4367262" y="2226450"/>
            <a:ext cx="0" cy="5865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2401298" y="1752600"/>
                <a:ext cx="4891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298" y="1752600"/>
                <a:ext cx="48917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/>
          <p:nvPr/>
        </p:nvCxnSpPr>
        <p:spPr>
          <a:xfrm>
            <a:off x="2645886" y="2197704"/>
            <a:ext cx="1" cy="61532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7" name="Straight Arrow Connector 56"/>
          <p:cNvCxnSpPr/>
          <p:nvPr/>
        </p:nvCxnSpPr>
        <p:spPr>
          <a:xfrm>
            <a:off x="4392048" y="3768330"/>
            <a:ext cx="1" cy="61532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8" name="Elbow Connector 57"/>
          <p:cNvCxnSpPr/>
          <p:nvPr/>
        </p:nvCxnSpPr>
        <p:spPr>
          <a:xfrm rot="16200000" flipH="1">
            <a:off x="2287191" y="4118786"/>
            <a:ext cx="1307924" cy="590535"/>
          </a:xfrm>
          <a:prstGeom prst="bentConnector3">
            <a:avLst>
              <a:gd name="adj1" fmla="val 99128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9" name="Flowchart: Multidocument 45"/>
          <p:cNvSpPr/>
          <p:nvPr/>
        </p:nvSpPr>
        <p:spPr>
          <a:xfrm>
            <a:off x="6986587" y="5655278"/>
            <a:ext cx="1265354" cy="719390"/>
          </a:xfrm>
          <a:prstGeom prst="flowChartMultidocumen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Top-K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838242" y="6121111"/>
            <a:ext cx="1107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Hash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1" name="Table 6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877321"/>
                  </p:ext>
                </p:extLst>
              </p:nvPr>
            </p:nvGraphicFramePr>
            <p:xfrm>
              <a:off x="3284348" y="4414053"/>
              <a:ext cx="2263327" cy="1222374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784408"/>
                    <a:gridCol w="1478919"/>
                  </a:tblGrid>
                  <a:tr h="40745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en-US" sz="1400" dirty="0" smtClean="0"/>
                            <a:t>110101</a:t>
                          </a:r>
                          <a:endParaRPr lang="en-SG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…….</m:t>
                                </m:r>
                              </m:oMath>
                            </m:oMathPara>
                          </a14:m>
                          <a:endParaRPr lang="en-SG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0745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en-US" sz="1400" dirty="0" smtClean="0"/>
                            <a:t>110111</a:t>
                          </a:r>
                          <a:endParaRPr lang="en-SG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…….</m:t>
                                </m:r>
                              </m:oMath>
                            </m:oMathPara>
                          </a14:m>
                          <a:endParaRPr lang="en-SG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0745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en-US" sz="1400" dirty="0" smtClean="0"/>
                            <a:t>111101</a:t>
                          </a:r>
                          <a:endParaRPr lang="en-SG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…….</m:t>
                                </m:r>
                              </m:oMath>
                            </m:oMathPara>
                          </a14:m>
                          <a:endParaRPr lang="en-SG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1" name="Table 6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877321"/>
                  </p:ext>
                </p:extLst>
              </p:nvPr>
            </p:nvGraphicFramePr>
            <p:xfrm>
              <a:off x="3284348" y="4414053"/>
              <a:ext cx="2263327" cy="1222374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784408"/>
                    <a:gridCol w="1478919"/>
                  </a:tblGrid>
                  <a:tr h="40745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en-US" sz="1400" dirty="0" smtClean="0"/>
                            <a:t>110101</a:t>
                          </a:r>
                          <a:endParaRPr lang="en-SG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53279" t="-1493" r="-820" b="-202985"/>
                          </a:stretch>
                        </a:blipFill>
                      </a:tcPr>
                    </a:tc>
                  </a:tr>
                  <a:tr h="40745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en-US" sz="1400" dirty="0" smtClean="0"/>
                            <a:t>110111</a:t>
                          </a:r>
                          <a:endParaRPr lang="en-SG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53279" t="-101493" r="-820" b="-102985"/>
                          </a:stretch>
                        </a:blipFill>
                      </a:tcPr>
                    </a:tc>
                  </a:tr>
                  <a:tr h="40745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en-US" sz="1400" dirty="0" smtClean="0"/>
                            <a:t>111101</a:t>
                          </a:r>
                          <a:endParaRPr lang="en-SG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53279" t="-201493" r="-820" b="-298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2" name="TextBox 61"/>
          <p:cNvSpPr txBox="1"/>
          <p:nvPr/>
        </p:nvSpPr>
        <p:spPr>
          <a:xfrm rot="5400000">
            <a:off x="4272591" y="571739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 panose="020F0502020204030204"/>
              </a:rPr>
              <a:t>…</a:t>
            </a:r>
            <a:endParaRPr lang="en-SG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6359559" y="3944737"/>
            <a:ext cx="1634078" cy="1192899"/>
            <a:chOff x="7785441" y="3794710"/>
            <a:chExt cx="1634078" cy="1192899"/>
          </a:xfrm>
        </p:grpSpPr>
        <p:sp>
          <p:nvSpPr>
            <p:cNvPr id="64" name="Flowchart: Multidocument 45"/>
            <p:cNvSpPr/>
            <p:nvPr/>
          </p:nvSpPr>
          <p:spPr>
            <a:xfrm>
              <a:off x="8069269" y="3794710"/>
              <a:ext cx="1350250" cy="938632"/>
            </a:xfrm>
            <a:prstGeom prst="flowChartMultidocumen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Flowchart: Multidocument 45"/>
                <p:cNvSpPr/>
                <p:nvPr/>
              </p:nvSpPr>
              <p:spPr>
                <a:xfrm>
                  <a:off x="7785441" y="4048977"/>
                  <a:ext cx="1350250" cy="938632"/>
                </a:xfrm>
                <a:prstGeom prst="flowChartMultidocumen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𝑪</m:t>
                            </m:r>
                          </m:e>
                          <m:sub>
                            <m:r>
                              <a:rPr kumimoji="0" lang="en-US" sz="18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𝒖</m:t>
                            </m:r>
                          </m:sub>
                        </m:sSub>
                      </m:oMath>
                    </m:oMathPara>
                  </a14:m>
                  <a:endPara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9" name="Flowchart: Multidocument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5441" y="4048977"/>
                  <a:ext cx="1350250" cy="938632"/>
                </a:xfrm>
                <a:prstGeom prst="flowChartMultidocumen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8426226" y="4315465"/>
                <a:ext cx="4891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6226" y="4315465"/>
                <a:ext cx="489173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/>
          <p:cNvCxnSpPr>
            <a:endCxn id="66" idx="1"/>
          </p:cNvCxnSpPr>
          <p:nvPr/>
        </p:nvCxnSpPr>
        <p:spPr>
          <a:xfrm flipV="1">
            <a:off x="7619264" y="4500131"/>
            <a:ext cx="806962" cy="7712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68" name="Straight Arrow Connector 67"/>
          <p:cNvCxnSpPr>
            <a:endCxn id="65" idx="1"/>
          </p:cNvCxnSpPr>
          <p:nvPr/>
        </p:nvCxnSpPr>
        <p:spPr>
          <a:xfrm flipV="1">
            <a:off x="5547675" y="4668320"/>
            <a:ext cx="811884" cy="401588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9" name="Left Brace 68"/>
          <p:cNvSpPr/>
          <p:nvPr/>
        </p:nvSpPr>
        <p:spPr>
          <a:xfrm rot="16200000">
            <a:off x="7422539" y="3945902"/>
            <a:ext cx="354709" cy="2631012"/>
          </a:xfrm>
          <a:prstGeom prst="leftBrac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928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Dung &amp; Hady: Scalable Recommendation Retrieval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76200" y="259377"/>
            <a:ext cx="7315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692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9pPr>
          </a:lstStyle>
          <a:p>
            <a:r>
              <a:rPr lang="en-US" sz="2800" kern="0" dirty="0" smtClean="0"/>
              <a:t>LSH for MIPS?</a:t>
            </a:r>
            <a:endParaRPr lang="en-US" sz="2800" kern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3600"/>
            <a:ext cx="9144000" cy="220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91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90154"/>
            <a:ext cx="7772400" cy="461665"/>
          </a:xfrm>
        </p:spPr>
        <p:txBody>
          <a:bodyPr/>
          <a:lstStyle/>
          <a:p>
            <a:r>
              <a:rPr lang="en-US" sz="2400" dirty="0" smtClean="0"/>
              <a:t>Idea: Vector Augmentation 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Dung &amp; Hady: Scalable Recommendation Retrieval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10861" y="2953440"/>
            <a:ext cx="1651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85199" y="3361399"/>
                <a:ext cx="2971800" cy="439736"/>
              </a:xfrm>
            </p:spPr>
            <p:txBody>
              <a:bodyPr/>
              <a:lstStyle/>
              <a:p>
                <a:pPr marL="457200" marR="0" lvl="0" indent="-45720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&lt;1, ∀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5199" y="3361399"/>
                <a:ext cx="2971800" cy="439736"/>
              </a:xfrm>
              <a:blipFill rotWithShape="0">
                <a:blip r:embed="rId2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/>
              <p:cNvSpPr txBox="1">
                <a:spLocks/>
              </p:cNvSpPr>
              <p:nvPr/>
            </p:nvSpPr>
            <p:spPr bwMode="auto">
              <a:xfrm>
                <a:off x="-272606" y="3934040"/>
                <a:ext cx="5287409" cy="5356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8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8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8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….,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8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sSup>
                                <m:sSupPr>
                                  <m:ctrlPr>
                                    <a:rPr lang="en-US" sz="1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sup>
                          </m:sSup>
                        </m:e>
                      </m:d>
                    </m:oMath>
                  </m:oMathPara>
                </a14:m>
                <a:endParaRPr lang="en-US" sz="1800" kern="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272606" y="3934040"/>
                <a:ext cx="5287409" cy="53565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/>
              <p:cNvSpPr txBox="1">
                <a:spLocks/>
              </p:cNvSpPr>
              <p:nvPr/>
            </p:nvSpPr>
            <p:spPr bwMode="auto">
              <a:xfrm>
                <a:off x="4273924" y="3276600"/>
                <a:ext cx="5287409" cy="620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8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d>
                      <m:r>
                        <a:rPr lang="en-US" sz="18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sz="18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….,</m:t>
                          </m:r>
                          <m:f>
                            <m:fPr>
                              <m:ctrlPr>
                                <a:rPr lang="en-US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800" kern="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73924" y="3276600"/>
                <a:ext cx="5287409" cy="62023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>
            <a:off x="222187" y="2907268"/>
            <a:ext cx="83122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28600" y="4572000"/>
            <a:ext cx="83122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/>
              <p:cNvSpPr txBox="1">
                <a:spLocks/>
              </p:cNvSpPr>
              <p:nvPr/>
            </p:nvSpPr>
            <p:spPr bwMode="auto">
              <a:xfrm>
                <a:off x="1036408" y="5095279"/>
                <a:ext cx="7497992" cy="6197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US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d>
                        <m:dPr>
                          <m:ctrlP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−2</m:t>
                      </m:r>
                      <m:sSubSup>
                        <m:sSubSupPr>
                          <m:ctrlP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sSup>
                            <m:sSupPr>
                              <m:ctrlP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p>
                          </m:sSup>
                        </m:sup>
                      </m:sSup>
                      <m:r>
                        <a:rPr lang="en-US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kern="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6408" y="5095279"/>
                <a:ext cx="7497992" cy="6197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/>
              <p:cNvSpPr txBox="1">
                <a:spLocks/>
              </p:cNvSpPr>
              <p:nvPr/>
            </p:nvSpPr>
            <p:spPr bwMode="auto">
              <a:xfrm>
                <a:off x="885199" y="5806734"/>
                <a:ext cx="7497992" cy="5150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1≤</m:t>
                                  </m:r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≤</m:t>
                                  </m:r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sub>
                                <m:sup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∼</m:t>
                              </m:r>
                              <m:func>
                                <m:funcPr>
                                  <m:ctrlP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arg</m:t>
                                  </m:r>
                                </m:fName>
                                <m:e>
                                  <m:func>
                                    <m:funcPr>
                                      <m:ctrlPr>
                                        <a:rPr lang="en-US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min</m:t>
                                          </m:r>
                                        </m:e>
                                        <m:lim>
                                          <m: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1≤</m:t>
                                          </m:r>
                                          <m: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≤</m:t>
                                          </m:r>
                                          <m: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 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 ker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𝑄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i="1" ker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𝑢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  <m: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𝑃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i="1" ker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kern="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5199" y="5806734"/>
                <a:ext cx="7497992" cy="515077"/>
              </a:xfrm>
              <a:prstGeom prst="rect">
                <a:avLst/>
              </a:prstGeom>
              <a:blipFill rotWithShape="0">
                <a:blip r:embed="rId6"/>
                <a:stretch>
                  <a:fillRect b="-238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4312432" y="643592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sz="9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Shrivastava</a:t>
            </a:r>
            <a:r>
              <a:rPr lang="en-SG" sz="900" dirty="0">
                <a:solidFill>
                  <a:srgbClr val="222222"/>
                </a:solidFill>
                <a:latin typeface="Arial Narrow" panose="020B0606020202030204" pitchFamily="34" charset="0"/>
              </a:rPr>
              <a:t>, A., &amp; Li, P. (2014). Asymmetric LSH (ALSH) for sublinear time maximum inner product search (MIPS). In </a:t>
            </a:r>
            <a:r>
              <a:rPr lang="en-SG" sz="900" i="1" dirty="0">
                <a:solidFill>
                  <a:srgbClr val="222222"/>
                </a:solidFill>
                <a:latin typeface="Arial Narrow" panose="020B0606020202030204" pitchFamily="34" charset="0"/>
              </a:rPr>
              <a:t>Advances in Neural Information Processing Systems</a:t>
            </a:r>
            <a:r>
              <a:rPr lang="en-SG" sz="900" dirty="0">
                <a:solidFill>
                  <a:srgbClr val="222222"/>
                </a:solidFill>
                <a:latin typeface="Arial Narrow" panose="020B0606020202030204" pitchFamily="34" charset="0"/>
              </a:rPr>
              <a:t> (pp. 2321-2329).</a:t>
            </a:r>
            <a:endParaRPr lang="en-SG" sz="900" dirty="0">
              <a:latin typeface="Arial Narrow" panose="020B0606020202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0861" y="4721694"/>
            <a:ext cx="2525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MIPS to NNS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950028" y="1335060"/>
                <a:ext cx="1754163" cy="132169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028" y="1335060"/>
                <a:ext cx="1754163" cy="132169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723378" y="1757013"/>
                <a:ext cx="50494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378" y="1757013"/>
                <a:ext cx="504945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4754411" y="1326248"/>
                <a:ext cx="778580" cy="133050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411" y="1326248"/>
                <a:ext cx="778580" cy="133050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684656" y="1819685"/>
                <a:ext cx="3462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SG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656" y="1819685"/>
                <a:ext cx="346249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6613982" y="1591276"/>
                <a:ext cx="1768018" cy="830815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982" y="1591276"/>
                <a:ext cx="1768018" cy="83081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Left Brace 31"/>
          <p:cNvSpPr/>
          <p:nvPr/>
        </p:nvSpPr>
        <p:spPr>
          <a:xfrm>
            <a:off x="1371600" y="1267599"/>
            <a:ext cx="218617" cy="14478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2187" y="1843868"/>
            <a:ext cx="1095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572000" y="1326248"/>
            <a:ext cx="0" cy="13216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304367" y="1857405"/>
                <a:ext cx="2620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367" y="1857405"/>
                <a:ext cx="262059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1628" r="-9302" b="-222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>
          <a:xfrm>
            <a:off x="4754411" y="1267599"/>
            <a:ext cx="77283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272520" y="1857405"/>
                <a:ext cx="2044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520" y="1857405"/>
                <a:ext cx="204480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6471" r="-20588" b="-1111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/>
          <p:nvPr/>
        </p:nvCxnSpPr>
        <p:spPr>
          <a:xfrm>
            <a:off x="6477000" y="1591277"/>
            <a:ext cx="0" cy="82391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613982" y="1464756"/>
            <a:ext cx="17680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448685" y="1177852"/>
                <a:ext cx="201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685" y="1177852"/>
                <a:ext cx="201145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5152" r="-1212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/>
          <p:nvPr/>
        </p:nvCxnSpPr>
        <p:spPr>
          <a:xfrm>
            <a:off x="1840376" y="1326248"/>
            <a:ext cx="0" cy="13216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572743" y="1857405"/>
                <a:ext cx="2620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743" y="1857405"/>
                <a:ext cx="262059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11628" r="-9302" b="-222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/>
          <p:nvPr/>
        </p:nvCxnSpPr>
        <p:spPr>
          <a:xfrm>
            <a:off x="1965782" y="1234268"/>
            <a:ext cx="17680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800485" y="1008496"/>
                <a:ext cx="201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485" y="1008496"/>
                <a:ext cx="201145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15152" r="-1212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/>
          <p:nvPr/>
        </p:nvCxnSpPr>
        <p:spPr>
          <a:xfrm>
            <a:off x="4754411" y="1267599"/>
            <a:ext cx="77283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5009798" y="990600"/>
                <a:ext cx="2044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798" y="990600"/>
                <a:ext cx="204479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27273" r="-24242" b="-888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02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90154"/>
            <a:ext cx="7315200" cy="461665"/>
          </a:xfrm>
        </p:spPr>
        <p:txBody>
          <a:bodyPr/>
          <a:lstStyle/>
          <a:p>
            <a:r>
              <a:rPr lang="en-US" sz="2400" dirty="0"/>
              <a:t>Idea: Vector Augmentation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Dung &amp; Hady: Scalable Recommendation Retrieval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2187" y="3027038"/>
            <a:ext cx="1651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25066" y="3374763"/>
                <a:ext cx="2971800" cy="509178"/>
              </a:xfrm>
            </p:spPr>
            <p:txBody>
              <a:bodyPr/>
              <a:lstStyle/>
              <a:p>
                <a:pPr marL="457200" marR="0" lvl="0" indent="-45720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&lt;1, ∀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5066" y="3374763"/>
                <a:ext cx="2971800" cy="50917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/>
              <p:cNvSpPr txBox="1">
                <a:spLocks/>
              </p:cNvSpPr>
              <p:nvPr/>
            </p:nvSpPr>
            <p:spPr bwMode="auto">
              <a:xfrm>
                <a:off x="227860" y="3870936"/>
                <a:ext cx="6056506" cy="777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….,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sup>
                          </m:sSup>
                        </m:e>
                      </m:d>
                    </m:oMath>
                  </m:oMathPara>
                </a14:m>
                <a:endParaRPr lang="en-US" kern="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7860" y="3870936"/>
                <a:ext cx="6056506" cy="7772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/>
              <p:cNvSpPr txBox="1">
                <a:spLocks/>
              </p:cNvSpPr>
              <p:nvPr/>
            </p:nvSpPr>
            <p:spPr bwMode="auto">
              <a:xfrm>
                <a:off x="4313791" y="3289964"/>
                <a:ext cx="5287409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d>
                      <m:r>
                        <a:rPr lang="en-US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,0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….,0</m:t>
                          </m:r>
                        </m:e>
                      </m:d>
                    </m:oMath>
                  </m:oMathPara>
                </a14:m>
                <a:endParaRPr lang="en-US" kern="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13791" y="3289964"/>
                <a:ext cx="5287409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076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>
            <a:off x="222187" y="2895600"/>
            <a:ext cx="83122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98387" y="4800600"/>
            <a:ext cx="83122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/>
              <p:cNvSpPr txBox="1">
                <a:spLocks/>
              </p:cNvSpPr>
              <p:nvPr/>
            </p:nvSpPr>
            <p:spPr bwMode="auto">
              <a:xfrm>
                <a:off x="817430" y="5358259"/>
                <a:ext cx="7497992" cy="8139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1≤</m:t>
                                  </m:r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≤</m:t>
                                  </m:r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US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sub>
                                <m:sup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∼</m:t>
                              </m:r>
                              <m:func>
                                <m:funcPr>
                                  <m:ctrlPr>
                                    <a:rPr lang="en-US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arg</m:t>
                                  </m:r>
                                </m:fName>
                                <m:e>
                                  <m:func>
                                    <m:funcPr>
                                      <m:ctrlPr>
                                        <a:rPr lang="en-US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m</m:t>
                                          </m:r>
                                          <m: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𝑎𝑥</m:t>
                                          </m:r>
                                        </m:e>
                                        <m:lim>
                                          <m: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1≤</m:t>
                                          </m:r>
                                          <m: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≤</m:t>
                                          </m:r>
                                          <m: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 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en-US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ker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𝑄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i="1" ker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b="0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b="0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𝑢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b="0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r>
                                            <a:rPr lang="en-US" b="0" i="1" ker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 ker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ker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ker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num>
                                        <m:den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 kern="0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i="1" kern="0" smtClea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b="0" i="1" kern="0" smtClea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𝑄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US" i="1" kern="0" smtClea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i="1" kern="0" smtClean="0">
                                                              <a:solidFill>
                                                                <a:srgbClr val="00206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b="0" i="1" kern="0" smtClean="0">
                                                              <a:solidFill>
                                                                <a:srgbClr val="00206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b="0" i="1" kern="0" smtClean="0">
                                                              <a:solidFill>
                                                                <a:srgbClr val="00206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𝑢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</m:e>
                                              </m:d>
                                            </m:e>
                                          </m:d>
                                          <m: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.</m:t>
                                          </m:r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 kern="0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i="1" kern="0" smtClea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b="0" i="1" ker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𝑃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i="1" kern="0">
                                                              <a:solidFill>
                                                                <a:srgbClr val="00206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b="0" i="1" kern="0">
                                                              <a:solidFill>
                                                                <a:srgbClr val="00206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𝑦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b="0" i="1" kern="0">
                                                              <a:solidFill>
                                                                <a:srgbClr val="00206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</m:e>
                                              </m:d>
                                            </m:e>
                                          </m:d>
                                        </m:den>
                                      </m:f>
                                    </m:e>
                                  </m:func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sz="2400" kern="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7430" y="5358259"/>
                <a:ext cx="7497992" cy="81394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4312514" y="6444733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sz="1000" dirty="0" err="1">
                <a:solidFill>
                  <a:srgbClr val="2E414F"/>
                </a:solidFill>
                <a:latin typeface="Arial Narrow" panose="020B0606020202030204" pitchFamily="34" charset="0"/>
              </a:rPr>
              <a:t>Shrivastava</a:t>
            </a:r>
            <a:r>
              <a:rPr lang="en-SG" sz="1000" dirty="0">
                <a:solidFill>
                  <a:srgbClr val="2E414F"/>
                </a:solidFill>
                <a:latin typeface="Arial Narrow" panose="020B0606020202030204" pitchFamily="34" charset="0"/>
              </a:rPr>
              <a:t>, A., &amp; Li, P. (2015). Improved Asymmetric Locality Sensitive Hashing (ALSH) for Maximum Inner Product Search (MIPS). </a:t>
            </a:r>
            <a:r>
              <a:rPr lang="en-SG" sz="1000" i="1" dirty="0">
                <a:solidFill>
                  <a:srgbClr val="2E414F"/>
                </a:solidFill>
                <a:latin typeface="Arial Narrow" panose="020B0606020202030204" pitchFamily="34" charset="0"/>
              </a:rPr>
              <a:t>UAI</a:t>
            </a:r>
            <a:r>
              <a:rPr lang="en-SG" sz="1000" dirty="0">
                <a:solidFill>
                  <a:srgbClr val="2E414F"/>
                </a:solidFill>
                <a:latin typeface="Arial Narrow" panose="020B0606020202030204" pitchFamily="34" charset="0"/>
              </a:rPr>
              <a:t>.</a:t>
            </a:r>
            <a:endParaRPr lang="en-SG" sz="1000" dirty="0"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950028" y="1300208"/>
                <a:ext cx="1754163" cy="132169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028" y="1300208"/>
                <a:ext cx="1754163" cy="132169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723378" y="1722161"/>
                <a:ext cx="50494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378" y="1722161"/>
                <a:ext cx="504945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4754411" y="1291396"/>
                <a:ext cx="778580" cy="133050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411" y="1291396"/>
                <a:ext cx="778580" cy="133050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684656" y="1784833"/>
                <a:ext cx="3462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SG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656" y="1784833"/>
                <a:ext cx="346249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6613982" y="1556424"/>
                <a:ext cx="1768018" cy="830815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982" y="1556424"/>
                <a:ext cx="1768018" cy="83081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Left Brace 28"/>
          <p:cNvSpPr/>
          <p:nvPr/>
        </p:nvSpPr>
        <p:spPr>
          <a:xfrm>
            <a:off x="1371600" y="1232747"/>
            <a:ext cx="218617" cy="14478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2187" y="1809016"/>
            <a:ext cx="1095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572000" y="1291396"/>
            <a:ext cx="0" cy="13216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304367" y="1822553"/>
                <a:ext cx="2620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367" y="1822553"/>
                <a:ext cx="262059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1628" r="-9302" b="-222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>
            <a:off x="4754411" y="1232747"/>
            <a:ext cx="77283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272520" y="1822553"/>
                <a:ext cx="2044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520" y="1822553"/>
                <a:ext cx="204480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6471" r="-20588" b="-1111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>
          <a:xfrm>
            <a:off x="6477000" y="1556425"/>
            <a:ext cx="0" cy="82391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613982" y="1429904"/>
            <a:ext cx="17680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448685" y="1143000"/>
                <a:ext cx="201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685" y="1143000"/>
                <a:ext cx="201145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5152" r="-1212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/>
          <p:nvPr/>
        </p:nvCxnSpPr>
        <p:spPr>
          <a:xfrm>
            <a:off x="1840376" y="1291396"/>
            <a:ext cx="0" cy="13216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572743" y="1822553"/>
                <a:ext cx="2620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743" y="1822553"/>
                <a:ext cx="262059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1628" r="-9302" b="-222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>
            <a:off x="1965782" y="1199416"/>
            <a:ext cx="17680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754411" y="1232747"/>
            <a:ext cx="77283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009798" y="990600"/>
                <a:ext cx="2044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798" y="990600"/>
                <a:ext cx="204479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27273" r="-24242" b="-888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237923" y="4938100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MIPS to MCSS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01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59377"/>
            <a:ext cx="7315200" cy="523220"/>
          </a:xfrm>
        </p:spPr>
        <p:txBody>
          <a:bodyPr/>
          <a:lstStyle/>
          <a:p>
            <a:r>
              <a:rPr lang="en-US" sz="2800" dirty="0"/>
              <a:t>Idea: Vector Augmentation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3852" y="3096210"/>
            <a:ext cx="1651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85199" y="3429000"/>
                <a:ext cx="2971800" cy="439736"/>
              </a:xfrm>
            </p:spPr>
            <p:txBody>
              <a:bodyPr/>
              <a:lstStyle/>
              <a:p>
                <a:pPr marL="457200" marR="0" lvl="0" indent="-45720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∀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5199" y="3429000"/>
                <a:ext cx="2971800" cy="439736"/>
              </a:xfrm>
              <a:blipFill rotWithShape="0">
                <a:blip r:embed="rId2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/>
              <p:cNvSpPr txBox="1">
                <a:spLocks/>
              </p:cNvSpPr>
              <p:nvPr/>
            </p:nvSpPr>
            <p:spPr bwMode="auto">
              <a:xfrm>
                <a:off x="187993" y="3925173"/>
                <a:ext cx="4231607" cy="7321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8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ad>
                            <m:radPr>
                              <m:degHide m:val="on"/>
                              <m:ctrlPr>
                                <a:rPr lang="en-US" sz="18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800" i="1" ker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 ker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sz="1800" i="1" ker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800" i="1" ker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800" i="1" ker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1800" i="1" ker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800" i="1" ker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</m:d>
                    </m:oMath>
                  </m:oMathPara>
                </a14:m>
                <a:endParaRPr lang="en-US" kern="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7993" y="3925173"/>
                <a:ext cx="4231607" cy="73218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/>
              <p:cNvSpPr txBox="1">
                <a:spLocks/>
              </p:cNvSpPr>
              <p:nvPr/>
            </p:nvSpPr>
            <p:spPr bwMode="auto">
              <a:xfrm>
                <a:off x="4228323" y="3429000"/>
                <a:ext cx="5287409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d>
                      <m:r>
                        <a:rPr lang="en-US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kern="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28323" y="3429000"/>
                <a:ext cx="5287409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076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>
            <a:off x="222187" y="2971800"/>
            <a:ext cx="83122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28600" y="4648200"/>
            <a:ext cx="83122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/>
              <p:cNvSpPr txBox="1">
                <a:spLocks/>
              </p:cNvSpPr>
              <p:nvPr/>
            </p:nvSpPr>
            <p:spPr bwMode="auto">
              <a:xfrm>
                <a:off x="541064" y="5130524"/>
                <a:ext cx="8625796" cy="8139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1≤</m:t>
                                  </m:r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≤</m:t>
                                  </m:r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sub>
                                <m:sup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arg</m:t>
                                  </m:r>
                                </m:fName>
                                <m:e>
                                  <m:func>
                                    <m:funcPr>
                                      <m:ctrlPr>
                                        <a:rPr lang="en-US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i="1" ker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ker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min</m:t>
                                          </m:r>
                                        </m:e>
                                        <m:lim>
                                          <m:r>
                                            <a:rPr lang="en-US" i="1" ker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1≤</m:t>
                                          </m:r>
                                          <m:r>
                                            <a:rPr lang="en-US" i="1" ker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 ker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≤</m:t>
                                          </m:r>
                                          <m:r>
                                            <a:rPr lang="en-US" i="1" ker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 ker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 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b="0" i="1" kern="0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kern="0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𝑄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b="0" i="1" kern="0" smtClea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b="0" i="1" kern="0" smtClea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b="0" i="1" kern="0" smtClea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b="0" i="1" kern="0" smtClea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𝑢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  <m:r>
                                                <a:rPr lang="en-US" b="0" i="1" kern="0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𝑃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i="1" ker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d>
                                      <m:r>
                                        <a:rPr lang="en-US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=  </m:t>
                                      </m:r>
                                    </m:e>
                                  </m:func>
                                  <m:func>
                                    <m:funcPr>
                                      <m:ctrlPr>
                                        <a:rPr lang="en-US" i="1" ker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ker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arg</m:t>
                                      </m:r>
                                    </m:fName>
                                    <m:e>
                                      <m:func>
                                        <m:funcPr>
                                          <m:ctrlPr>
                                            <a:rPr lang="en-US" i="1" ker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limLow>
                                            <m:limLowPr>
                                              <m:ctrlP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limLow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m</m:t>
                                              </m:r>
                                              <m: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𝑎𝑥</m:t>
                                              </m:r>
                                            </m:e>
                                            <m:lim>
                                              <m: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1≤</m:t>
                                              </m:r>
                                              <m: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≤</m:t>
                                              </m:r>
                                              <m: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 </m:t>
                                              </m:r>
                                            </m:lim>
                                          </m:limLow>
                                        </m:fName>
                                        <m:e>
                                          <m:f>
                                            <m:fPr>
                                              <m:ctrlP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𝑄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i="1" ker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d>
                                                    <m:dPr>
                                                      <m:ctrlP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i="1" kern="0">
                                                              <a:solidFill>
                                                                <a:srgbClr val="00206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i="1" kern="0">
                                                              <a:solidFill>
                                                                <a:srgbClr val="00206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i="1" kern="0">
                                                              <a:solidFill>
                                                                <a:srgbClr val="00206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𝑢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</m:e>
                                                <m:sup>
                                                  <m:r>
                                                    <a:rPr lang="en-US" i="1" ker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𝑇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𝑃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i="1" ker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num>
                                            <m:den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i="1" ker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d>
                                                    <m:dPr>
                                                      <m:begChr m:val="|"/>
                                                      <m:endChr m:val="|"/>
                                                      <m:ctrlP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𝑄</m:t>
                                                      </m:r>
                                                      <m:d>
                                                        <m:dPr>
                                                          <m:ctrlPr>
                                                            <a:rPr lang="en-US" i="1" kern="0">
                                                              <a:solidFill>
                                                                <a:srgbClr val="00206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en-US" i="1" kern="0">
                                                                  <a:solidFill>
                                                                    <a:srgbClr val="002060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i="1" kern="0">
                                                                  <a:solidFill>
                                                                    <a:srgbClr val="002060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𝑥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i="1" kern="0">
                                                                  <a:solidFill>
                                                                    <a:srgbClr val="002060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𝑢</m:t>
                                                              </m:r>
                                                            </m:sub>
                                                          </m:sSub>
                                                        </m:e>
                                                      </m:d>
                                                    </m:e>
                                                  </m:d>
                                                </m:e>
                                              </m:d>
                                              <m: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.</m:t>
                                              </m:r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i="1" ker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d>
                                                    <m:dPr>
                                                      <m:begChr m:val="|"/>
                                                      <m:endChr m:val="|"/>
                                                      <m:ctrlP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𝑃</m:t>
                                                      </m:r>
                                                      <m:d>
                                                        <m:dPr>
                                                          <m:ctrlPr>
                                                            <a:rPr lang="en-US" i="1" kern="0">
                                                              <a:solidFill>
                                                                <a:srgbClr val="00206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en-US" i="1" kern="0">
                                                                  <a:solidFill>
                                                                    <a:srgbClr val="002060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i="1" kern="0">
                                                                  <a:solidFill>
                                                                    <a:srgbClr val="002060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𝑦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i="1" kern="0">
                                                                  <a:solidFill>
                                                                    <a:srgbClr val="002060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𝑖</m:t>
                                                              </m:r>
                                                            </m:sub>
                                                          </m:sSub>
                                                        </m:e>
                                                      </m:d>
                                                    </m:e>
                                                  </m:d>
                                                </m:e>
                                              </m:d>
                                            </m:den>
                                          </m:f>
                                        </m:e>
                                      </m:func>
                                    </m:e>
                                  </m:func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kern="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1064" y="5130524"/>
                <a:ext cx="8625796" cy="81394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703772" y="6281142"/>
            <a:ext cx="796072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dirty="0" smtClean="0">
                <a:solidFill>
                  <a:srgbClr val="2E414F"/>
                </a:solidFill>
                <a:latin typeface="Arial Narrow" panose="020B0606020202030204" pitchFamily="34" charset="0"/>
              </a:rPr>
              <a:t>[</a:t>
            </a:r>
            <a:r>
              <a:rPr lang="en-SG" sz="1000" dirty="0" smtClean="0">
                <a:latin typeface="Arial Narrow" panose="020B0606020202030204" pitchFamily="34" charset="0"/>
              </a:rPr>
              <a:t>1] </a:t>
            </a:r>
            <a:r>
              <a:rPr lang="en-SG" sz="1000" dirty="0" err="1" smtClean="0">
                <a:latin typeface="Arial Narrow" panose="020B0606020202030204" pitchFamily="34" charset="0"/>
              </a:rPr>
              <a:t>Neyshabur</a:t>
            </a:r>
            <a:r>
              <a:rPr lang="en-SG" sz="1000" dirty="0">
                <a:latin typeface="Arial Narrow" panose="020B0606020202030204" pitchFamily="34" charset="0"/>
              </a:rPr>
              <a:t>, B., &amp; </a:t>
            </a:r>
            <a:r>
              <a:rPr lang="en-SG" sz="1000" dirty="0" err="1">
                <a:latin typeface="Arial Narrow" panose="020B0606020202030204" pitchFamily="34" charset="0"/>
              </a:rPr>
              <a:t>Srebro</a:t>
            </a:r>
            <a:r>
              <a:rPr lang="en-SG" sz="1000" dirty="0">
                <a:latin typeface="Arial Narrow" panose="020B0606020202030204" pitchFamily="34" charset="0"/>
              </a:rPr>
              <a:t>, N. (2015). On Symmetric and Asymmetric LSHs for Inner Product Search. </a:t>
            </a:r>
            <a:r>
              <a:rPr lang="en-SG" sz="1000" i="1" dirty="0">
                <a:latin typeface="Arial Narrow" panose="020B0606020202030204" pitchFamily="34" charset="0"/>
              </a:rPr>
              <a:t>ICML</a:t>
            </a:r>
            <a:r>
              <a:rPr lang="en-SG" sz="1000" dirty="0" smtClean="0">
                <a:latin typeface="Arial Narrow" panose="020B0606020202030204" pitchFamily="34" charset="0"/>
              </a:rPr>
              <a:t>.</a:t>
            </a:r>
          </a:p>
          <a:p>
            <a:r>
              <a:rPr lang="en-SG" sz="1000" dirty="0">
                <a:latin typeface="Arial Narrow" panose="020B0606020202030204" pitchFamily="34" charset="0"/>
              </a:rPr>
              <a:t>[</a:t>
            </a:r>
            <a:r>
              <a:rPr lang="en-SG" sz="1000" dirty="0" smtClean="0">
                <a:latin typeface="Arial Narrow" panose="020B0606020202030204" pitchFamily="34" charset="0"/>
              </a:rPr>
              <a:t>2]. </a:t>
            </a:r>
            <a:r>
              <a:rPr lang="en-SG" sz="1000" dirty="0" err="1" smtClean="0">
                <a:latin typeface="Arial Narrow" panose="020B0606020202030204" pitchFamily="34" charset="0"/>
              </a:rPr>
              <a:t>Bachrach</a:t>
            </a:r>
            <a:r>
              <a:rPr lang="en-SG" sz="1000" dirty="0">
                <a:latin typeface="Arial Narrow" panose="020B0606020202030204" pitchFamily="34" charset="0"/>
              </a:rPr>
              <a:t>, Y., Finkelstein, Y., Gilad-</a:t>
            </a:r>
            <a:r>
              <a:rPr lang="en-SG" sz="1000" dirty="0" err="1">
                <a:latin typeface="Arial Narrow" panose="020B0606020202030204" pitchFamily="34" charset="0"/>
              </a:rPr>
              <a:t>Bachrach</a:t>
            </a:r>
            <a:r>
              <a:rPr lang="en-SG" sz="1000" dirty="0">
                <a:latin typeface="Arial Narrow" panose="020B0606020202030204" pitchFamily="34" charset="0"/>
              </a:rPr>
              <a:t>, R., </a:t>
            </a:r>
            <a:r>
              <a:rPr lang="en-SG" sz="1000" dirty="0" err="1">
                <a:latin typeface="Arial Narrow" panose="020B0606020202030204" pitchFamily="34" charset="0"/>
              </a:rPr>
              <a:t>Katzir</a:t>
            </a:r>
            <a:r>
              <a:rPr lang="en-SG" sz="1000" dirty="0">
                <a:latin typeface="Arial Narrow" panose="020B0606020202030204" pitchFamily="34" charset="0"/>
              </a:rPr>
              <a:t>, L., </a:t>
            </a:r>
            <a:r>
              <a:rPr lang="en-SG" sz="1000" dirty="0" err="1">
                <a:latin typeface="Arial Narrow" panose="020B0606020202030204" pitchFamily="34" charset="0"/>
              </a:rPr>
              <a:t>Koenigstein</a:t>
            </a:r>
            <a:r>
              <a:rPr lang="en-SG" sz="1000" dirty="0">
                <a:latin typeface="Arial Narrow" panose="020B0606020202030204" pitchFamily="34" charset="0"/>
              </a:rPr>
              <a:t>, N., Nice, N., &amp; </a:t>
            </a:r>
            <a:r>
              <a:rPr lang="en-SG" sz="1000" dirty="0" err="1">
                <a:latin typeface="Arial Narrow" panose="020B0606020202030204" pitchFamily="34" charset="0"/>
              </a:rPr>
              <a:t>Paquet</a:t>
            </a:r>
            <a:r>
              <a:rPr lang="en-SG" sz="1000" dirty="0">
                <a:latin typeface="Arial Narrow" panose="020B0606020202030204" pitchFamily="34" charset="0"/>
              </a:rPr>
              <a:t>, U. (2014). </a:t>
            </a:r>
            <a:endParaRPr lang="en-SG" sz="1000" dirty="0" smtClean="0">
              <a:latin typeface="Arial Narrow" panose="020B0606020202030204" pitchFamily="34" charset="0"/>
            </a:endParaRPr>
          </a:p>
          <a:p>
            <a:r>
              <a:rPr lang="en-SG" sz="1000" dirty="0">
                <a:latin typeface="Arial Narrow" panose="020B0606020202030204" pitchFamily="34" charset="0"/>
              </a:rPr>
              <a:t> </a:t>
            </a:r>
            <a:r>
              <a:rPr lang="en-SG" sz="1000" dirty="0" smtClean="0">
                <a:latin typeface="Arial Narrow" panose="020B0606020202030204" pitchFamily="34" charset="0"/>
              </a:rPr>
              <a:t>    Speeding </a:t>
            </a:r>
            <a:r>
              <a:rPr lang="en-SG" sz="1000" dirty="0">
                <a:latin typeface="Arial Narrow" panose="020B0606020202030204" pitchFamily="34" charset="0"/>
              </a:rPr>
              <a:t>up the Xbox recommender system using a </a:t>
            </a:r>
            <a:r>
              <a:rPr lang="en-SG" sz="1000" dirty="0" err="1">
                <a:latin typeface="Arial Narrow" panose="020B0606020202030204" pitchFamily="34" charset="0"/>
              </a:rPr>
              <a:t>euclidean</a:t>
            </a:r>
            <a:r>
              <a:rPr lang="en-SG" sz="1000" dirty="0">
                <a:latin typeface="Arial Narrow" panose="020B0606020202030204" pitchFamily="34" charset="0"/>
              </a:rPr>
              <a:t> transformation for inner-product spaces. </a:t>
            </a:r>
            <a:r>
              <a:rPr lang="en-SG" sz="1000" i="1" dirty="0" err="1">
                <a:latin typeface="Arial Narrow" panose="020B0606020202030204" pitchFamily="34" charset="0"/>
              </a:rPr>
              <a:t>RecSys</a:t>
            </a:r>
            <a:r>
              <a:rPr lang="en-SG" sz="1000" dirty="0">
                <a:latin typeface="Arial Narrow" panose="020B0606020202030204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950028" y="1335060"/>
                <a:ext cx="1754163" cy="132169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028" y="1335060"/>
                <a:ext cx="1754163" cy="132169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723378" y="1757013"/>
                <a:ext cx="50494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378" y="1757013"/>
                <a:ext cx="504945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4754411" y="1326248"/>
                <a:ext cx="778580" cy="133050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411" y="1326248"/>
                <a:ext cx="778580" cy="133050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684656" y="1819685"/>
                <a:ext cx="3462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SG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656" y="1819685"/>
                <a:ext cx="346249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6613982" y="1591276"/>
                <a:ext cx="1768018" cy="830815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982" y="1591276"/>
                <a:ext cx="1768018" cy="83081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Left Brace 28"/>
          <p:cNvSpPr/>
          <p:nvPr/>
        </p:nvSpPr>
        <p:spPr>
          <a:xfrm>
            <a:off x="1371600" y="1267599"/>
            <a:ext cx="218617" cy="14478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2187" y="1843868"/>
            <a:ext cx="1095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572000" y="1326248"/>
            <a:ext cx="0" cy="13216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304367" y="1857405"/>
                <a:ext cx="2620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367" y="1857405"/>
                <a:ext cx="262059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1628" r="-9302" b="-222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>
            <a:off x="4754411" y="1267599"/>
            <a:ext cx="77283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272520" y="1857405"/>
                <a:ext cx="2044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520" y="1857405"/>
                <a:ext cx="204480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6471" r="-20588" b="-1111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>
          <a:xfrm>
            <a:off x="6477000" y="1591277"/>
            <a:ext cx="0" cy="82391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613982" y="1464756"/>
            <a:ext cx="17680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448685" y="1177852"/>
                <a:ext cx="201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685" y="1177852"/>
                <a:ext cx="201145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5152" r="-1212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/>
          <p:nvPr/>
        </p:nvCxnSpPr>
        <p:spPr>
          <a:xfrm>
            <a:off x="1840376" y="1326248"/>
            <a:ext cx="0" cy="13216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572743" y="1857405"/>
                <a:ext cx="2620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743" y="1857405"/>
                <a:ext cx="262059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1628" r="-9302" b="-222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>
            <a:off x="1965782" y="1234268"/>
            <a:ext cx="17680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754411" y="1267599"/>
            <a:ext cx="77283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009798" y="990600"/>
                <a:ext cx="2044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798" y="990600"/>
                <a:ext cx="204479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27273" r="-24242" b="-888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/>
          <p:cNvSpPr txBox="1"/>
          <p:nvPr/>
        </p:nvSpPr>
        <p:spPr>
          <a:xfrm>
            <a:off x="219615" y="4764185"/>
            <a:ext cx="3230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MIPS to NNS/MCSS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77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8600" y="287978"/>
            <a:ext cx="6858000" cy="52322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Motivation: Success of MF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RecSys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Dung &amp; Hady: Scalable Recommendation Retrieval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91" y="1510486"/>
            <a:ext cx="2143125" cy="2143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371306"/>
            <a:ext cx="1934639" cy="946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1370244"/>
            <a:ext cx="1905000" cy="8832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814684"/>
            <a:ext cx="1671638" cy="9413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057" y="4738287"/>
            <a:ext cx="2209800" cy="14387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258045"/>
            <a:ext cx="1586725" cy="8555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416" y="4814684"/>
            <a:ext cx="1702594" cy="11329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434" y="3052631"/>
            <a:ext cx="1280366" cy="8676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524" y="4382172"/>
            <a:ext cx="1751825" cy="98102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510486"/>
            <a:ext cx="2898971" cy="6469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198" y="3079911"/>
            <a:ext cx="1129256" cy="112925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828190"/>
            <a:ext cx="2200275" cy="483324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011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59377"/>
            <a:ext cx="7315200" cy="523220"/>
          </a:xfrm>
        </p:spPr>
        <p:txBody>
          <a:bodyPr/>
          <a:lstStyle/>
          <a:p>
            <a:r>
              <a:rPr lang="en-US" sz="2800" dirty="0" smtClean="0"/>
              <a:t>Idea: Vector </a:t>
            </a:r>
            <a:r>
              <a:rPr lang="en-US" sz="2800" dirty="0"/>
              <a:t>Augmentation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495329" y="1121820"/>
            <a:ext cx="8305800" cy="4267200"/>
            <a:chOff x="457200" y="1143000"/>
            <a:chExt cx="8474718" cy="43434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1143000"/>
              <a:ext cx="8474718" cy="43434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2819400" y="3810000"/>
              <a:ext cx="22860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76600" y="3795712"/>
              <a:ext cx="22860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38600" y="3733800"/>
              <a:ext cx="22860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157662" y="3238500"/>
              <a:ext cx="22860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391400" y="3795712"/>
              <a:ext cx="114300" cy="152400"/>
            </a:xfrm>
            <a:prstGeom prst="rect">
              <a:avLst/>
            </a:prstGeom>
            <a:solidFill>
              <a:srgbClr val="B7B7CC"/>
            </a:solidFill>
            <a:ln>
              <a:solidFill>
                <a:srgbClr val="C8C8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010400" y="2362200"/>
              <a:ext cx="114300" cy="152400"/>
            </a:xfrm>
            <a:prstGeom prst="rect">
              <a:avLst/>
            </a:prstGeom>
            <a:solidFill>
              <a:srgbClr val="F3F3FF"/>
            </a:solidFill>
            <a:ln>
              <a:solidFill>
                <a:srgbClr val="E8E8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267700" y="3233737"/>
              <a:ext cx="22860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153400" y="3733800"/>
              <a:ext cx="22860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242279" y="3701236"/>
                  <a:ext cx="23878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oMath>
                    </m:oMathPara>
                  </a14:m>
                  <a:endParaRPr lang="en-SG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2279" y="3701236"/>
                  <a:ext cx="238783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7895" r="-2632" b="-14286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2906356" y="3797706"/>
                  <a:ext cx="22384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6356" y="3797706"/>
                  <a:ext cx="223844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6667" r="-2778" b="-25714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4034943" y="3663046"/>
                  <a:ext cx="22801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4943" y="3663046"/>
                  <a:ext cx="228011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6216" r="-2703" b="-28571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193378" y="3168430"/>
                  <a:ext cx="22801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3378" y="3168430"/>
                  <a:ext cx="228011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8919" r="-2703" b="-28571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7197936" y="3764190"/>
                  <a:ext cx="50122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SG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936" y="3764190"/>
                  <a:ext cx="501227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7407" r="-11111" b="-37143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6818347" y="2238151"/>
                  <a:ext cx="52200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𝑸</m:t>
                            </m:r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SG" b="1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8347" y="2238151"/>
                  <a:ext cx="522001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0714" r="-10714" b="-38235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8038380" y="3640335"/>
                  <a:ext cx="70666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𝑸</m:t>
                            </m:r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SG" sz="1400" b="1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8380" y="3640335"/>
                  <a:ext cx="706667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2245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8153400" y="3107322"/>
                  <a:ext cx="70666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𝑸</m:t>
                            </m:r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SG" sz="1400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3400" y="3107322"/>
                  <a:ext cx="706667" cy="30777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2245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2402232" y="5479503"/>
                <a:ext cx="456407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illustration of vector augmentation approach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 space</a:t>
                </a:r>
              </a:p>
              <a:p>
                <a:pPr algn="ctr"/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(This picture is taken from (*))</a:t>
                </a:r>
                <a:endParaRPr lang="en-US" sz="1100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232" y="5479503"/>
                <a:ext cx="4564070" cy="523220"/>
              </a:xfrm>
              <a:prstGeom prst="rect">
                <a:avLst/>
              </a:prstGeom>
              <a:blipFill rotWithShape="0">
                <a:blip r:embed="rId11"/>
                <a:stretch>
                  <a:fillRect t="-2326" b="-1046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1696216" y="6474916"/>
            <a:ext cx="65714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 Narrow" panose="020B0606020202030204" pitchFamily="34" charset="0"/>
              </a:rPr>
              <a:t>(*) </a:t>
            </a:r>
            <a:r>
              <a:rPr lang="en-SG" sz="900" dirty="0"/>
              <a:t>Yu, H., Hsieh, C., Lei, Q., &amp; Dhillon, I.S. (2017). A Greedy Approach for Budgeted Maximum Inner Product Search. </a:t>
            </a:r>
            <a:r>
              <a:rPr lang="en-SG" sz="900" i="1" dirty="0"/>
              <a:t>NIPS</a:t>
            </a:r>
            <a:r>
              <a:rPr lang="en-SG" sz="900" dirty="0"/>
              <a:t>.</a:t>
            </a:r>
            <a:endParaRPr lang="en-US" sz="900" dirty="0">
              <a:latin typeface="Arial Narrow" panose="020B0606020202030204" pitchFamily="34" charset="0"/>
              <a:ea typeface="Times" charset="0"/>
              <a:cs typeface="Times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133600" y="4191000"/>
            <a:ext cx="762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081560" y="4136767"/>
                <a:ext cx="17851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560" y="4136767"/>
                <a:ext cx="178510" cy="184666"/>
              </a:xfrm>
              <a:prstGeom prst="rect">
                <a:avLst/>
              </a:prstGeom>
              <a:blipFill rotWithShape="0">
                <a:blip r:embed="rId12"/>
                <a:stretch>
                  <a:fillRect l="-16667" r="-13333" b="-10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/>
          <p:cNvSpPr/>
          <p:nvPr/>
        </p:nvSpPr>
        <p:spPr>
          <a:xfrm>
            <a:off x="5794536" y="4191000"/>
            <a:ext cx="149064" cy="76200"/>
          </a:xfrm>
          <a:prstGeom prst="rect">
            <a:avLst/>
          </a:prstGeom>
          <a:solidFill>
            <a:srgbClr val="E8E8FF"/>
          </a:solidFill>
          <a:ln>
            <a:solidFill>
              <a:srgbClr val="FAF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Rectangle 38"/>
          <p:cNvSpPr/>
          <p:nvPr/>
        </p:nvSpPr>
        <p:spPr>
          <a:xfrm>
            <a:off x="8384419" y="2010550"/>
            <a:ext cx="233564" cy="123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Rectangle 39"/>
          <p:cNvSpPr/>
          <p:nvPr/>
        </p:nvSpPr>
        <p:spPr>
          <a:xfrm>
            <a:off x="7955644" y="2197757"/>
            <a:ext cx="121556" cy="1218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8384419" y="1963161"/>
                <a:ext cx="17851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A7ADFF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SG" dirty="0">
                  <a:solidFill>
                    <a:srgbClr val="A7ADFF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419" y="1963161"/>
                <a:ext cx="178510" cy="184666"/>
              </a:xfrm>
              <a:prstGeom prst="rect">
                <a:avLst/>
              </a:prstGeom>
              <a:blipFill rotWithShape="0">
                <a:blip r:embed="rId13"/>
                <a:stretch>
                  <a:fillRect l="-16667" r="-13333" b="-10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963634" y="2163915"/>
                <a:ext cx="17851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A7ADFF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SG" dirty="0">
                  <a:solidFill>
                    <a:srgbClr val="A7ADFF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634" y="2163915"/>
                <a:ext cx="178510" cy="184666"/>
              </a:xfrm>
              <a:prstGeom prst="rect">
                <a:avLst/>
              </a:prstGeom>
              <a:blipFill rotWithShape="0">
                <a:blip r:embed="rId13"/>
                <a:stretch>
                  <a:fillRect l="-16667" r="-13333" b="-10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794536" y="4136767"/>
                <a:ext cx="17851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536" y="4136767"/>
                <a:ext cx="178510" cy="184666"/>
              </a:xfrm>
              <a:prstGeom prst="rect">
                <a:avLst/>
              </a:prstGeom>
              <a:blipFill rotWithShape="0">
                <a:blip r:embed="rId12"/>
                <a:stretch>
                  <a:fillRect l="-17241" r="-17241" b="-10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155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59377"/>
            <a:ext cx="7315200" cy="523220"/>
          </a:xfrm>
        </p:spPr>
        <p:txBody>
          <a:bodyPr/>
          <a:lstStyle/>
          <a:p>
            <a:r>
              <a:rPr lang="en-US" sz="2800" dirty="0" smtClean="0"/>
              <a:t>A Better Augmentation 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800" y="6469380"/>
            <a:ext cx="76962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900" dirty="0">
                <a:latin typeface="Arial Narrow" panose="020B0606020202030204" pitchFamily="34" charset="0"/>
              </a:rPr>
              <a:t>Huang, Q., Ma, G., Feng, J., Fang, Q., &amp; Tung, A.K. (2018). Accurate and Fast Asymmetric Locality-Sensitive Hashing Scheme for Maximum Inner Product Search. </a:t>
            </a:r>
            <a:r>
              <a:rPr lang="en-SG" sz="900" i="1" dirty="0">
                <a:latin typeface="Arial Narrow" panose="020B0606020202030204" pitchFamily="34" charset="0"/>
              </a:rPr>
              <a:t>KDD</a:t>
            </a:r>
            <a:r>
              <a:rPr lang="en-SG" sz="900" dirty="0">
                <a:latin typeface="Arial Narrow" panose="020B0606020202030204" pitchFamily="34" charset="0"/>
              </a:rPr>
              <a:t>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09600" y="1105863"/>
            <a:ext cx="4648200" cy="2554714"/>
            <a:chOff x="1524000" y="1026686"/>
            <a:chExt cx="4900027" cy="255471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1026686"/>
              <a:ext cx="4900027" cy="2554714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1828800" y="3225914"/>
              <a:ext cx="4343400" cy="279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-22860" y="3698378"/>
            <a:ext cx="4751241" cy="2449602"/>
            <a:chOff x="762000" y="3575022"/>
            <a:chExt cx="4751241" cy="244960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" y="3575022"/>
              <a:ext cx="4751241" cy="2449602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965920" y="5641459"/>
              <a:ext cx="4343400" cy="279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1619815" y="3228891"/>
            <a:ext cx="19073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X-box Transformation</a:t>
            </a:r>
            <a:endParaRPr lang="en-US" sz="1100" b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68033" y="5661330"/>
            <a:ext cx="18108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QNF Transformation</a:t>
            </a:r>
            <a:endParaRPr lang="en-US" sz="1100" b="1" dirty="0">
              <a:latin typeface="Times" charset="0"/>
              <a:ea typeface="Times" charset="0"/>
              <a:cs typeface="Time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/>
              <p:cNvSpPr txBox="1">
                <a:spLocks/>
              </p:cNvSpPr>
              <p:nvPr/>
            </p:nvSpPr>
            <p:spPr bwMode="auto">
              <a:xfrm>
                <a:off x="4914900" y="1372152"/>
                <a:ext cx="4231607" cy="6612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6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ad>
                            <m:radPr>
                              <m:degHide m:val="on"/>
                              <m:ctrlPr>
                                <a:rPr lang="en-US" sz="16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i="1" ker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 ker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sz="1600" i="1" ker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600" i="1" ker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600" i="1" ker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1600" i="1" ker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600" i="1" ker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</m:d>
                    </m:oMath>
                  </m:oMathPara>
                </a14:m>
                <a:endParaRPr lang="en-US" kern="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14900" y="1372152"/>
                <a:ext cx="4231607" cy="66120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 bwMode="auto">
              <a:xfrm>
                <a:off x="4524460" y="2209800"/>
                <a:ext cx="5287409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6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d>
                      <m:r>
                        <a:rPr lang="en-US" sz="16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sz="16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sz="1600" kern="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24460" y="2209800"/>
                <a:ext cx="5287409" cy="338554"/>
              </a:xfrm>
              <a:prstGeom prst="rect">
                <a:avLst/>
              </a:prstGeom>
              <a:blipFill rotWithShape="0">
                <a:blip r:embed="rId6"/>
                <a:stretch>
                  <a:fillRect b="-727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 txBox="1">
                <a:spLocks/>
              </p:cNvSpPr>
              <p:nvPr/>
            </p:nvSpPr>
            <p:spPr bwMode="auto">
              <a:xfrm>
                <a:off x="4912393" y="4371165"/>
                <a:ext cx="4231607" cy="6612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6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ad>
                            <m:radPr>
                              <m:degHide m:val="on"/>
                              <m:ctrlPr>
                                <a:rPr lang="en-US" sz="16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i="1" ker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 ker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sz="1600" i="1" ker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600" i="1" ker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600" i="1" ker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1600" i="1" ker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600" i="1" ker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</m:d>
                    </m:oMath>
                  </m:oMathPara>
                </a14:m>
                <a:endParaRPr lang="en-US" kern="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12393" y="4371165"/>
                <a:ext cx="4231607" cy="66120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/>
              <p:cNvSpPr txBox="1">
                <a:spLocks/>
              </p:cNvSpPr>
              <p:nvPr/>
            </p:nvSpPr>
            <p:spPr bwMode="auto">
              <a:xfrm>
                <a:off x="4419600" y="5112382"/>
                <a:ext cx="5287409" cy="7044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8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d>
                      <m:r>
                        <a:rPr lang="en-US" sz="18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sz="18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,0</m:t>
                          </m:r>
                        </m:e>
                      </m:d>
                      <m:r>
                        <a:rPr lang="en-US" sz="18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18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en-US" sz="18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800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sz="1800" kern="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19600" y="5112382"/>
                <a:ext cx="5287409" cy="70442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060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87978"/>
            <a:ext cx="6553200" cy="523220"/>
          </a:xfrm>
        </p:spPr>
        <p:txBody>
          <a:bodyPr/>
          <a:lstStyle/>
          <a:p>
            <a:r>
              <a:rPr lang="en-US" sz="2800" dirty="0" smtClean="0"/>
              <a:t>Idea: Quantization-based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28600" y="1295400"/>
                <a:ext cx="722665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Mapping each vector to a set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 dirty="0" smtClean="0"/>
                  <a:t> subspaces.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Followed by independent quantization of data base vectors </a:t>
                </a:r>
              </a:p>
              <a:p>
                <a:r>
                  <a:rPr lang="en-US" sz="2000" dirty="0"/>
                  <a:t> </a:t>
                </a:r>
                <a:r>
                  <a:rPr lang="en-US" sz="2000" dirty="0" smtClean="0"/>
                  <a:t>   in each subspace.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SG" sz="20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295400"/>
                <a:ext cx="7226658" cy="1323439"/>
              </a:xfrm>
              <a:prstGeom prst="rect">
                <a:avLst/>
              </a:prstGeom>
              <a:blipFill rotWithShape="0">
                <a:blip r:embed="rId2"/>
                <a:stretch>
                  <a:fillRect l="-759" t="-230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/>
              <p:cNvSpPr txBox="1">
                <a:spLocks/>
              </p:cNvSpPr>
              <p:nvPr/>
            </p:nvSpPr>
            <p:spPr bwMode="auto">
              <a:xfrm>
                <a:off x="533400" y="2618839"/>
                <a:ext cx="8382000" cy="2827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sz="24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lang="en-US" sz="24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sz="24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sz="24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…,</m:t>
                          </m:r>
                          <m:sSubSup>
                            <m:sSubSupPr>
                              <m:ctrlP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  <m: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  <m:r>
                        <a:rPr lang="en-US" sz="24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∀ </m:t>
                      </m:r>
                      <m:r>
                        <a:rPr lang="en-US" sz="24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US" sz="24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sz="24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𝑈</m:t>
                      </m:r>
                    </m:oMath>
                  </m:oMathPara>
                </a14:m>
                <a:endParaRPr lang="en-US" sz="2400" b="0" kern="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:endParaRPr lang="en-US" sz="2400" kern="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ker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 ker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ker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sz="2400" i="1" ker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sz="2400" i="1" ker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…,</m:t>
                          </m:r>
                          <m:sSubSup>
                            <m:sSubSupPr>
                              <m:ctrlP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  <m: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  <m:r>
                        <a:rPr lang="en-US" sz="24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∀</m:t>
                      </m:r>
                      <m:r>
                        <a:rPr lang="en-US" sz="24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4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sz="24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</m:oMath>
                  </m:oMathPara>
                </a14:m>
                <a:endParaRPr lang="en-US" sz="2400" kern="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:endParaRPr lang="en-US" sz="2400" kern="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sz="24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24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 ker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 ker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400" i="1" ker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ker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  <m:r>
                        <a:rPr lang="en-US" sz="240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 ker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 ker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400" i="1" ker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ker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24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𝑈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sSubSup>
                            <m:sSubSupPr>
                              <m:ctrlPr>
                                <a:rPr lang="en-US" sz="24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sub>
                            <m:sup>
                              <m:d>
                                <m:dPr>
                                  <m:ctrlPr>
                                    <a:rPr lang="en-US" sz="2400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sz="24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 ker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 ker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400" i="1" ker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ker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4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sz="24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kern="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2618839"/>
                <a:ext cx="8382000" cy="282724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1828800" y="6312813"/>
            <a:ext cx="6019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1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Guo</a:t>
            </a:r>
            <a:r>
              <a:rPr lang="en-SG" sz="1100" dirty="0">
                <a:solidFill>
                  <a:srgbClr val="222222"/>
                </a:solidFill>
                <a:latin typeface="Arial Narrow" panose="020B0606020202030204" pitchFamily="34" charset="0"/>
              </a:rPr>
              <a:t>, R., Kumar, S., </a:t>
            </a:r>
            <a:r>
              <a:rPr lang="en-SG" sz="11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Choromanski</a:t>
            </a:r>
            <a:r>
              <a:rPr lang="en-SG" sz="1100" dirty="0">
                <a:solidFill>
                  <a:srgbClr val="222222"/>
                </a:solidFill>
                <a:latin typeface="Arial Narrow" panose="020B0606020202030204" pitchFamily="34" charset="0"/>
              </a:rPr>
              <a:t>, K., &amp; </a:t>
            </a:r>
            <a:r>
              <a:rPr lang="en-SG" sz="11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Simcha</a:t>
            </a:r>
            <a:r>
              <a:rPr lang="en-SG" sz="1100" dirty="0">
                <a:solidFill>
                  <a:srgbClr val="222222"/>
                </a:solidFill>
                <a:latin typeface="Arial Narrow" panose="020B0606020202030204" pitchFamily="34" charset="0"/>
              </a:rPr>
              <a:t>, D. (2016, May). Quantization based fast inner product search. In </a:t>
            </a:r>
            <a:r>
              <a:rPr lang="en-SG" sz="1100" i="1" dirty="0">
                <a:solidFill>
                  <a:srgbClr val="222222"/>
                </a:solidFill>
                <a:latin typeface="Arial Narrow" panose="020B0606020202030204" pitchFamily="34" charset="0"/>
              </a:rPr>
              <a:t>Artificial Intelligence and Statistics</a:t>
            </a:r>
            <a:r>
              <a:rPr lang="en-SG" sz="1100" dirty="0">
                <a:solidFill>
                  <a:srgbClr val="222222"/>
                </a:solidFill>
                <a:latin typeface="Arial Narrow" panose="020B0606020202030204" pitchFamily="34" charset="0"/>
              </a:rPr>
              <a:t> (pp. 482-490).</a:t>
            </a:r>
            <a:endParaRPr lang="en-SG" sz="11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5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87978"/>
            <a:ext cx="6553200" cy="523220"/>
          </a:xfrm>
        </p:spPr>
        <p:txBody>
          <a:bodyPr/>
          <a:lstStyle/>
          <a:p>
            <a:r>
              <a:rPr lang="en-US" sz="2800" dirty="0" smtClean="0"/>
              <a:t>Idea: Sparsity Mapping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0871"/>
            <a:ext cx="9144000" cy="28162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19200" y="6550588"/>
            <a:ext cx="68961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dirty="0" err="1">
                <a:latin typeface="Arial Narrow" panose="020B0606020202030204" pitchFamily="34" charset="0"/>
              </a:rPr>
              <a:t>Bhowmik</a:t>
            </a:r>
            <a:r>
              <a:rPr lang="en-SG" sz="1000" dirty="0">
                <a:latin typeface="Arial Narrow" panose="020B0606020202030204" pitchFamily="34" charset="0"/>
              </a:rPr>
              <a:t>, A., Liu, N., </a:t>
            </a:r>
            <a:r>
              <a:rPr lang="en-SG" sz="1000" dirty="0" err="1">
                <a:latin typeface="Arial Narrow" panose="020B0606020202030204" pitchFamily="34" charset="0"/>
              </a:rPr>
              <a:t>Zhong</a:t>
            </a:r>
            <a:r>
              <a:rPr lang="en-SG" sz="1000" dirty="0">
                <a:latin typeface="Arial Narrow" panose="020B0606020202030204" pitchFamily="34" charset="0"/>
              </a:rPr>
              <a:t>, E., </a:t>
            </a:r>
            <a:r>
              <a:rPr lang="en-SG" sz="1000" dirty="0" err="1">
                <a:latin typeface="Arial Narrow" panose="020B0606020202030204" pitchFamily="34" charset="0"/>
              </a:rPr>
              <a:t>Bhaskar</a:t>
            </a:r>
            <a:r>
              <a:rPr lang="en-SG" sz="1000" dirty="0">
                <a:latin typeface="Arial Narrow" panose="020B0606020202030204" pitchFamily="34" charset="0"/>
              </a:rPr>
              <a:t>, B.N., &amp; </a:t>
            </a:r>
            <a:r>
              <a:rPr lang="en-SG" sz="1000" dirty="0" err="1">
                <a:latin typeface="Arial Narrow" panose="020B0606020202030204" pitchFamily="34" charset="0"/>
              </a:rPr>
              <a:t>Rajan</a:t>
            </a:r>
            <a:r>
              <a:rPr lang="en-SG" sz="1000" dirty="0">
                <a:latin typeface="Arial Narrow" panose="020B0606020202030204" pitchFamily="34" charset="0"/>
              </a:rPr>
              <a:t>, S. (2016). Geometry Aware Mappings for High Dimensional Sparse Factors. </a:t>
            </a:r>
            <a:r>
              <a:rPr lang="en-SG" sz="1000" i="1" dirty="0">
                <a:latin typeface="Arial Narrow" panose="020B0606020202030204" pitchFamily="34" charset="0"/>
              </a:rPr>
              <a:t>AISTATS</a:t>
            </a:r>
            <a:r>
              <a:rPr lang="en-SG" sz="1000" dirty="0">
                <a:latin typeface="Arial Narrow" panose="020B0606020202030204" pitchFamily="34" charset="0"/>
              </a:rPr>
              <a:t>.</a:t>
            </a:r>
            <a:endParaRPr lang="en-SG" sz="1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68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8993"/>
            <a:ext cx="6883773" cy="523220"/>
          </a:xfrm>
        </p:spPr>
        <p:txBody>
          <a:bodyPr/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Framework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Efficient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MIPS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Dung &amp; Hady: Scalable Recommendation Retrieval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289361"/>
                <a:ext cx="8991600" cy="5121402"/>
              </a:xfrm>
            </p:spPr>
            <p:txBody>
              <a:bodyPr/>
              <a:lstStyle/>
              <a:p>
                <a:pPr marL="971550" lvl="1" indent="-571500">
                  <a:buFont typeface="+mj-lt"/>
                  <a:buAutoNum type="romanUcPeriod"/>
                </a:pPr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Before any query request</a:t>
                </a:r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 indent="-342900"/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Query-independent Data Structure Construction:</a:t>
                </a:r>
              </a:p>
              <a:p>
                <a:pPr marL="800100" lvl="2" indent="0">
                  <a:buNone/>
                </a:pP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A preprocessing procedure is performed on the entire </a:t>
                </a:r>
              </a:p>
              <a:p>
                <a:pPr marL="800100" lvl="2" indent="0">
                  <a:buNone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tem vectors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>
                        <a:latin typeface="Cambria Math" charset="0"/>
                        <a:cs typeface="Times New Roman" panose="02020603050405020304" pitchFamily="18" charset="0"/>
                      </a:rPr>
                      <m:t>Y</m:t>
                    </m:r>
                  </m:oMath>
                </a14:m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construct a data structure </a:t>
                </a:r>
                <a14:m>
                  <m:oMath xmlns:m="http://schemas.openxmlformats.org/officeDocument/2006/math">
                    <m:r>
                      <a:rPr lang="vi-VN" sz="3000" b="0" i="1" dirty="0" smtClean="0">
                        <a:latin typeface="Cambria Math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store information about </a:t>
                </a:r>
                <a14:m>
                  <m:oMath xmlns:m="http://schemas.openxmlformats.org/officeDocument/2006/math">
                    <m:r>
                      <a:rPr lang="vi-VN" sz="3000" b="0" i="1" smtClean="0">
                        <a:latin typeface="Cambria Math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vi-VN" sz="3000" b="0" i="1" smtClean="0">
                        <a:latin typeface="Cambria Math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30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2" indent="0">
                  <a:buNone/>
                </a:pPr>
                <a:endParaRPr lang="en-US" sz="30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71550" lvl="1" indent="-571500">
                  <a:buFont typeface="+mj-lt"/>
                  <a:buAutoNum type="romanUcPeriod"/>
                </a:pP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query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there are two necessary steps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14450" lvl="2" indent="-514350">
                  <a:buFont typeface="+mj-lt"/>
                  <a:buAutoNum type="arabicPeriod"/>
                </a:pPr>
                <a:r>
                  <a:rPr 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Query-dependent </a:t>
                </a:r>
                <a:r>
                  <a:rPr lang="en-US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pre-processing</a:t>
                </a:r>
                <a:r>
                  <a:rPr 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marL="1257300" lvl="3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pre-processing procedure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query.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800100" lvl="2" indent="0">
                  <a:buNone/>
                </a:pPr>
                <a:endParaRPr lang="en-US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89361"/>
                <a:ext cx="8991600" cy="5121402"/>
              </a:xfrm>
              <a:blipFill rotWithShape="0">
                <a:blip r:embed="rId2"/>
                <a:stretch>
                  <a:fillRect t="-1310" r="-1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217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8993"/>
            <a:ext cx="6883773" cy="52322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 Components for a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 MIPS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Dung &amp; Hady: Scalable Recommendation Retrieval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92554"/>
                <a:ext cx="8991600" cy="5336846"/>
              </a:xfrm>
            </p:spPr>
            <p:txBody>
              <a:bodyPr/>
              <a:lstStyle/>
              <a:p>
                <a:pPr marL="857250" lvl="1" indent="-457200">
                  <a:buFont typeface="+mj-lt"/>
                  <a:buAutoNum type="arabicPeriod"/>
                </a:pPr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Candidate </a:t>
                </a:r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Screening</a:t>
                </a:r>
              </a:p>
              <a:p>
                <a:pPr lvl="2" indent="-342900"/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efficient procedure is performed to filter candidates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2" indent="-342900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u</m:t>
                            </m:r>
                          </m:sub>
                        </m:sSub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</m:oMath>
                </a14:m>
                <a:endParaRPr lang="en-US" sz="3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 indent="-342900"/>
                <a:endPara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Candidate Ranking</a:t>
                </a:r>
              </a:p>
              <a:p>
                <a:pPr lvl="2" indent="-342900"/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exact ranking is performed on the selected candidates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2" indent="-342900"/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complexity: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×</m:t>
                        </m:r>
                        <m:func>
                          <m:func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  <m:r>
                      <a:rPr lang="en-US" sz="2800" b="0" i="1" smtClean="0">
                        <a:latin typeface="Cambria Math" charset="0"/>
                      </a:rPr>
                      <m:t> </m:t>
                    </m:r>
                  </m:oMath>
                </a14:m>
                <a:endParaRPr lang="en-SG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2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57300" lvl="2" indent="-457200">
                  <a:buFont typeface="Arial" panose="020B0604020202020204" pitchFamily="34" charset="0"/>
                  <a:buChar char="•"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92554"/>
                <a:ext cx="8991600" cy="5336846"/>
              </a:xfrm>
              <a:blipFill rotWithShape="0">
                <a:blip r:embed="rId2"/>
                <a:stretch>
                  <a:fillRect t="-1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467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626"/>
            <a:ext cx="6553200" cy="954107"/>
          </a:xfrm>
        </p:spPr>
        <p:txBody>
          <a:bodyPr/>
          <a:lstStyle/>
          <a:p>
            <a:r>
              <a:rPr lang="en-US" sz="2800" dirty="0" smtClean="0"/>
              <a:t>Idea: Sequential Scanning with Upper-Bound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1905000"/>
            <a:ext cx="4572000" cy="22508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144" y="1143000"/>
            <a:ext cx="4562647" cy="24798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891819"/>
            <a:ext cx="4555334" cy="21279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0600" y="4586162"/>
                <a:ext cx="1682704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586162"/>
                <a:ext cx="1682704" cy="312650"/>
              </a:xfrm>
              <a:prstGeom prst="rect">
                <a:avLst/>
              </a:prstGeom>
              <a:blipFill rotWithShape="0">
                <a:blip r:embed="rId6"/>
                <a:stretch>
                  <a:fillRect l="-2536" b="-1730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533400" y="4959811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Cauchy-Schwarz inequality</a:t>
            </a:r>
            <a:endParaRPr lang="en-SG" dirty="0"/>
          </a:p>
        </p:txBody>
      </p:sp>
      <p:sp>
        <p:nvSpPr>
          <p:cNvPr id="11" name="Rectangle 10"/>
          <p:cNvSpPr/>
          <p:nvPr/>
        </p:nvSpPr>
        <p:spPr>
          <a:xfrm>
            <a:off x="609600" y="6444734"/>
            <a:ext cx="8134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900" dirty="0" smtClean="0">
                <a:latin typeface="-apple-system"/>
              </a:rPr>
              <a:t>[1]  </a:t>
            </a:r>
            <a:r>
              <a:rPr lang="en-SG" sz="900" dirty="0" err="1" smtClean="0">
                <a:latin typeface="-apple-system"/>
              </a:rPr>
              <a:t>Teflioudi</a:t>
            </a:r>
            <a:r>
              <a:rPr lang="en-SG" sz="900" dirty="0">
                <a:latin typeface="-apple-system"/>
              </a:rPr>
              <a:t>, C., </a:t>
            </a:r>
            <a:r>
              <a:rPr lang="en-SG" sz="900" dirty="0" err="1">
                <a:latin typeface="-apple-system"/>
              </a:rPr>
              <a:t>Gemulla</a:t>
            </a:r>
            <a:r>
              <a:rPr lang="en-SG" sz="900" dirty="0">
                <a:latin typeface="-apple-system"/>
              </a:rPr>
              <a:t>, R., &amp; </a:t>
            </a:r>
            <a:r>
              <a:rPr lang="en-SG" sz="900" dirty="0" err="1">
                <a:latin typeface="-apple-system"/>
              </a:rPr>
              <a:t>Mykytiuk</a:t>
            </a:r>
            <a:r>
              <a:rPr lang="en-SG" sz="900" dirty="0">
                <a:latin typeface="-apple-system"/>
              </a:rPr>
              <a:t>, O. (2015). LEMP: Fast Retrieval of Large Entries in a Matrix Product. </a:t>
            </a:r>
            <a:r>
              <a:rPr lang="en-SG" sz="900" i="1" dirty="0">
                <a:latin typeface="-apple-system"/>
              </a:rPr>
              <a:t>SIGMOD Conference</a:t>
            </a:r>
            <a:r>
              <a:rPr lang="en-SG" sz="900" dirty="0" smtClean="0">
                <a:latin typeface="-apple-system"/>
              </a:rPr>
              <a:t>.</a:t>
            </a:r>
          </a:p>
          <a:p>
            <a:r>
              <a:rPr lang="en-SG" sz="900" dirty="0" smtClean="0"/>
              <a:t>[2]  Li</a:t>
            </a:r>
            <a:r>
              <a:rPr lang="en-SG" sz="900" dirty="0"/>
              <a:t>, H., Chan, T.N., </a:t>
            </a:r>
            <a:r>
              <a:rPr lang="en-SG" sz="900" dirty="0" err="1"/>
              <a:t>Yiu</a:t>
            </a:r>
            <a:r>
              <a:rPr lang="en-SG" sz="900" dirty="0"/>
              <a:t>, M.L., &amp; </a:t>
            </a:r>
            <a:r>
              <a:rPr lang="en-SG" sz="900" dirty="0" err="1"/>
              <a:t>Mamoulis</a:t>
            </a:r>
            <a:r>
              <a:rPr lang="en-SG" sz="900" dirty="0"/>
              <a:t>, N. (2017). FEXIPRO: Fast and Exact Inner Product Retrieval in Recommender Systems. </a:t>
            </a:r>
            <a:r>
              <a:rPr lang="en-SG" sz="900" i="1" dirty="0"/>
              <a:t>SIGMOD Conference</a:t>
            </a:r>
            <a:r>
              <a:rPr lang="en-SG" sz="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473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59377"/>
            <a:ext cx="6553200" cy="523220"/>
          </a:xfrm>
        </p:spPr>
        <p:txBody>
          <a:bodyPr/>
          <a:lstStyle/>
          <a:p>
            <a:r>
              <a:rPr lang="en-US" sz="2800" dirty="0" smtClean="0"/>
              <a:t>Idea: Sampling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Dung &amp; Hady: Scalable Recommendation Retrieval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66800"/>
            <a:ext cx="8686800" cy="496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4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Dung &amp; Hady: Scalable Recommendation Retrieval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28600" y="259377"/>
            <a:ext cx="6553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692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9pPr>
          </a:lstStyle>
          <a:p>
            <a:r>
              <a:rPr lang="en-US" sz="2800" kern="0" dirty="0" smtClean="0"/>
              <a:t>Idea: Sampling</a:t>
            </a:r>
            <a:endParaRPr lang="en-US" sz="2800" kern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42" y="1295400"/>
            <a:ext cx="7763958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4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Dung &amp; Hady: Scalable Recommendation Retrieval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28600" y="259377"/>
            <a:ext cx="6553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692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9pPr>
          </a:lstStyle>
          <a:p>
            <a:r>
              <a:rPr lang="en-US" sz="2800" kern="0" dirty="0" smtClean="0"/>
              <a:t>Idea: Sampling</a:t>
            </a:r>
            <a:endParaRPr lang="en-US" sz="2800" kern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7074"/>
            <a:ext cx="9144000" cy="536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89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7978"/>
            <a:ext cx="6553200" cy="52322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4191917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MF Recommendation Retrieval as Similarity Search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II: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Approaches for Scalable Recommendation Retrieval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III: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Hands-on Session 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787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Dung &amp; Hady: Scalable Recommendation Retrieval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28600" y="259377"/>
            <a:ext cx="6553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692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9pPr>
          </a:lstStyle>
          <a:p>
            <a:r>
              <a:rPr lang="en-US" sz="2800" kern="0" dirty="0" smtClean="0"/>
              <a:t>Idea: Sampling</a:t>
            </a:r>
            <a:endParaRPr lang="en-US" sz="2800" kern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3844"/>
            <a:ext cx="9144000" cy="535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30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721388"/>
            <a:ext cx="7772400" cy="523220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Indexable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6556C-EC84-4ECE-8191-F1FF3A7E9999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160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28600" y="259377"/>
            <a:ext cx="6553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692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9pPr>
          </a:lstStyle>
          <a:p>
            <a:r>
              <a:rPr lang="en-US" sz="2800" kern="0" dirty="0" smtClean="0"/>
              <a:t>Euclidean Embedding</a:t>
            </a:r>
            <a:endParaRPr lang="en-US" sz="2800" kern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551904"/>
            <a:ext cx="4121083" cy="379139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62000" y="6112609"/>
            <a:ext cx="7821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900" dirty="0" smtClean="0">
                <a:solidFill>
                  <a:srgbClr val="222222"/>
                </a:solidFill>
                <a:latin typeface="Arial Narrow" panose="020B0606020202030204" pitchFamily="34" charset="0"/>
              </a:rPr>
              <a:t>[1] Le</a:t>
            </a:r>
            <a:r>
              <a:rPr lang="en-SG" sz="900" dirty="0">
                <a:solidFill>
                  <a:srgbClr val="222222"/>
                </a:solidFill>
                <a:latin typeface="Arial Narrow" panose="020B0606020202030204" pitchFamily="34" charset="0"/>
              </a:rPr>
              <a:t>, D. D., &amp; </a:t>
            </a:r>
            <a:r>
              <a:rPr lang="en-SG" sz="9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Lauw</a:t>
            </a:r>
            <a:r>
              <a:rPr lang="en-SG" sz="900" dirty="0">
                <a:solidFill>
                  <a:srgbClr val="222222"/>
                </a:solidFill>
                <a:latin typeface="Arial Narrow" panose="020B0606020202030204" pitchFamily="34" charset="0"/>
              </a:rPr>
              <a:t>, H. W. (2016, June). Euclidean co-embedding of ordinal data for multi-type visualization. In </a:t>
            </a:r>
            <a:r>
              <a:rPr lang="en-SG" sz="900" i="1" dirty="0">
                <a:solidFill>
                  <a:srgbClr val="222222"/>
                </a:solidFill>
                <a:latin typeface="Arial Narrow" panose="020B0606020202030204" pitchFamily="34" charset="0"/>
              </a:rPr>
              <a:t>Proceedings of the 2016 SIAM International Conference on Data Mining</a:t>
            </a:r>
            <a:r>
              <a:rPr lang="en-SG" sz="900" dirty="0">
                <a:solidFill>
                  <a:srgbClr val="222222"/>
                </a:solidFill>
                <a:latin typeface="Arial Narrow" panose="020B0606020202030204" pitchFamily="34" charset="0"/>
              </a:rPr>
              <a:t> (pp. 396-404). Society for Industrial and Applied Mathematics</a:t>
            </a:r>
            <a:r>
              <a:rPr lang="en-SG" sz="900" dirty="0" smtClean="0">
                <a:solidFill>
                  <a:srgbClr val="222222"/>
                </a:solidFill>
                <a:latin typeface="Arial Narrow" panose="020B0606020202030204" pitchFamily="34" charset="0"/>
              </a:rPr>
              <a:t>.</a:t>
            </a:r>
          </a:p>
          <a:p>
            <a:r>
              <a:rPr lang="en-SG" sz="900" dirty="0" smtClean="0">
                <a:latin typeface="Arial Narrow" panose="020B0606020202030204" pitchFamily="34" charset="0"/>
              </a:rPr>
              <a:t>[2] </a:t>
            </a:r>
            <a:r>
              <a:rPr lang="en-SG" sz="900" dirty="0" err="1" smtClean="0">
                <a:latin typeface="Arial Narrow" panose="020B0606020202030204" pitchFamily="34" charset="0"/>
              </a:rPr>
              <a:t>Khoshneshin</a:t>
            </a:r>
            <a:r>
              <a:rPr lang="en-SG" sz="900" dirty="0">
                <a:latin typeface="Arial Narrow" panose="020B0606020202030204" pitchFamily="34" charset="0"/>
              </a:rPr>
              <a:t>, M., &amp; Street, W. N. (2010, September). Collaborative filtering via </a:t>
            </a:r>
            <a:r>
              <a:rPr lang="en-SG" sz="900" dirty="0" err="1">
                <a:latin typeface="Arial Narrow" panose="020B0606020202030204" pitchFamily="34" charset="0"/>
              </a:rPr>
              <a:t>euclidean</a:t>
            </a:r>
            <a:r>
              <a:rPr lang="en-SG" sz="900" dirty="0">
                <a:latin typeface="Arial Narrow" panose="020B0606020202030204" pitchFamily="34" charset="0"/>
              </a:rPr>
              <a:t> embedding. In </a:t>
            </a:r>
            <a:r>
              <a:rPr lang="en-SG" sz="900" i="1" dirty="0">
                <a:latin typeface="Arial Narrow" panose="020B0606020202030204" pitchFamily="34" charset="0"/>
              </a:rPr>
              <a:t>Proceedings of the fourth ACM conference on Recommender systems</a:t>
            </a:r>
            <a:r>
              <a:rPr lang="en-SG" sz="900" dirty="0">
                <a:latin typeface="Arial Narrow" panose="020B0606020202030204" pitchFamily="34" charset="0"/>
              </a:rPr>
              <a:t> (pp. 87-94). ACM.</a:t>
            </a:r>
          </a:p>
        </p:txBody>
      </p:sp>
    </p:spTree>
    <p:extLst>
      <p:ext uri="{BB962C8B-B14F-4D97-AF65-F5344CB8AC3E}">
        <p14:creationId xmlns:p14="http://schemas.microsoft.com/office/powerpoint/2010/main" val="141064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28600" y="259377"/>
            <a:ext cx="6553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692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9pPr>
          </a:lstStyle>
          <a:p>
            <a:r>
              <a:rPr lang="en-US" sz="2800" kern="0" dirty="0" smtClean="0"/>
              <a:t>Euclidean Embedding</a:t>
            </a:r>
            <a:endParaRPr lang="en-US" sz="2800" kern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551904"/>
            <a:ext cx="4121083" cy="379139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62000" y="6112609"/>
            <a:ext cx="7821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900" dirty="0" smtClean="0">
                <a:solidFill>
                  <a:srgbClr val="222222"/>
                </a:solidFill>
                <a:latin typeface="Arial Narrow" panose="020B0606020202030204" pitchFamily="34" charset="0"/>
              </a:rPr>
              <a:t>[1] Le</a:t>
            </a:r>
            <a:r>
              <a:rPr lang="en-SG" sz="900" dirty="0">
                <a:solidFill>
                  <a:srgbClr val="222222"/>
                </a:solidFill>
                <a:latin typeface="Arial Narrow" panose="020B0606020202030204" pitchFamily="34" charset="0"/>
              </a:rPr>
              <a:t>, D. D., &amp; </a:t>
            </a:r>
            <a:r>
              <a:rPr lang="en-SG" sz="9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Lauw</a:t>
            </a:r>
            <a:r>
              <a:rPr lang="en-SG" sz="900" dirty="0">
                <a:solidFill>
                  <a:srgbClr val="222222"/>
                </a:solidFill>
                <a:latin typeface="Arial Narrow" panose="020B0606020202030204" pitchFamily="34" charset="0"/>
              </a:rPr>
              <a:t>, H. W. (2016, June). Euclidean co-embedding of ordinal data for multi-type visualization. In </a:t>
            </a:r>
            <a:r>
              <a:rPr lang="en-SG" sz="900" i="1" dirty="0">
                <a:solidFill>
                  <a:srgbClr val="222222"/>
                </a:solidFill>
                <a:latin typeface="Arial Narrow" panose="020B0606020202030204" pitchFamily="34" charset="0"/>
              </a:rPr>
              <a:t>Proceedings of the 2016 SIAM International Conference on Data Mining</a:t>
            </a:r>
            <a:r>
              <a:rPr lang="en-SG" sz="900" dirty="0">
                <a:solidFill>
                  <a:srgbClr val="222222"/>
                </a:solidFill>
                <a:latin typeface="Arial Narrow" panose="020B0606020202030204" pitchFamily="34" charset="0"/>
              </a:rPr>
              <a:t> (pp. 396-404). Society for Industrial and Applied Mathematics</a:t>
            </a:r>
            <a:r>
              <a:rPr lang="en-SG" sz="900" dirty="0" smtClean="0">
                <a:solidFill>
                  <a:srgbClr val="222222"/>
                </a:solidFill>
                <a:latin typeface="Arial Narrow" panose="020B0606020202030204" pitchFamily="34" charset="0"/>
              </a:rPr>
              <a:t>.</a:t>
            </a:r>
          </a:p>
          <a:p>
            <a:r>
              <a:rPr lang="en-SG" sz="900" dirty="0" smtClean="0">
                <a:latin typeface="Arial Narrow" panose="020B0606020202030204" pitchFamily="34" charset="0"/>
              </a:rPr>
              <a:t>[2] </a:t>
            </a:r>
            <a:r>
              <a:rPr lang="en-SG" sz="900" dirty="0" err="1" smtClean="0">
                <a:latin typeface="Arial Narrow" panose="020B0606020202030204" pitchFamily="34" charset="0"/>
              </a:rPr>
              <a:t>Khoshneshin</a:t>
            </a:r>
            <a:r>
              <a:rPr lang="en-SG" sz="900" dirty="0">
                <a:latin typeface="Arial Narrow" panose="020B0606020202030204" pitchFamily="34" charset="0"/>
              </a:rPr>
              <a:t>, M., &amp; Street, W. N. (2010, September). Collaborative filtering via </a:t>
            </a:r>
            <a:r>
              <a:rPr lang="en-SG" sz="900" dirty="0" err="1">
                <a:latin typeface="Arial Narrow" panose="020B0606020202030204" pitchFamily="34" charset="0"/>
              </a:rPr>
              <a:t>euclidean</a:t>
            </a:r>
            <a:r>
              <a:rPr lang="en-SG" sz="900" dirty="0">
                <a:latin typeface="Arial Narrow" panose="020B0606020202030204" pitchFamily="34" charset="0"/>
              </a:rPr>
              <a:t> embedding. In </a:t>
            </a:r>
            <a:r>
              <a:rPr lang="en-SG" sz="900" i="1" dirty="0">
                <a:latin typeface="Arial Narrow" panose="020B0606020202030204" pitchFamily="34" charset="0"/>
              </a:rPr>
              <a:t>Proceedings of the fourth ACM conference on Recommender systems</a:t>
            </a:r>
            <a:r>
              <a:rPr lang="en-SG" sz="900" dirty="0">
                <a:latin typeface="Arial Narrow" panose="020B0606020202030204" pitchFamily="34" charset="0"/>
              </a:rPr>
              <a:t> (pp. 87-94). ACM.</a:t>
            </a:r>
          </a:p>
        </p:txBody>
      </p:sp>
    </p:spTree>
    <p:extLst>
      <p:ext uri="{BB962C8B-B14F-4D97-AF65-F5344CB8AC3E}">
        <p14:creationId xmlns:p14="http://schemas.microsoft.com/office/powerpoint/2010/main" val="384149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28600" y="259378"/>
            <a:ext cx="6553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692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9pPr>
          </a:lstStyle>
          <a:p>
            <a:r>
              <a:rPr lang="en-US" sz="2800" kern="0" dirty="0" err="1" smtClean="0"/>
              <a:t>Indexable</a:t>
            </a:r>
            <a:r>
              <a:rPr lang="en-US" sz="2800" kern="0" dirty="0" smtClean="0"/>
              <a:t> Representation</a:t>
            </a:r>
            <a:endParaRPr lang="en-US" sz="2800" kern="0" dirty="0"/>
          </a:p>
        </p:txBody>
      </p:sp>
      <p:sp>
        <p:nvSpPr>
          <p:cNvPr id="2" name="Rectangle 1"/>
          <p:cNvSpPr/>
          <p:nvPr/>
        </p:nvSpPr>
        <p:spPr>
          <a:xfrm>
            <a:off x="914400" y="6319689"/>
            <a:ext cx="73152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900" dirty="0" smtClean="0">
                <a:solidFill>
                  <a:srgbClr val="222222"/>
                </a:solidFill>
                <a:latin typeface="Arial Narrow" panose="020B0606020202030204" pitchFamily="34" charset="0"/>
              </a:rPr>
              <a:t>[1] </a:t>
            </a:r>
            <a:r>
              <a:rPr lang="en-SG" sz="900" dirty="0" err="1" smtClean="0">
                <a:solidFill>
                  <a:srgbClr val="222222"/>
                </a:solidFill>
                <a:latin typeface="Arial Narrow" panose="020B0606020202030204" pitchFamily="34" charset="0"/>
              </a:rPr>
              <a:t>Fraccaro</a:t>
            </a:r>
            <a:r>
              <a:rPr lang="en-SG" sz="900" dirty="0">
                <a:solidFill>
                  <a:srgbClr val="222222"/>
                </a:solidFill>
                <a:latin typeface="Arial Narrow" panose="020B0606020202030204" pitchFamily="34" charset="0"/>
              </a:rPr>
              <a:t>, M., </a:t>
            </a:r>
            <a:r>
              <a:rPr lang="en-SG" sz="9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Paquet</a:t>
            </a:r>
            <a:r>
              <a:rPr lang="en-SG" sz="900" dirty="0">
                <a:solidFill>
                  <a:srgbClr val="222222"/>
                </a:solidFill>
                <a:latin typeface="Arial Narrow" panose="020B0606020202030204" pitchFamily="34" charset="0"/>
              </a:rPr>
              <a:t>, U., &amp; </a:t>
            </a:r>
            <a:r>
              <a:rPr lang="en-SG" sz="9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Winther</a:t>
            </a:r>
            <a:r>
              <a:rPr lang="en-SG" sz="900" dirty="0">
                <a:solidFill>
                  <a:srgbClr val="222222"/>
                </a:solidFill>
                <a:latin typeface="Arial Narrow" panose="020B0606020202030204" pitchFamily="34" charset="0"/>
              </a:rPr>
              <a:t>, O. (2016, February). </a:t>
            </a:r>
            <a:r>
              <a:rPr lang="en-SG" sz="9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Indexable</a:t>
            </a:r>
            <a:r>
              <a:rPr lang="en-SG" sz="900" dirty="0">
                <a:solidFill>
                  <a:srgbClr val="222222"/>
                </a:solidFill>
                <a:latin typeface="Arial Narrow" panose="020B0606020202030204" pitchFamily="34" charset="0"/>
              </a:rPr>
              <a:t> Probabilistic Matrix Factorization for Maximum Inner Product Search. In </a:t>
            </a:r>
            <a:r>
              <a:rPr lang="en-SG" sz="900" i="1" dirty="0">
                <a:solidFill>
                  <a:srgbClr val="222222"/>
                </a:solidFill>
                <a:latin typeface="Arial Narrow" panose="020B0606020202030204" pitchFamily="34" charset="0"/>
              </a:rPr>
              <a:t>AAAI</a:t>
            </a:r>
            <a:r>
              <a:rPr lang="en-SG" sz="900" dirty="0">
                <a:solidFill>
                  <a:srgbClr val="222222"/>
                </a:solidFill>
                <a:latin typeface="Arial Narrow" panose="020B0606020202030204" pitchFamily="34" charset="0"/>
              </a:rPr>
              <a:t> (pp. 1554-1560</a:t>
            </a:r>
            <a:r>
              <a:rPr lang="en-SG" sz="900" dirty="0" smtClean="0">
                <a:solidFill>
                  <a:srgbClr val="222222"/>
                </a:solidFill>
                <a:latin typeface="Arial Narrow" panose="020B0606020202030204" pitchFamily="34" charset="0"/>
              </a:rPr>
              <a:t>).</a:t>
            </a:r>
          </a:p>
          <a:p>
            <a:r>
              <a:rPr lang="en-SG" sz="900" dirty="0" smtClean="0">
                <a:latin typeface="Arial Narrow" panose="020B0606020202030204" pitchFamily="34" charset="0"/>
              </a:rPr>
              <a:t>[2] Le</a:t>
            </a:r>
            <a:r>
              <a:rPr lang="en-SG" sz="900" dirty="0">
                <a:latin typeface="Arial Narrow" panose="020B0606020202030204" pitchFamily="34" charset="0"/>
              </a:rPr>
              <a:t>, D. D., &amp; </a:t>
            </a:r>
            <a:r>
              <a:rPr lang="en-SG" sz="900" dirty="0" err="1">
                <a:latin typeface="Arial Narrow" panose="020B0606020202030204" pitchFamily="34" charset="0"/>
              </a:rPr>
              <a:t>Lauw</a:t>
            </a:r>
            <a:r>
              <a:rPr lang="en-SG" sz="900" dirty="0">
                <a:latin typeface="Arial Narrow" panose="020B0606020202030204" pitchFamily="34" charset="0"/>
              </a:rPr>
              <a:t>, H. W. (2017, November). </a:t>
            </a:r>
            <a:r>
              <a:rPr lang="en-SG" sz="900" dirty="0" err="1">
                <a:latin typeface="Arial Narrow" panose="020B0606020202030204" pitchFamily="34" charset="0"/>
              </a:rPr>
              <a:t>Indexable</a:t>
            </a:r>
            <a:r>
              <a:rPr lang="en-SG" sz="900" dirty="0">
                <a:latin typeface="Arial Narrow" panose="020B0606020202030204" pitchFamily="34" charset="0"/>
              </a:rPr>
              <a:t> Bayesian personalized ranking for efficient top-k recommendation. In </a:t>
            </a:r>
            <a:r>
              <a:rPr lang="en-SG" sz="900" i="1" dirty="0">
                <a:latin typeface="Arial Narrow" panose="020B0606020202030204" pitchFamily="34" charset="0"/>
              </a:rPr>
              <a:t>Proceedings of the 2017 ACM on Conference on Information and Knowledge Management</a:t>
            </a:r>
            <a:r>
              <a:rPr lang="en-SG" sz="900" dirty="0">
                <a:latin typeface="Arial Narrow" panose="020B0606020202030204" pitchFamily="34" charset="0"/>
              </a:rPr>
              <a:t> (pp. 1389-1398). ACM.</a:t>
            </a:r>
          </a:p>
        </p:txBody>
      </p:sp>
    </p:spTree>
    <p:extLst>
      <p:ext uri="{BB962C8B-B14F-4D97-AF65-F5344CB8AC3E}">
        <p14:creationId xmlns:p14="http://schemas.microsoft.com/office/powerpoint/2010/main" val="297063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721388"/>
            <a:ext cx="7772400" cy="523220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Discrete Representations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6556C-EC84-4ECE-8191-F1FF3A7E9999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664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136613"/>
            <a:ext cx="7772400" cy="615553"/>
          </a:xfrm>
        </p:spPr>
        <p:txBody>
          <a:bodyPr/>
          <a:lstStyle/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III:</a:t>
            </a:r>
            <a:endParaRPr lang="en-SG" sz="3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721388"/>
            <a:ext cx="7772400" cy="523220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Hands-on Session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6556C-EC84-4ECE-8191-F1FF3A7E9999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74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MU GISA-4July2016AG_V2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17" t="11796" r="1597" b="2124"/>
          <a:stretch/>
        </p:blipFill>
        <p:spPr>
          <a:xfrm>
            <a:off x="0" y="3"/>
            <a:ext cx="9144000" cy="685799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S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923" y="177721"/>
            <a:ext cx="1891396" cy="567419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01743C-E2D0-4F23-9ADE-FF21A9026E15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573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7978"/>
            <a:ext cx="6553200" cy="52322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6924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MF Recommendation Retrieval as Similarity Search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(Duration: 45 mins)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phases of a MF Recommender System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Scanning is not Scalable for Real-time Applications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 for Scalable Recommendation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Retrieval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(Duration: 105 mins)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Approximate Maximum Inner Product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     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Indexable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Hands-on Session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(Duration: 60 mins)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Retrieval via Indexing Structures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Indexable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Representation Learning </a:t>
            </a:r>
            <a:endParaRPr lang="en-SG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768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136613"/>
            <a:ext cx="7772400" cy="52322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I:</a:t>
            </a:r>
            <a:endParaRPr lang="en-SG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3721388"/>
            <a:ext cx="8193087" cy="954107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MF Recommendation Retrieval as Similarity Search Problem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6556C-EC84-4ECE-8191-F1FF3A7E9999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452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8936" y="269862"/>
            <a:ext cx="7924800" cy="52322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Phases of a MF Recommender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 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Dung &amp; Hady: Scalable Recommendation Retrieval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950028" y="1396192"/>
                <a:ext cx="1754163" cy="132169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028" y="1396192"/>
                <a:ext cx="1754163" cy="132169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723378" y="1818145"/>
                <a:ext cx="50494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378" y="1818145"/>
                <a:ext cx="504945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754411" y="1387380"/>
                <a:ext cx="778580" cy="133050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411" y="1387380"/>
                <a:ext cx="778580" cy="133050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684656" y="1880817"/>
                <a:ext cx="3462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SG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656" y="1880817"/>
                <a:ext cx="346249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616453" y="3995946"/>
                <a:ext cx="1768018" cy="79722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453" y="3995946"/>
                <a:ext cx="1768018" cy="79722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964620" y="4330408"/>
                <a:ext cx="778580" cy="27162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4620" y="4330408"/>
                <a:ext cx="778580" cy="271621"/>
              </a:xfrm>
              <a:prstGeom prst="rect">
                <a:avLst/>
              </a:prstGeom>
              <a:blipFill rotWithShape="0">
                <a:blip r:embed="rId8"/>
                <a:stretch>
                  <a:fillRect b="-10204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801134" y="4238167"/>
                <a:ext cx="3462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SG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134" y="4238167"/>
                <a:ext cx="346249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527245" y="4193019"/>
                <a:ext cx="4199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245" y="4193019"/>
                <a:ext cx="419987" cy="4924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613982" y="1652408"/>
                <a:ext cx="1768018" cy="830815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982" y="1652408"/>
                <a:ext cx="1768018" cy="83081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8" idx="2"/>
          </p:cNvCxnSpPr>
          <p:nvPr/>
        </p:nvCxnSpPr>
        <p:spPr>
          <a:xfrm flipH="1">
            <a:off x="5009799" y="2483223"/>
            <a:ext cx="2488192" cy="127050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309182" y="4321388"/>
                <a:ext cx="1768018" cy="28966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pre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sub>
                      </m:sSub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182" y="4321388"/>
                <a:ext cx="1768018" cy="289660"/>
              </a:xfrm>
              <a:prstGeom prst="rect">
                <a:avLst/>
              </a:prstGeom>
              <a:blipFill rotWithShape="0">
                <a:blip r:embed="rId12"/>
                <a:stretch>
                  <a:fillRect b="-19608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304564" y="5795871"/>
                <a:ext cx="1768018" cy="28966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Sorted</a:t>
                </a: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pre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u</m:t>
                        </m:r>
                      </m:sub>
                    </m:sSub>
                  </m:oMath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564" y="5795871"/>
                <a:ext cx="1768018" cy="289660"/>
              </a:xfrm>
              <a:prstGeom prst="rect">
                <a:avLst/>
              </a:prstGeom>
              <a:blipFill rotWithShape="0">
                <a:blip r:embed="rId13"/>
                <a:stretch>
                  <a:fillRect t="-5882" b="-33333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Flowchart: Multidocument 28"/>
          <p:cNvSpPr/>
          <p:nvPr/>
        </p:nvSpPr>
        <p:spPr>
          <a:xfrm>
            <a:off x="3777287" y="5571972"/>
            <a:ext cx="1350250" cy="767511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Top-K items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2506939" y="4672881"/>
            <a:ext cx="1197252" cy="127660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Left Brace 32"/>
          <p:cNvSpPr/>
          <p:nvPr/>
        </p:nvSpPr>
        <p:spPr>
          <a:xfrm>
            <a:off x="1371600" y="1328731"/>
            <a:ext cx="218617" cy="14478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2187" y="1905000"/>
            <a:ext cx="1095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2187" y="4697964"/>
            <a:ext cx="1095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Retrieval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Left Brace 35"/>
          <p:cNvSpPr/>
          <p:nvPr/>
        </p:nvSpPr>
        <p:spPr>
          <a:xfrm>
            <a:off x="1398519" y="3995947"/>
            <a:ext cx="176682" cy="234353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030905" y="3552939"/>
                <a:ext cx="224212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pre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SG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905" y="3552939"/>
                <a:ext cx="2242129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4572000" y="1387380"/>
            <a:ext cx="0" cy="13216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304367" y="1918537"/>
                <a:ext cx="2620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367" y="1918537"/>
                <a:ext cx="262059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11628" r="-9302" b="-222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>
            <a:off x="4754411" y="1328731"/>
            <a:ext cx="77283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009798" y="1051732"/>
                <a:ext cx="2044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798" y="1051732"/>
                <a:ext cx="204479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27273" r="-24242" b="-1111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272520" y="1918537"/>
                <a:ext cx="2044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520" y="1918537"/>
                <a:ext cx="204480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26471" r="-20588" b="-1111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/>
          <p:nvPr/>
        </p:nvCxnSpPr>
        <p:spPr>
          <a:xfrm>
            <a:off x="6477000" y="1652409"/>
            <a:ext cx="0" cy="82391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613982" y="1525888"/>
            <a:ext cx="17680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448685" y="1238984"/>
                <a:ext cx="201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685" y="1238984"/>
                <a:ext cx="201145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15152" r="-1212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267285" y="4327718"/>
                <a:ext cx="2044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285" y="4327718"/>
                <a:ext cx="204480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26471" r="-20588" b="-1111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/>
          <p:nvPr/>
        </p:nvCxnSpPr>
        <p:spPr>
          <a:xfrm>
            <a:off x="3471765" y="3995946"/>
            <a:ext cx="0" cy="7972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618062" y="3926363"/>
            <a:ext cx="17680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452765" y="3639459"/>
                <a:ext cx="201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765" y="3639459"/>
                <a:ext cx="201145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15152" r="-12121" b="-222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/>
          <p:nvPr/>
        </p:nvCxnSpPr>
        <p:spPr>
          <a:xfrm>
            <a:off x="1970366" y="4191000"/>
            <a:ext cx="77283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225753" y="3914001"/>
                <a:ext cx="2044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753" y="3914001"/>
                <a:ext cx="204479" cy="276999"/>
              </a:xfrm>
              <a:prstGeom prst="rect">
                <a:avLst/>
              </a:prstGeom>
              <a:blipFill rotWithShape="0">
                <a:blip r:embed="rId21"/>
                <a:stretch>
                  <a:fillRect l="-26471" r="-20588" b="-869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/>
          <p:nvPr/>
        </p:nvCxnSpPr>
        <p:spPr>
          <a:xfrm flipH="1">
            <a:off x="1828800" y="4321388"/>
            <a:ext cx="2861" cy="28966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600200" y="4343400"/>
                <a:ext cx="26205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343400"/>
                <a:ext cx="262059" cy="276999"/>
              </a:xfrm>
              <a:prstGeom prst="rect">
                <a:avLst/>
              </a:prstGeom>
              <a:blipFill rotWithShape="0">
                <a:blip r:embed="rId22"/>
                <a:stretch>
                  <a:fillRect l="-7143" r="-7143" b="-888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/>
          <p:nvPr/>
        </p:nvCxnSpPr>
        <p:spPr>
          <a:xfrm>
            <a:off x="1840376" y="1387380"/>
            <a:ext cx="0" cy="13216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572743" y="1918537"/>
                <a:ext cx="2620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743" y="1918537"/>
                <a:ext cx="262059" cy="276999"/>
              </a:xfrm>
              <a:prstGeom prst="rect">
                <a:avLst/>
              </a:prstGeom>
              <a:blipFill rotWithShape="0">
                <a:blip r:embed="rId23"/>
                <a:stretch>
                  <a:fillRect l="-11628" r="-9302" b="-222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/>
          <p:cNvCxnSpPr/>
          <p:nvPr/>
        </p:nvCxnSpPr>
        <p:spPr>
          <a:xfrm>
            <a:off x="1965782" y="1295400"/>
            <a:ext cx="17680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2800485" y="1008496"/>
                <a:ext cx="201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485" y="1008496"/>
                <a:ext cx="201145" cy="276999"/>
              </a:xfrm>
              <a:prstGeom prst="rect">
                <a:avLst/>
              </a:prstGeom>
              <a:blipFill rotWithShape="0">
                <a:blip r:embed="rId24"/>
                <a:stretch>
                  <a:fillRect l="-15152" r="-1212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/>
          <p:cNvCxnSpPr/>
          <p:nvPr/>
        </p:nvCxnSpPr>
        <p:spPr>
          <a:xfrm>
            <a:off x="6304564" y="4220817"/>
            <a:ext cx="17680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7239000" y="3933913"/>
                <a:ext cx="201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3933913"/>
                <a:ext cx="201145" cy="276999"/>
              </a:xfrm>
              <a:prstGeom prst="rect">
                <a:avLst/>
              </a:prstGeom>
              <a:blipFill rotWithShape="0">
                <a:blip r:embed="rId25"/>
                <a:stretch>
                  <a:fillRect l="-15625" r="-125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/>
          <p:cNvCxnSpPr/>
          <p:nvPr/>
        </p:nvCxnSpPr>
        <p:spPr>
          <a:xfrm flipH="1">
            <a:off x="6172200" y="4312037"/>
            <a:ext cx="2861" cy="28966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5943600" y="4334049"/>
                <a:ext cx="26205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4334049"/>
                <a:ext cx="262059" cy="276999"/>
              </a:xfrm>
              <a:prstGeom prst="rect">
                <a:avLst/>
              </a:prstGeom>
              <a:blipFill rotWithShape="0">
                <a:blip r:embed="rId26"/>
                <a:stretch>
                  <a:fillRect l="-4651" r="-4651" b="-888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/>
          <p:cNvCxnSpPr/>
          <p:nvPr/>
        </p:nvCxnSpPr>
        <p:spPr>
          <a:xfrm flipH="1">
            <a:off x="6201194" y="5796989"/>
            <a:ext cx="2861" cy="28966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5972594" y="5819001"/>
                <a:ext cx="26205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594" y="5819001"/>
                <a:ext cx="262059" cy="276999"/>
              </a:xfrm>
              <a:prstGeom prst="rect">
                <a:avLst/>
              </a:prstGeom>
              <a:blipFill rotWithShape="0">
                <a:blip r:embed="rId27"/>
                <a:stretch>
                  <a:fillRect l="-6977" r="-4651" b="-888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/>
          <p:cNvCxnSpPr/>
          <p:nvPr/>
        </p:nvCxnSpPr>
        <p:spPr>
          <a:xfrm>
            <a:off x="6304564" y="5696187"/>
            <a:ext cx="17680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7239000" y="5409283"/>
                <a:ext cx="201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5409283"/>
                <a:ext cx="201145" cy="276999"/>
              </a:xfrm>
              <a:prstGeom prst="rect">
                <a:avLst/>
              </a:prstGeom>
              <a:blipFill rotWithShape="0">
                <a:blip r:embed="rId28"/>
                <a:stretch>
                  <a:fillRect l="-15625" r="-125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Elbow Connector 73"/>
          <p:cNvCxnSpPr>
            <a:stCxn id="23" idx="2"/>
            <a:endCxn id="29" idx="2"/>
          </p:cNvCxnSpPr>
          <p:nvPr/>
        </p:nvCxnSpPr>
        <p:spPr>
          <a:xfrm rot="5400000">
            <a:off x="5661104" y="4782948"/>
            <a:ext cx="224886" cy="2830053"/>
          </a:xfrm>
          <a:prstGeom prst="bentConnector3">
            <a:avLst>
              <a:gd name="adj1" fmla="val 2145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20" idx="3"/>
            <a:endCxn id="23" idx="3"/>
          </p:cNvCxnSpPr>
          <p:nvPr/>
        </p:nvCxnSpPr>
        <p:spPr>
          <a:xfrm flipH="1">
            <a:off x="8072582" y="4466218"/>
            <a:ext cx="4618" cy="1474483"/>
          </a:xfrm>
          <a:prstGeom prst="bentConnector3">
            <a:avLst>
              <a:gd name="adj1" fmla="val -495019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14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27" y="297294"/>
            <a:ext cx="6553200" cy="52322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Scanning is Not Scalable 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Dung &amp; Hady: Scalable Recommendation Retrieval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69876" y="4470233"/>
                <a:ext cx="8180894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 query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SG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𝐧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𝐤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cost of computing preference score over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items.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𝐧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𝐧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cost of ranking these preference scores.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 cost:</a:t>
                </a:r>
              </a:p>
              <a:p>
                <a:pPr lvl="1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76" y="4470233"/>
                <a:ext cx="8180894" cy="1938992"/>
              </a:xfrm>
              <a:prstGeom prst="rect">
                <a:avLst/>
              </a:prstGeom>
              <a:blipFill rotWithShape="0">
                <a:blip r:embed="rId2"/>
                <a:stretch>
                  <a:fillRect l="-1118" t="-2516" r="-1639" b="-377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3622866" y="1662207"/>
                <a:ext cx="1768018" cy="79722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866" y="1662207"/>
                <a:ext cx="1768018" cy="7972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1971033" y="1996669"/>
                <a:ext cx="778580" cy="27162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033" y="1996669"/>
                <a:ext cx="778580" cy="271621"/>
              </a:xfrm>
              <a:prstGeom prst="rect">
                <a:avLst/>
              </a:prstGeom>
              <a:blipFill rotWithShape="0">
                <a:blip r:embed="rId4"/>
                <a:stretch>
                  <a:fillRect b="-10417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807547" y="1904428"/>
                <a:ext cx="3462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SG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547" y="1904428"/>
                <a:ext cx="346249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533658" y="1859280"/>
                <a:ext cx="4199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658" y="1859280"/>
                <a:ext cx="419987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6315595" y="1987649"/>
                <a:ext cx="1768018" cy="28966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pre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sub>
                      </m:sSub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595" y="1987649"/>
                <a:ext cx="1768018" cy="289660"/>
              </a:xfrm>
              <a:prstGeom prst="rect">
                <a:avLst/>
              </a:prstGeom>
              <a:blipFill rotWithShape="0">
                <a:blip r:embed="rId7"/>
                <a:stretch>
                  <a:fillRect b="-17308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6310977" y="3462132"/>
                <a:ext cx="1768018" cy="28966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Sorted</a:t>
                </a: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pre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u</m:t>
                        </m:r>
                      </m:sub>
                    </m:sSub>
                  </m:oMath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977" y="3462132"/>
                <a:ext cx="1768018" cy="289660"/>
              </a:xfrm>
              <a:prstGeom prst="rect">
                <a:avLst/>
              </a:prstGeom>
              <a:blipFill rotWithShape="0">
                <a:blip r:embed="rId8"/>
                <a:stretch>
                  <a:fillRect t="-5882" b="-33333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Flowchart: Multidocument 54"/>
          <p:cNvSpPr/>
          <p:nvPr/>
        </p:nvSpPr>
        <p:spPr>
          <a:xfrm>
            <a:off x="3783700" y="3238233"/>
            <a:ext cx="1350250" cy="767511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Top-K items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H="1" flipV="1">
            <a:off x="2513352" y="2339142"/>
            <a:ext cx="1197252" cy="127660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28600" y="2364225"/>
            <a:ext cx="1095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Retrieval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Left Brace 57"/>
          <p:cNvSpPr/>
          <p:nvPr/>
        </p:nvSpPr>
        <p:spPr>
          <a:xfrm>
            <a:off x="1404932" y="1662208"/>
            <a:ext cx="176682" cy="234353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6037318" y="1219200"/>
                <a:ext cx="224212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pre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SG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318" y="1219200"/>
                <a:ext cx="2242129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273698" y="1993979"/>
                <a:ext cx="2044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698" y="1993979"/>
                <a:ext cx="204480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6471" r="-20588" b="-869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/>
          <p:cNvCxnSpPr/>
          <p:nvPr/>
        </p:nvCxnSpPr>
        <p:spPr>
          <a:xfrm>
            <a:off x="3478178" y="1662207"/>
            <a:ext cx="0" cy="7972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624475" y="1592624"/>
            <a:ext cx="17680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4459178" y="1305720"/>
                <a:ext cx="201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178" y="1305720"/>
                <a:ext cx="201145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5152" r="-1212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/>
          <p:nvPr/>
        </p:nvCxnSpPr>
        <p:spPr>
          <a:xfrm>
            <a:off x="1976779" y="1857261"/>
            <a:ext cx="77283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2232166" y="1580262"/>
                <a:ext cx="2044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166" y="1580262"/>
                <a:ext cx="204479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6471" r="-20588" b="-869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/>
          <p:cNvCxnSpPr/>
          <p:nvPr/>
        </p:nvCxnSpPr>
        <p:spPr>
          <a:xfrm flipH="1">
            <a:off x="1835213" y="1987649"/>
            <a:ext cx="2861" cy="28966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1606613" y="2009661"/>
                <a:ext cx="26205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613" y="2009661"/>
                <a:ext cx="262059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6977" r="-4651" b="-888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/>
          <p:cNvCxnSpPr/>
          <p:nvPr/>
        </p:nvCxnSpPr>
        <p:spPr>
          <a:xfrm>
            <a:off x="6310977" y="1887078"/>
            <a:ext cx="17680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7245413" y="1600174"/>
                <a:ext cx="201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413" y="1600174"/>
                <a:ext cx="201145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5152" r="-1212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/>
          <p:cNvCxnSpPr/>
          <p:nvPr/>
        </p:nvCxnSpPr>
        <p:spPr>
          <a:xfrm flipH="1">
            <a:off x="6178613" y="1978298"/>
            <a:ext cx="2861" cy="28966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950013" y="2000310"/>
                <a:ext cx="26205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013" y="2000310"/>
                <a:ext cx="262059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4651" r="-6977" b="-869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/>
          <p:cNvCxnSpPr/>
          <p:nvPr/>
        </p:nvCxnSpPr>
        <p:spPr>
          <a:xfrm flipH="1">
            <a:off x="6207607" y="3463250"/>
            <a:ext cx="2861" cy="28966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5979007" y="3485262"/>
                <a:ext cx="26205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007" y="3485262"/>
                <a:ext cx="262059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6977" r="-4651" b="-888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/>
          <p:cNvCxnSpPr/>
          <p:nvPr/>
        </p:nvCxnSpPr>
        <p:spPr>
          <a:xfrm>
            <a:off x="6310977" y="3362448"/>
            <a:ext cx="17680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245413" y="3075544"/>
                <a:ext cx="201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413" y="3075544"/>
                <a:ext cx="201145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15152" r="-12121" b="-222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Elbow Connector 75"/>
          <p:cNvCxnSpPr>
            <a:stCxn id="54" idx="2"/>
            <a:endCxn id="55" idx="2"/>
          </p:cNvCxnSpPr>
          <p:nvPr/>
        </p:nvCxnSpPr>
        <p:spPr>
          <a:xfrm rot="5400000">
            <a:off x="5667517" y="2449209"/>
            <a:ext cx="224886" cy="2830053"/>
          </a:xfrm>
          <a:prstGeom prst="bentConnector3">
            <a:avLst>
              <a:gd name="adj1" fmla="val 2145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53" idx="3"/>
            <a:endCxn id="54" idx="3"/>
          </p:cNvCxnSpPr>
          <p:nvPr/>
        </p:nvCxnSpPr>
        <p:spPr>
          <a:xfrm flipH="1">
            <a:off x="8078995" y="2132479"/>
            <a:ext cx="4618" cy="1474483"/>
          </a:xfrm>
          <a:prstGeom prst="bentConnector3">
            <a:avLst>
              <a:gd name="adj1" fmla="val -495019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53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136613"/>
            <a:ext cx="7772400" cy="52322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II:</a:t>
            </a:r>
            <a:endParaRPr lang="en-SG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3721388"/>
            <a:ext cx="8193087" cy="954107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 for Scalable Recommendation Retrieval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6556C-EC84-4ECE-8191-F1FF3A7E9999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41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833"/>
            <a:ext cx="6553200" cy="615553"/>
          </a:xfrm>
        </p:spPr>
        <p:txBody>
          <a:bodyPr/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Categorization of Approaches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SG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4501"/>
            <a:ext cx="8305800" cy="294849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Approximate Maximum Inner Product Search</a:t>
            </a:r>
          </a:p>
          <a:p>
            <a:pPr marL="457200" indent="-457200">
              <a:buFont typeface="+mj-lt"/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Indexable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Representations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Representations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691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7584</TotalTime>
  <Words>1109</Words>
  <Application>Microsoft Office PowerPoint</Application>
  <PresentationFormat>On-screen Show (4:3)</PresentationFormat>
  <Paragraphs>351</Paragraphs>
  <Slides>37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-apple-system</vt:lpstr>
      <vt:lpstr>Arial</vt:lpstr>
      <vt:lpstr>Arial Narrow</vt:lpstr>
      <vt:lpstr>Calibri</vt:lpstr>
      <vt:lpstr>Cambria Math</vt:lpstr>
      <vt:lpstr>Century Gothic</vt:lpstr>
      <vt:lpstr>Times</vt:lpstr>
      <vt:lpstr>Times New Roman</vt:lpstr>
      <vt:lpstr>Wingdings</vt:lpstr>
      <vt:lpstr>Default Design</vt:lpstr>
      <vt:lpstr>Recent Advances in Scalable Retrieval of Personalized Recommendations</vt:lpstr>
      <vt:lpstr>Motivation: Success of MF RecSys</vt:lpstr>
      <vt:lpstr>Outline</vt:lpstr>
      <vt:lpstr>Outline</vt:lpstr>
      <vt:lpstr>Part I:</vt:lpstr>
      <vt:lpstr>Two Phases of a MF Recommender System  </vt:lpstr>
      <vt:lpstr>Linear Scanning is Not Scalable </vt:lpstr>
      <vt:lpstr>Part II:</vt:lpstr>
      <vt:lpstr>A Categorization of Approaches </vt:lpstr>
      <vt:lpstr>PowerPoint Presentation</vt:lpstr>
      <vt:lpstr>Maximum Inner Product Search?</vt:lpstr>
      <vt:lpstr>PowerPoint Presentation</vt:lpstr>
      <vt:lpstr>Idea 1: Asymmetric LSH for MIPS </vt:lpstr>
      <vt:lpstr>Inspired from LSH for NNS</vt:lpstr>
      <vt:lpstr>LSH for NNS</vt:lpstr>
      <vt:lpstr>PowerPoint Presentation</vt:lpstr>
      <vt:lpstr>Idea: Vector Augmentation </vt:lpstr>
      <vt:lpstr>Idea: Vector Augmentation </vt:lpstr>
      <vt:lpstr>Idea: Vector Augmentation </vt:lpstr>
      <vt:lpstr>Idea: Vector Augmentation </vt:lpstr>
      <vt:lpstr>A Better Augmentation </vt:lpstr>
      <vt:lpstr>Idea: Quantization-based</vt:lpstr>
      <vt:lpstr>Idea: Sparsity Mapping</vt:lpstr>
      <vt:lpstr>A Framework for an Efficient MIPS</vt:lpstr>
      <vt:lpstr>Essential Components for a Fast MIPS</vt:lpstr>
      <vt:lpstr>Idea: Sequential Scanning with Upper-Bound</vt:lpstr>
      <vt:lpstr>Idea: Sampling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III:</vt:lpstr>
      <vt:lpstr>THANK YOU</vt:lpstr>
    </vt:vector>
  </TitlesOfParts>
  <Company>SMU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Elvin NG Pei Xiong;Aaron LEE Kwang Siong</dc:creator>
  <cp:lastModifiedBy>LE Duy Dung</cp:lastModifiedBy>
  <cp:revision>280</cp:revision>
  <cp:lastPrinted>2016-08-03T09:30:22Z</cp:lastPrinted>
  <dcterms:created xsi:type="dcterms:W3CDTF">2005-05-18T03:13:04Z</dcterms:created>
  <dcterms:modified xsi:type="dcterms:W3CDTF">2019-01-02T08:44:03Z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e756f9c-e3e7-4810-90da-ea6bfb97c434_Enabled">
    <vt:lpwstr>True</vt:lpwstr>
  </property>
  <property fmtid="{D5CDD505-2E9C-101B-9397-08002B2CF9AE}" pid="3" name="MSIP_Label_1e756f9c-e3e7-4810-90da-ea6bfb97c434_SiteId">
    <vt:lpwstr>c98a79ca-5a9a-4791-a243-f06afd67464d</vt:lpwstr>
  </property>
  <property fmtid="{D5CDD505-2E9C-101B-9397-08002B2CF9AE}" pid="4" name="MSIP_Label_1e756f9c-e3e7-4810-90da-ea6bfb97c434_Ref">
    <vt:lpwstr>https://api.informationprotection.azure.com/api/c98a79ca-5a9a-4791-a243-f06afd67464d</vt:lpwstr>
  </property>
  <property fmtid="{D5CDD505-2E9C-101B-9397-08002B2CF9AE}" pid="5" name="MSIP_Label_1e756f9c-e3e7-4810-90da-ea6bfb97c434_SetBy">
    <vt:lpwstr>aaronlee@smu.edu.sg</vt:lpwstr>
  </property>
  <property fmtid="{D5CDD505-2E9C-101B-9397-08002B2CF9AE}" pid="6" name="MSIP_Label_1e756f9c-e3e7-4810-90da-ea6bfb97c434_SetDate">
    <vt:lpwstr>2017-09-29T10:46:49.7505235+08:00</vt:lpwstr>
  </property>
  <property fmtid="{D5CDD505-2E9C-101B-9397-08002B2CF9AE}" pid="7" name="MSIP_Label_1e756f9c-e3e7-4810-90da-ea6bfb97c434_Name">
    <vt:lpwstr>Unrestricted</vt:lpwstr>
  </property>
  <property fmtid="{D5CDD505-2E9C-101B-9397-08002B2CF9AE}" pid="8" name="MSIP_Label_1e756f9c-e3e7-4810-90da-ea6bfb97c434_Application">
    <vt:lpwstr>Microsoft Azure Information Protection</vt:lpwstr>
  </property>
  <property fmtid="{D5CDD505-2E9C-101B-9397-08002B2CF9AE}" pid="9" name="MSIP_Label_1e756f9c-e3e7-4810-90da-ea6bfb97c434_Extended_MSFT_Method">
    <vt:lpwstr>Manual</vt:lpwstr>
  </property>
  <property fmtid="{D5CDD505-2E9C-101B-9397-08002B2CF9AE}" pid="10" name="Sensitivity">
    <vt:lpwstr>Unrestricted</vt:lpwstr>
  </property>
</Properties>
</file>