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68"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E3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1" i="0" u="none" strike="noStrike" kern="1200" cap="all" spc="50" baseline="0">
                <a:solidFill>
                  <a:schemeClr val="tx1">
                    <a:lumMod val="65000"/>
                    <a:lumOff val="35000"/>
                  </a:schemeClr>
                </a:solidFill>
                <a:latin typeface="+mn-lt"/>
                <a:ea typeface="+mn-ea"/>
                <a:cs typeface="+mn-cs"/>
              </a:defRPr>
            </a:pPr>
            <a:r>
              <a:rPr lang="en-IN"/>
              <a:t>Types Of Restaurant</a:t>
            </a:r>
            <a:endParaRPr lang="en-IN"/>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Series 1</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elete val="1"/>
          </c:dLbls>
          <c:cat>
            <c:strRef>
              <c:f>Sheet1!$A$2:$A$5</c:f>
              <c:strCache>
                <c:ptCount val="4"/>
                <c:pt idx="0">
                  <c:v>Buffet</c:v>
                </c:pt>
                <c:pt idx="1">
                  <c:v>Cafes</c:v>
                </c:pt>
                <c:pt idx="2">
                  <c:v>Other</c:v>
                </c:pt>
                <c:pt idx="3">
                  <c:v>Dining</c:v>
                </c:pt>
              </c:strCache>
            </c:strRef>
          </c:cat>
          <c:val>
            <c:numRef>
              <c:f>Sheet1!$B$2:$B$5</c:f>
              <c:numCache>
                <c:formatCode>General</c:formatCode>
                <c:ptCount val="4"/>
                <c:pt idx="0">
                  <c:v>5</c:v>
                </c:pt>
                <c:pt idx="1">
                  <c:v>21</c:v>
                </c:pt>
                <c:pt idx="2">
                  <c:v>6</c:v>
                </c:pt>
                <c:pt idx="3">
                  <c:v>110</c:v>
                </c:pt>
              </c:numCache>
            </c:numRef>
          </c:val>
        </c:ser>
        <c:ser>
          <c:idx val="1"/>
          <c:order val="1"/>
          <c:tx>
            <c:strRef>
              <c:f>Sheet1!$C$1</c:f>
              <c:strCache>
                <c:ptCount val="1"/>
                <c:pt idx="0">
                  <c:v>Column2</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delete val="1"/>
          </c:dLbls>
          <c:cat>
            <c:strRef>
              <c:f>Sheet1!$A$2:$A$5</c:f>
              <c:strCache>
                <c:ptCount val="4"/>
                <c:pt idx="0">
                  <c:v>Buffet</c:v>
                </c:pt>
                <c:pt idx="1">
                  <c:v>Cafes</c:v>
                </c:pt>
                <c:pt idx="2">
                  <c:v>Other</c:v>
                </c:pt>
                <c:pt idx="3">
                  <c:v>Dining</c:v>
                </c:pt>
              </c:strCache>
            </c:strRef>
          </c:cat>
          <c:val>
            <c:numRef>
              <c:f>Sheet1!$C$2:$C$5</c:f>
              <c:numCache>
                <c:formatCode>General</c:formatCode>
                <c:ptCount val="4"/>
              </c:numCache>
            </c:numRef>
          </c:val>
        </c:ser>
        <c:ser>
          <c:idx val="2"/>
          <c:order val="2"/>
          <c:tx>
            <c:strRef>
              <c:f>Sheet1!$D$1</c:f>
              <c:strCache>
                <c:ptCount val="1"/>
                <c:pt idx="0">
                  <c:v>Column1</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delete val="1"/>
          </c:dLbls>
          <c:cat>
            <c:strRef>
              <c:f>Sheet1!$A$2:$A$5</c:f>
              <c:strCache>
                <c:ptCount val="4"/>
                <c:pt idx="0">
                  <c:v>Buffet</c:v>
                </c:pt>
                <c:pt idx="1">
                  <c:v>Cafes</c:v>
                </c:pt>
                <c:pt idx="2">
                  <c:v>Other</c:v>
                </c:pt>
                <c:pt idx="3">
                  <c:v>Dining</c:v>
                </c:pt>
              </c:strCache>
            </c:strRef>
          </c:cat>
          <c:val>
            <c:numRef>
              <c:f>Sheet1!$D$2:$D$5</c:f>
              <c:numCache>
                <c:formatCode>General</c:formatCode>
                <c:ptCount val="4"/>
              </c:numCache>
            </c:numRef>
          </c:val>
        </c:ser>
        <c:dLbls>
          <c:showLegendKey val="0"/>
          <c:showVal val="0"/>
          <c:showCatName val="0"/>
          <c:showSerName val="0"/>
          <c:showPercent val="0"/>
          <c:showBubbleSize val="0"/>
        </c:dLbls>
        <c:gapWidth val="355"/>
        <c:overlap val="-70"/>
        <c:axId val="10278767"/>
        <c:axId val="10279247"/>
      </c:barChart>
      <c:catAx>
        <c:axId val="10278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0279247"/>
        <c:crosses val="autoZero"/>
        <c:auto val="1"/>
        <c:lblAlgn val="ctr"/>
        <c:lblOffset val="100"/>
        <c:noMultiLvlLbl val="0"/>
      </c:catAx>
      <c:valAx>
        <c:axId val="10279247"/>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0278767"/>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9a92f19e-9ff0-43f1-ad1d-7333ea8f3baa}"/>
      </c:ext>
    </c:extLst>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748884104330709"/>
          <c:y val="0.115847354788532"/>
          <c:w val="0.907924089566929"/>
          <c:h val="0.726591822881765"/>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delete val="1"/>
          </c:dLbls>
          <c:cat>
            <c:strRef>
              <c:f>Sheet1!$A$2:$A$5</c:f>
              <c:strCache>
                <c:ptCount val="4"/>
                <c:pt idx="0">
                  <c:v>Buffet</c:v>
                </c:pt>
                <c:pt idx="1">
                  <c:v>Cafes</c:v>
                </c:pt>
                <c:pt idx="2">
                  <c:v>Dining</c:v>
                </c:pt>
                <c:pt idx="3">
                  <c:v>Other</c:v>
                </c:pt>
              </c:strCache>
            </c:strRef>
          </c:cat>
          <c:val>
            <c:numRef>
              <c:f>Sheet1!$B$2:$B$5</c:f>
              <c:numCache>
                <c:formatCode>General</c:formatCode>
                <c:ptCount val="4"/>
                <c:pt idx="0">
                  <c:v>2600</c:v>
                </c:pt>
                <c:pt idx="1">
                  <c:v>6000</c:v>
                </c:pt>
                <c:pt idx="2">
                  <c:v>20000</c:v>
                </c:pt>
                <c:pt idx="3">
                  <c:v>8500</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dLbls>
            <c:delete val="1"/>
          </c:dLbls>
          <c:cat>
            <c:strRef>
              <c:f>Sheet1!$A$2:$A$5</c:f>
              <c:strCache>
                <c:ptCount val="4"/>
                <c:pt idx="0">
                  <c:v>Buffet</c:v>
                </c:pt>
                <c:pt idx="1">
                  <c:v>Cafes</c:v>
                </c:pt>
                <c:pt idx="2">
                  <c:v>Dining</c:v>
                </c:pt>
                <c:pt idx="3">
                  <c:v>Other</c:v>
                </c:pt>
              </c:strCache>
            </c:strRef>
          </c:cat>
          <c:val>
            <c:numRef>
              <c:f>Sheet1!$C$2:$C$5</c:f>
              <c:numCache>
                <c:formatCode>General</c:formatCode>
                <c:ptCount val="4"/>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dLbls>
            <c:delete val="1"/>
          </c:dLbls>
          <c:cat>
            <c:strRef>
              <c:f>Sheet1!$A$2:$A$5</c:f>
              <c:strCache>
                <c:ptCount val="4"/>
                <c:pt idx="0">
                  <c:v>Buffet</c:v>
                </c:pt>
                <c:pt idx="1">
                  <c:v>Cafes</c:v>
                </c:pt>
                <c:pt idx="2">
                  <c:v>Dining</c:v>
                </c:pt>
                <c:pt idx="3">
                  <c:v>Other</c:v>
                </c:pt>
              </c:strCache>
            </c:strRef>
          </c:cat>
          <c:val>
            <c:numRef>
              <c:f>Sheet1!$D$2:$D$5</c:f>
              <c:numCache>
                <c:formatCode>General</c:formatCode>
                <c:ptCount val="4"/>
              </c:numCache>
            </c:numRef>
          </c:val>
          <c:smooth val="0"/>
        </c:ser>
        <c:dLbls>
          <c:showLegendKey val="0"/>
          <c:showVal val="0"/>
          <c:showCatName val="0"/>
          <c:showSerName val="0"/>
          <c:showPercent val="0"/>
          <c:showBubbleSize val="0"/>
        </c:dLbls>
        <c:marker val="0"/>
        <c:smooth val="0"/>
        <c:axId val="12286111"/>
        <c:axId val="12284671"/>
      </c:lineChart>
      <c:catAx>
        <c:axId val="12286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2284671"/>
        <c:crosses val="autoZero"/>
        <c:auto val="1"/>
        <c:lblAlgn val="ctr"/>
        <c:lblOffset val="100"/>
        <c:noMultiLvlLbl val="0"/>
      </c:catAx>
      <c:valAx>
        <c:axId val="12284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22861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32ecdc1a-ac79-4fb8-9f55-4e6a4ada3b0b}"/>
      </c:ext>
    </c:extLst>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Sheet1!$B$1</c:f>
              <c:strCache>
                <c:ptCount val="1"/>
                <c:pt idx="0">
                  <c:v>count</c:v>
                </c:pt>
              </c:strCache>
            </c:strRef>
          </c:tx>
          <c:spPr>
            <a:solidFill>
              <a:schemeClr val="accent1"/>
            </a:solidFill>
            <a:ln>
              <a:noFill/>
            </a:ln>
            <a:effectLst/>
          </c:spPr>
          <c:invertIfNegative val="0"/>
          <c:dLbls>
            <c:delete val="1"/>
          </c:dLbls>
          <c:cat>
            <c:numRef>
              <c:f>Sheet1!$A$2:$A$19</c:f>
              <c:numCache>
                <c:formatCode>General</c:formatCode>
                <c:ptCount val="18"/>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numCache>
            </c:numRef>
          </c:cat>
          <c:val>
            <c:numRef>
              <c:f>Sheet1!$B$2:$B$19</c:f>
              <c:numCache>
                <c:formatCode>General</c:formatCode>
                <c:ptCount val="18"/>
                <c:pt idx="0">
                  <c:v>5</c:v>
                </c:pt>
                <c:pt idx="1">
                  <c:v>15</c:v>
                </c:pt>
                <c:pt idx="2">
                  <c:v>15</c:v>
                </c:pt>
                <c:pt idx="3">
                  <c:v>6</c:v>
                </c:pt>
                <c:pt idx="4">
                  <c:v>22</c:v>
                </c:pt>
                <c:pt idx="5">
                  <c:v>8</c:v>
                </c:pt>
                <c:pt idx="6">
                  <c:v>13</c:v>
                </c:pt>
                <c:pt idx="7">
                  <c:v>10</c:v>
                </c:pt>
                <c:pt idx="8">
                  <c:v>11</c:v>
                </c:pt>
                <c:pt idx="9">
                  <c:v>6</c:v>
                </c:pt>
                <c:pt idx="10">
                  <c:v>12</c:v>
                </c:pt>
                <c:pt idx="11">
                  <c:v>3</c:v>
                </c:pt>
                <c:pt idx="12">
                  <c:v>7</c:v>
                </c:pt>
                <c:pt idx="13">
                  <c:v>4</c:v>
                </c:pt>
                <c:pt idx="14">
                  <c:v>10</c:v>
                </c:pt>
                <c:pt idx="15">
                  <c:v>3</c:v>
                </c:pt>
                <c:pt idx="16">
                  <c:v>3</c:v>
                </c:pt>
                <c:pt idx="17">
                  <c:v>1</c:v>
                </c:pt>
              </c:numCache>
            </c:numRef>
          </c:val>
        </c:ser>
        <c:ser>
          <c:idx val="1"/>
          <c:order val="1"/>
          <c:tx>
            <c:strRef>
              <c:f>Sheet1!$C$1</c:f>
              <c:strCache>
                <c:ptCount val="1"/>
                <c:pt idx="0">
                  <c:v>Column2</c:v>
                </c:pt>
              </c:strCache>
            </c:strRef>
          </c:tx>
          <c:spPr>
            <a:solidFill>
              <a:schemeClr val="accent2"/>
            </a:solidFill>
            <a:ln>
              <a:noFill/>
            </a:ln>
            <a:effectLst/>
          </c:spPr>
          <c:invertIfNegative val="0"/>
          <c:dLbls>
            <c:delete val="1"/>
          </c:dLbls>
          <c:cat>
            <c:numRef>
              <c:f>Sheet1!$A$2:$A$19</c:f>
              <c:numCache>
                <c:formatCode>General</c:formatCode>
                <c:ptCount val="18"/>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numCache>
            </c:numRef>
          </c:cat>
          <c:val>
            <c:numRef>
              <c:f>Sheet1!$C$2:$C$19</c:f>
              <c:numCache>
                <c:formatCode>General</c:formatCode>
                <c:ptCount val="18"/>
              </c:numCache>
            </c:numRef>
          </c:val>
        </c:ser>
        <c:ser>
          <c:idx val="2"/>
          <c:order val="2"/>
          <c:tx>
            <c:strRef>
              <c:f>Sheet1!$D$1</c:f>
              <c:strCache>
                <c:ptCount val="1"/>
                <c:pt idx="0">
                  <c:v>Column3</c:v>
                </c:pt>
              </c:strCache>
            </c:strRef>
          </c:tx>
          <c:spPr>
            <a:solidFill>
              <a:schemeClr val="accent3"/>
            </a:solidFill>
            <a:ln>
              <a:noFill/>
            </a:ln>
            <a:effectLst/>
          </c:spPr>
          <c:invertIfNegative val="0"/>
          <c:dLbls>
            <c:delete val="1"/>
          </c:dLbls>
          <c:cat>
            <c:numRef>
              <c:f>Sheet1!$A$2:$A$19</c:f>
              <c:numCache>
                <c:formatCode>General</c:formatCode>
                <c:ptCount val="18"/>
                <c:pt idx="0">
                  <c:v>100</c:v>
                </c:pt>
                <c:pt idx="1">
                  <c:v>150</c:v>
                </c:pt>
                <c:pt idx="2">
                  <c:v>200</c:v>
                </c:pt>
                <c:pt idx="3">
                  <c:v>250</c:v>
                </c:pt>
                <c:pt idx="4">
                  <c:v>300</c:v>
                </c:pt>
                <c:pt idx="5">
                  <c:v>350</c:v>
                </c:pt>
                <c:pt idx="6">
                  <c:v>400</c:v>
                </c:pt>
                <c:pt idx="7">
                  <c:v>450</c:v>
                </c:pt>
                <c:pt idx="8">
                  <c:v>500</c:v>
                </c:pt>
                <c:pt idx="9">
                  <c:v>550</c:v>
                </c:pt>
                <c:pt idx="10">
                  <c:v>600</c:v>
                </c:pt>
                <c:pt idx="11">
                  <c:v>650</c:v>
                </c:pt>
                <c:pt idx="12">
                  <c:v>700</c:v>
                </c:pt>
                <c:pt idx="13">
                  <c:v>750</c:v>
                </c:pt>
                <c:pt idx="14">
                  <c:v>800</c:v>
                </c:pt>
                <c:pt idx="15">
                  <c:v>850</c:v>
                </c:pt>
                <c:pt idx="16">
                  <c:v>900</c:v>
                </c:pt>
                <c:pt idx="17">
                  <c:v>950</c:v>
                </c:pt>
              </c:numCache>
            </c:numRef>
          </c:cat>
          <c:val>
            <c:numRef>
              <c:f>Sheet1!$D$2:$D$19</c:f>
              <c:numCache>
                <c:formatCode>General</c:formatCode>
                <c:ptCount val="18"/>
              </c:numCache>
            </c:numRef>
          </c:val>
        </c:ser>
        <c:dLbls>
          <c:showLegendKey val="0"/>
          <c:showVal val="0"/>
          <c:showCatName val="0"/>
          <c:showSerName val="0"/>
          <c:showPercent val="0"/>
          <c:showBubbleSize val="0"/>
        </c:dLbls>
        <c:gapWidth val="0"/>
        <c:overlap val="76"/>
        <c:axId val="783863296"/>
        <c:axId val="780869536"/>
      </c:barChart>
      <c:catAx>
        <c:axId val="78386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780869536"/>
        <c:crosses val="autoZero"/>
        <c:auto val="1"/>
        <c:lblAlgn val="ctr"/>
        <c:lblOffset val="100"/>
        <c:noMultiLvlLbl val="0"/>
      </c:catAx>
      <c:valAx>
        <c:axId val="780869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783863296"/>
        <c:crosses val="autoZero"/>
        <c:crossBetween val="between"/>
      </c:valAx>
      <c:spPr>
        <a:noFill/>
        <a:ln>
          <a:noFill/>
        </a:ln>
        <a:effectLst/>
      </c:spPr>
    </c:plotArea>
    <c:legend>
      <c:legendPos val="b"/>
      <c:layout>
        <c:manualLayout>
          <c:xMode val="edge"/>
          <c:yMode val="edge"/>
          <c:x val="0.369689682792477"/>
          <c:y val="0.915930888092119"/>
          <c:w val="0.272358547797866"/>
          <c:h val="0.0650086572485008"/>
        </c:manualLayou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ae1bc502-b602-4ca6-93dc-046d1a1526e3}"/>
      </c:ext>
    </c:extLst>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F55F1F-E24D-4E92-A3C8-CA7D14091A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F55F1F-E24D-4E92-A3C8-CA7D14091A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F55F1F-E24D-4E92-A3C8-CA7D14091A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F55F1F-E24D-4E92-A3C8-CA7D14091A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F55F1F-E24D-4E92-A3C8-CA7D14091AB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7F55F1F-E24D-4E92-A3C8-CA7D14091A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7F55F1F-E24D-4E92-A3C8-CA7D14091AB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F55F1F-E24D-4E92-A3C8-CA7D14091AB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F55F1F-E24D-4E92-A3C8-CA7D14091AB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F55F1F-E24D-4E92-A3C8-CA7D14091A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F55F1F-E24D-4E92-A3C8-CA7D14091AB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CFDB42-AE5D-473B-920D-F0CB2FB8638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55F1F-E24D-4E92-A3C8-CA7D14091AB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FDB42-AE5D-473B-920D-F0CB2FB86382}"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819" y="122903"/>
            <a:ext cx="11956026" cy="629264"/>
          </a:xfrm>
        </p:spPr>
        <p:txBody>
          <a:bodyPr>
            <a:normAutofit/>
          </a:bodyPr>
          <a:lstStyle/>
          <a:p>
            <a:pPr algn="l"/>
            <a:r>
              <a:rPr lang="en-US" sz="2400" b="1" u="sng" dirty="0"/>
              <a:t>Data Analysis Project using python</a:t>
            </a:r>
            <a:endParaRPr lang="en-IN" sz="2400" b="1" u="sng" dirty="0"/>
          </a:p>
        </p:txBody>
      </p:sp>
      <p:sp>
        <p:nvSpPr>
          <p:cNvPr id="3" name="Subtitle 2"/>
          <p:cNvSpPr>
            <a:spLocks noGrp="1"/>
          </p:cNvSpPr>
          <p:nvPr>
            <p:ph type="subTitle" idx="1"/>
          </p:nvPr>
        </p:nvSpPr>
        <p:spPr>
          <a:xfrm>
            <a:off x="127819" y="820250"/>
            <a:ext cx="5968181" cy="5217499"/>
          </a:xfrm>
        </p:spPr>
        <p:txBody>
          <a:bodyPr>
            <a:noAutofit/>
          </a:bodyPr>
          <a:lstStyle/>
          <a:p>
            <a:pPr algn="just"/>
            <a:r>
              <a:rPr lang="en-US" sz="1600" dirty="0">
                <a:latin typeface="Arial" panose="020B0604020202020204" pitchFamily="34" charset="0"/>
                <a:cs typeface="Arial" panose="020B0604020202020204" pitchFamily="34" charset="0"/>
              </a:rPr>
              <a:t>Zomato’s food delivery business serves an average of 17.5 million monthly transacting customers, with the number of active restaurant partners growing by 8.7% year-on-year, from 208,000 to 226,000. To sustain this growth and improve operational efficiency, Zomato has collected a dataset of customer interactions, preferences, and transaction histories. </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 challenge is to analyze this dataset to derive actionable insights, focusing on:</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1.Customer Segmentation: Identify distinct customer groups based on behavior and preferences for targeted marketing.  </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2.Restaurant Performance: Evaluate restaurant partner performance to identify trends and improvement opportunities.  </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3.Demand Forecasting: Predict regional demand to optimize delivery logistics and resource allocation.  </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4.Customer Retention: Analyze factors influencing churn and develop strategies to improve retention.  </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5. Operational Efficiency: Identify and address bottlenecks in the delivery process to enhance customer satisfaction.  </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The goal is to leverage these insights to improve customer experience, support restaurant partners, and drive sustainable growth for Zomato’s food delivery business.</a:t>
            </a:r>
            <a:endParaRPr lang="en-IN" sz="16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30297" y="1202966"/>
            <a:ext cx="5348748" cy="36934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13" y="593725"/>
            <a:ext cx="11765973" cy="840221"/>
          </a:xfrm>
        </p:spPr>
        <p:txBody>
          <a:bodyPr>
            <a:noAutofit/>
          </a:bodyPr>
          <a:lstStyle/>
          <a:p>
            <a:r>
              <a:rPr lang="en-US" sz="1600" dirty="0">
                <a:latin typeface="Arial" panose="020B0604020202020204" pitchFamily="34" charset="0"/>
                <a:cs typeface="Arial" panose="020B0604020202020204" pitchFamily="34" charset="0"/>
              </a:rPr>
              <a:t>5) </a:t>
            </a:r>
            <a:r>
              <a:rPr lang="en-US" sz="1600" b="1" dirty="0">
                <a:latin typeface="Arial" panose="020B0604020202020204" pitchFamily="34" charset="0"/>
                <a:cs typeface="Arial" panose="020B0604020202020204" pitchFamily="34" charset="0"/>
              </a:rPr>
              <a:t>Which mode (online or offline) has received the maximum rating?</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box plot shows the ratings given by customers who ordered online ("Yes") versus those who did not ("No"). The ratings for online orders tend to be higher, with a median rating of around 4.0, indicating that customers are generally more satisfied. The interquartile range (IQR) for online orders is between 3.75 and 4.25, with a few outliers around 3.0. On the other hand, the ratings for non-online orders have a lower median rating of around 3.5, with the IQR ranging from 3.25 to 3.75 and one outlier around 2.75. This comparison suggests that online ordering might contribute to better customer satisfaction overall.</a:t>
            </a:r>
            <a:endParaRPr lang="en-IN" sz="1600" dirty="0">
              <a:latin typeface="Arial" panose="020B0604020202020204" pitchFamily="34" charset="0"/>
              <a:cs typeface="Arial" panose="020B0604020202020204" pitchFamily="34" charset="0"/>
            </a:endParaRPr>
          </a:p>
        </p:txBody>
      </p:sp>
      <p:pic>
        <p:nvPicPr>
          <p:cNvPr id="5" name="Chart 4"/>
          <p:cNvPicPr>
            <a:picLocks noGrp="1" noRot="1" noChangeAspect="1" noMove="1" noResize="1" noEditPoints="1" noAdjustHandles="1" noChangeArrowheads="1" noChangeShapeType="1"/>
          </p:cNvPicPr>
          <p:nvPr/>
        </p:nvPicPr>
        <p:blipFill>
          <a:blip r:embed="rId1"/>
          <a:stretch>
            <a:fillRect/>
          </a:stretch>
        </p:blipFill>
        <p:spPr>
          <a:xfrm>
            <a:off x="327891" y="2296391"/>
            <a:ext cx="7912100" cy="45616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398" y="2985651"/>
            <a:ext cx="3273137" cy="81049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endParaRPr lang="en-IN" dirty="0">
              <a:solidFill>
                <a:schemeClr val="bg1"/>
              </a:solidFill>
            </a:endParaRPr>
          </a:p>
        </p:txBody>
      </p:sp>
      <p:sp>
        <p:nvSpPr>
          <p:cNvPr id="3" name="Rectangle 2"/>
          <p:cNvSpPr/>
          <p:nvPr/>
        </p:nvSpPr>
        <p:spPr>
          <a:xfrm>
            <a:off x="2057398" y="3796145"/>
            <a:ext cx="3273137" cy="810491"/>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77</a:t>
            </a:r>
            <a:endParaRPr lang="en-IN" dirty="0">
              <a:solidFill>
                <a:schemeClr val="bg1"/>
              </a:solidFill>
            </a:endParaRPr>
          </a:p>
        </p:txBody>
      </p:sp>
      <p:sp>
        <p:nvSpPr>
          <p:cNvPr id="4" name="Rectangle 3"/>
          <p:cNvSpPr/>
          <p:nvPr/>
        </p:nvSpPr>
        <p:spPr>
          <a:xfrm>
            <a:off x="2057398" y="4606637"/>
            <a:ext cx="3273137" cy="810491"/>
          </a:xfrm>
          <a:prstGeom prst="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5" name="Rectangle 4"/>
          <p:cNvSpPr/>
          <p:nvPr/>
        </p:nvSpPr>
        <p:spPr>
          <a:xfrm>
            <a:off x="5330534" y="4606636"/>
            <a:ext cx="3273137" cy="810491"/>
          </a:xfrm>
          <a:prstGeom prst="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6" name="Rectangle 5"/>
          <p:cNvSpPr/>
          <p:nvPr/>
        </p:nvSpPr>
        <p:spPr>
          <a:xfrm>
            <a:off x="5330534" y="3796144"/>
            <a:ext cx="3273137" cy="810491"/>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33</a:t>
            </a:r>
            <a:endParaRPr lang="en-IN" dirty="0">
              <a:solidFill>
                <a:schemeClr val="bg1"/>
              </a:solidFill>
            </a:endParaRPr>
          </a:p>
        </p:txBody>
      </p:sp>
      <p:sp>
        <p:nvSpPr>
          <p:cNvPr id="7" name="Rectangle 6"/>
          <p:cNvSpPr/>
          <p:nvPr/>
        </p:nvSpPr>
        <p:spPr>
          <a:xfrm>
            <a:off x="5330534" y="2985652"/>
            <a:ext cx="3273137" cy="81049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15</a:t>
            </a:r>
            <a:endParaRPr lang="en-IN" dirty="0">
              <a:solidFill>
                <a:schemeClr val="bg1"/>
              </a:solidFill>
            </a:endParaRPr>
          </a:p>
        </p:txBody>
      </p:sp>
      <p:sp>
        <p:nvSpPr>
          <p:cNvPr id="8" name="Rectangle 7"/>
          <p:cNvSpPr/>
          <p:nvPr/>
        </p:nvSpPr>
        <p:spPr>
          <a:xfrm>
            <a:off x="2057397" y="2175153"/>
            <a:ext cx="3273137" cy="81049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9" name="Rectangle 8"/>
          <p:cNvSpPr/>
          <p:nvPr/>
        </p:nvSpPr>
        <p:spPr>
          <a:xfrm>
            <a:off x="5330533" y="2175157"/>
            <a:ext cx="3273137" cy="81049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10" name="TextBox 9"/>
          <p:cNvSpPr txBox="1"/>
          <p:nvPr/>
        </p:nvSpPr>
        <p:spPr>
          <a:xfrm>
            <a:off x="3429000" y="5579918"/>
            <a:ext cx="1267690" cy="369332"/>
          </a:xfrm>
          <a:prstGeom prst="rect">
            <a:avLst/>
          </a:prstGeom>
          <a:noFill/>
        </p:spPr>
        <p:txBody>
          <a:bodyPr wrap="square" rtlCol="0">
            <a:spAutoFit/>
          </a:bodyPr>
          <a:lstStyle/>
          <a:p>
            <a:r>
              <a:rPr lang="en-US" dirty="0"/>
              <a:t>No</a:t>
            </a:r>
            <a:endParaRPr lang="en-IN" dirty="0"/>
          </a:p>
        </p:txBody>
      </p:sp>
      <p:sp>
        <p:nvSpPr>
          <p:cNvPr id="11" name="TextBox 10"/>
          <p:cNvSpPr txBox="1"/>
          <p:nvPr/>
        </p:nvSpPr>
        <p:spPr>
          <a:xfrm>
            <a:off x="6733309" y="5579918"/>
            <a:ext cx="1091045" cy="369332"/>
          </a:xfrm>
          <a:prstGeom prst="rect">
            <a:avLst/>
          </a:prstGeom>
          <a:noFill/>
        </p:spPr>
        <p:txBody>
          <a:bodyPr wrap="square" rtlCol="0">
            <a:spAutoFit/>
          </a:bodyPr>
          <a:lstStyle/>
          <a:p>
            <a:r>
              <a:rPr lang="en-US" dirty="0"/>
              <a:t>Yes</a:t>
            </a:r>
            <a:endParaRPr lang="en-IN" dirty="0"/>
          </a:p>
        </p:txBody>
      </p:sp>
      <p:sp>
        <p:nvSpPr>
          <p:cNvPr id="12" name="TextBox 11"/>
          <p:cNvSpPr txBox="1"/>
          <p:nvPr/>
        </p:nvSpPr>
        <p:spPr>
          <a:xfrm>
            <a:off x="4696690" y="6112040"/>
            <a:ext cx="2753591" cy="369332"/>
          </a:xfrm>
          <a:prstGeom prst="rect">
            <a:avLst/>
          </a:prstGeom>
          <a:noFill/>
        </p:spPr>
        <p:txBody>
          <a:bodyPr wrap="square" rtlCol="0">
            <a:spAutoFit/>
          </a:bodyPr>
          <a:lstStyle/>
          <a:p>
            <a:r>
              <a:rPr lang="en-US" b="1" dirty="0"/>
              <a:t>Online Order</a:t>
            </a:r>
            <a:endParaRPr lang="en-IN" b="1" dirty="0"/>
          </a:p>
        </p:txBody>
      </p:sp>
      <p:sp>
        <p:nvSpPr>
          <p:cNvPr id="13" name="TextBox 12"/>
          <p:cNvSpPr txBox="1"/>
          <p:nvPr/>
        </p:nvSpPr>
        <p:spPr>
          <a:xfrm rot="16200000">
            <a:off x="1004135" y="2130766"/>
            <a:ext cx="1340427" cy="369332"/>
          </a:xfrm>
          <a:prstGeom prst="rect">
            <a:avLst/>
          </a:prstGeom>
          <a:noFill/>
        </p:spPr>
        <p:txBody>
          <a:bodyPr wrap="square" rtlCol="0">
            <a:spAutoFit/>
          </a:bodyPr>
          <a:lstStyle/>
          <a:p>
            <a:r>
              <a:rPr lang="en-US" dirty="0"/>
              <a:t>Buffet</a:t>
            </a:r>
            <a:endParaRPr lang="en-IN" dirty="0"/>
          </a:p>
        </p:txBody>
      </p:sp>
      <p:sp>
        <p:nvSpPr>
          <p:cNvPr id="14" name="TextBox 13"/>
          <p:cNvSpPr txBox="1"/>
          <p:nvPr/>
        </p:nvSpPr>
        <p:spPr>
          <a:xfrm rot="16200000">
            <a:off x="1151042" y="3150666"/>
            <a:ext cx="1074046" cy="369332"/>
          </a:xfrm>
          <a:prstGeom prst="rect">
            <a:avLst/>
          </a:prstGeom>
          <a:noFill/>
        </p:spPr>
        <p:txBody>
          <a:bodyPr wrap="square" rtlCol="0">
            <a:spAutoFit/>
          </a:bodyPr>
          <a:lstStyle/>
          <a:p>
            <a:r>
              <a:rPr lang="en-US" dirty="0"/>
              <a:t>Cafes</a:t>
            </a:r>
            <a:endParaRPr lang="en-IN" dirty="0"/>
          </a:p>
        </p:txBody>
      </p:sp>
      <p:sp>
        <p:nvSpPr>
          <p:cNvPr id="15" name="TextBox 14"/>
          <p:cNvSpPr txBox="1"/>
          <p:nvPr/>
        </p:nvSpPr>
        <p:spPr>
          <a:xfrm rot="16200000">
            <a:off x="1251647" y="4139045"/>
            <a:ext cx="872836" cy="369332"/>
          </a:xfrm>
          <a:prstGeom prst="rect">
            <a:avLst/>
          </a:prstGeom>
          <a:noFill/>
        </p:spPr>
        <p:txBody>
          <a:bodyPr wrap="square" rtlCol="0">
            <a:spAutoFit/>
          </a:bodyPr>
          <a:lstStyle/>
          <a:p>
            <a:r>
              <a:rPr lang="en-US" dirty="0"/>
              <a:t>Dining</a:t>
            </a:r>
            <a:endParaRPr lang="en-IN" dirty="0"/>
          </a:p>
        </p:txBody>
      </p:sp>
      <p:sp>
        <p:nvSpPr>
          <p:cNvPr id="16" name="TextBox 15"/>
          <p:cNvSpPr txBox="1"/>
          <p:nvPr/>
        </p:nvSpPr>
        <p:spPr>
          <a:xfrm rot="16200000">
            <a:off x="1133793" y="4827214"/>
            <a:ext cx="1132609" cy="369332"/>
          </a:xfrm>
          <a:prstGeom prst="rect">
            <a:avLst/>
          </a:prstGeom>
          <a:noFill/>
        </p:spPr>
        <p:txBody>
          <a:bodyPr wrap="square" rtlCol="0">
            <a:spAutoFit/>
          </a:bodyPr>
          <a:lstStyle/>
          <a:p>
            <a:r>
              <a:rPr lang="en-US" dirty="0"/>
              <a:t>Others</a:t>
            </a:r>
            <a:endParaRPr lang="en-IN" dirty="0"/>
          </a:p>
        </p:txBody>
      </p:sp>
      <p:sp>
        <p:nvSpPr>
          <p:cNvPr id="17" name="TextBox 16"/>
          <p:cNvSpPr txBox="1"/>
          <p:nvPr/>
        </p:nvSpPr>
        <p:spPr>
          <a:xfrm rot="16200000">
            <a:off x="-810491" y="3244334"/>
            <a:ext cx="2743200" cy="369332"/>
          </a:xfrm>
          <a:prstGeom prst="rect">
            <a:avLst/>
          </a:prstGeom>
          <a:noFill/>
        </p:spPr>
        <p:txBody>
          <a:bodyPr wrap="square" rtlCol="0">
            <a:spAutoFit/>
          </a:bodyPr>
          <a:lstStyle/>
          <a:p>
            <a:r>
              <a:rPr lang="en-US" b="1" dirty="0"/>
              <a:t>Listed In(type)</a:t>
            </a:r>
            <a:endParaRPr lang="en-IN" b="1" dirty="0"/>
          </a:p>
        </p:txBody>
      </p:sp>
      <p:sp>
        <p:nvSpPr>
          <p:cNvPr id="18" name="Rectangle 17"/>
          <p:cNvSpPr/>
          <p:nvPr/>
        </p:nvSpPr>
        <p:spPr>
          <a:xfrm>
            <a:off x="9871364" y="987136"/>
            <a:ext cx="467591" cy="42602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9871364" y="1413164"/>
            <a:ext cx="467591" cy="42602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9871364" y="1839192"/>
            <a:ext cx="467591" cy="426028"/>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71364" y="2265220"/>
            <a:ext cx="467591" cy="426028"/>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9871364" y="2691248"/>
            <a:ext cx="467591" cy="42602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9871364" y="3117276"/>
            <a:ext cx="467591" cy="42602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9871364" y="3543304"/>
            <a:ext cx="467591" cy="426028"/>
          </a:xfrm>
          <a:prstGeom prst="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9871364" y="3969332"/>
            <a:ext cx="467591" cy="426028"/>
          </a:xfrm>
          <a:prstGeom prst="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9871364" y="4395360"/>
            <a:ext cx="467591" cy="405240"/>
          </a:xfrm>
          <a:prstGeom prst="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10303657" y="4210694"/>
            <a:ext cx="872352" cy="369332"/>
          </a:xfrm>
          <a:prstGeom prst="rect">
            <a:avLst/>
          </a:prstGeom>
          <a:noFill/>
        </p:spPr>
        <p:txBody>
          <a:bodyPr wrap="square" rtlCol="0">
            <a:spAutoFit/>
          </a:bodyPr>
          <a:lstStyle/>
          <a:p>
            <a:r>
              <a:rPr lang="en-US" dirty="0"/>
              <a:t>10</a:t>
            </a:r>
            <a:endParaRPr lang="en-IN" dirty="0"/>
          </a:p>
        </p:txBody>
      </p:sp>
      <p:sp>
        <p:nvSpPr>
          <p:cNvPr id="30" name="TextBox 29"/>
          <p:cNvSpPr txBox="1"/>
          <p:nvPr/>
        </p:nvSpPr>
        <p:spPr>
          <a:xfrm>
            <a:off x="10334830" y="3777105"/>
            <a:ext cx="904006" cy="369332"/>
          </a:xfrm>
          <a:prstGeom prst="rect">
            <a:avLst/>
          </a:prstGeom>
          <a:noFill/>
        </p:spPr>
        <p:txBody>
          <a:bodyPr wrap="square" rtlCol="0">
            <a:spAutoFit/>
          </a:bodyPr>
          <a:lstStyle/>
          <a:p>
            <a:r>
              <a:rPr lang="en-US" dirty="0"/>
              <a:t>20</a:t>
            </a:r>
            <a:endParaRPr lang="en-IN" dirty="0"/>
          </a:p>
        </p:txBody>
      </p:sp>
      <p:sp>
        <p:nvSpPr>
          <p:cNvPr id="32" name="TextBox 31"/>
          <p:cNvSpPr txBox="1"/>
          <p:nvPr/>
        </p:nvSpPr>
        <p:spPr>
          <a:xfrm>
            <a:off x="10334830" y="3386986"/>
            <a:ext cx="707541" cy="369332"/>
          </a:xfrm>
          <a:prstGeom prst="rect">
            <a:avLst/>
          </a:prstGeom>
          <a:noFill/>
        </p:spPr>
        <p:txBody>
          <a:bodyPr wrap="square" rtlCol="0">
            <a:spAutoFit/>
          </a:bodyPr>
          <a:lstStyle/>
          <a:p>
            <a:r>
              <a:rPr lang="en-US" dirty="0"/>
              <a:t>30</a:t>
            </a:r>
            <a:endParaRPr lang="en-IN" dirty="0"/>
          </a:p>
        </p:txBody>
      </p:sp>
      <p:sp>
        <p:nvSpPr>
          <p:cNvPr id="33" name="TextBox 32"/>
          <p:cNvSpPr txBox="1"/>
          <p:nvPr/>
        </p:nvSpPr>
        <p:spPr>
          <a:xfrm>
            <a:off x="10334830" y="2941915"/>
            <a:ext cx="904006" cy="369332"/>
          </a:xfrm>
          <a:prstGeom prst="rect">
            <a:avLst/>
          </a:prstGeom>
          <a:noFill/>
        </p:spPr>
        <p:txBody>
          <a:bodyPr wrap="square" rtlCol="0">
            <a:spAutoFit/>
          </a:bodyPr>
          <a:lstStyle/>
          <a:p>
            <a:r>
              <a:rPr lang="en-US" dirty="0"/>
              <a:t>40</a:t>
            </a:r>
            <a:endParaRPr lang="en-IN" dirty="0"/>
          </a:p>
        </p:txBody>
      </p:sp>
      <p:sp>
        <p:nvSpPr>
          <p:cNvPr id="34" name="TextBox 33"/>
          <p:cNvSpPr txBox="1"/>
          <p:nvPr/>
        </p:nvSpPr>
        <p:spPr>
          <a:xfrm>
            <a:off x="10303657" y="2518740"/>
            <a:ext cx="904006" cy="369332"/>
          </a:xfrm>
          <a:prstGeom prst="rect">
            <a:avLst/>
          </a:prstGeom>
          <a:noFill/>
        </p:spPr>
        <p:txBody>
          <a:bodyPr wrap="square" rtlCol="0">
            <a:spAutoFit/>
          </a:bodyPr>
          <a:lstStyle/>
          <a:p>
            <a:r>
              <a:rPr lang="en-US" dirty="0"/>
              <a:t>50</a:t>
            </a:r>
            <a:endParaRPr lang="en-IN" dirty="0"/>
          </a:p>
        </p:txBody>
      </p:sp>
      <p:sp>
        <p:nvSpPr>
          <p:cNvPr id="35" name="TextBox 34"/>
          <p:cNvSpPr txBox="1"/>
          <p:nvPr/>
        </p:nvSpPr>
        <p:spPr>
          <a:xfrm>
            <a:off x="10303657" y="2091312"/>
            <a:ext cx="1153391" cy="369332"/>
          </a:xfrm>
          <a:prstGeom prst="rect">
            <a:avLst/>
          </a:prstGeom>
          <a:noFill/>
        </p:spPr>
        <p:txBody>
          <a:bodyPr wrap="square" rtlCol="0">
            <a:spAutoFit/>
          </a:bodyPr>
          <a:lstStyle/>
          <a:p>
            <a:r>
              <a:rPr lang="en-US" dirty="0"/>
              <a:t>60</a:t>
            </a:r>
            <a:endParaRPr lang="en-IN" dirty="0"/>
          </a:p>
        </p:txBody>
      </p:sp>
      <p:sp>
        <p:nvSpPr>
          <p:cNvPr id="36" name="TextBox 35"/>
          <p:cNvSpPr txBox="1"/>
          <p:nvPr/>
        </p:nvSpPr>
        <p:spPr>
          <a:xfrm>
            <a:off x="10303657" y="1704337"/>
            <a:ext cx="1184564" cy="369332"/>
          </a:xfrm>
          <a:prstGeom prst="rect">
            <a:avLst/>
          </a:prstGeom>
          <a:noFill/>
        </p:spPr>
        <p:txBody>
          <a:bodyPr wrap="square" rtlCol="0">
            <a:spAutoFit/>
          </a:bodyPr>
          <a:lstStyle/>
          <a:p>
            <a:r>
              <a:rPr lang="en-US" dirty="0"/>
              <a:t>70</a:t>
            </a:r>
            <a:endParaRPr lang="en-IN" dirty="0"/>
          </a:p>
        </p:txBody>
      </p:sp>
      <p:sp>
        <p:nvSpPr>
          <p:cNvPr id="37" name="TextBox 36"/>
          <p:cNvSpPr txBox="1"/>
          <p:nvPr/>
        </p:nvSpPr>
        <p:spPr>
          <a:xfrm>
            <a:off x="10334830" y="1209671"/>
            <a:ext cx="1361208" cy="369332"/>
          </a:xfrm>
          <a:prstGeom prst="rect">
            <a:avLst/>
          </a:prstGeom>
          <a:noFill/>
        </p:spPr>
        <p:txBody>
          <a:bodyPr wrap="square" rtlCol="0">
            <a:spAutoFit/>
          </a:bodyPr>
          <a:lstStyle/>
          <a:p>
            <a:r>
              <a:rPr lang="en-US" dirty="0"/>
              <a:t>80</a:t>
            </a:r>
            <a:endParaRPr lang="en-IN" dirty="0"/>
          </a:p>
        </p:txBody>
      </p:sp>
      <p:sp>
        <p:nvSpPr>
          <p:cNvPr id="38" name="TextBox 37"/>
          <p:cNvSpPr txBox="1"/>
          <p:nvPr/>
        </p:nvSpPr>
        <p:spPr>
          <a:xfrm>
            <a:off x="4686299" y="1725118"/>
            <a:ext cx="2545773" cy="369332"/>
          </a:xfrm>
          <a:prstGeom prst="rect">
            <a:avLst/>
          </a:prstGeom>
          <a:noFill/>
        </p:spPr>
        <p:txBody>
          <a:bodyPr wrap="square" rtlCol="0">
            <a:spAutoFit/>
          </a:bodyPr>
          <a:lstStyle/>
          <a:p>
            <a:r>
              <a:rPr lang="en-US" b="1" dirty="0"/>
              <a:t>Heat Map</a:t>
            </a:r>
            <a:endParaRPr lang="en-IN" b="1" dirty="0"/>
          </a:p>
        </p:txBody>
      </p:sp>
      <p:sp>
        <p:nvSpPr>
          <p:cNvPr id="39" name="TextBox 38"/>
          <p:cNvSpPr txBox="1"/>
          <p:nvPr/>
        </p:nvSpPr>
        <p:spPr>
          <a:xfrm>
            <a:off x="197427" y="232394"/>
            <a:ext cx="9559637" cy="134042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6) The heatmap reveals how different restaurant types offer online ordering. "Dining" establishments dominate both categories, with 77 not offering online orders and 33 offering them. Cafes have a notable number offering online orders, with 15 occurrences. Buffets and "Other" types have lower frequencies, but Buffets still have a significant number of online orders. This helps us understand the distribution of online ordering services across different restaurant types.</a:t>
            </a:r>
            <a:endParaRPr lang="en-IN"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87" y="137652"/>
            <a:ext cx="11965858" cy="599767"/>
          </a:xfrm>
        </p:spPr>
        <p:txBody>
          <a:bodyPr>
            <a:noAutofit/>
          </a:bodyPr>
          <a:lstStyle/>
          <a:p>
            <a:pPr algn="l"/>
            <a:r>
              <a:rPr lang="en-US" sz="2400" b="1" dirty="0"/>
              <a:t>As a data professional, you need to analyze the data, perform EDA (Exploratory Data Analysis) and visualization, and answer the following questions:</a:t>
            </a:r>
            <a:endParaRPr lang="en-IN" sz="2400" b="1" dirty="0"/>
          </a:p>
        </p:txBody>
      </p:sp>
      <p:sp>
        <p:nvSpPr>
          <p:cNvPr id="3" name="Subtitle 2"/>
          <p:cNvSpPr>
            <a:spLocks noGrp="1"/>
          </p:cNvSpPr>
          <p:nvPr>
            <p:ph type="subTitle" idx="1"/>
          </p:nvPr>
        </p:nvSpPr>
        <p:spPr>
          <a:xfrm>
            <a:off x="117987" y="1170039"/>
            <a:ext cx="11965858" cy="2812025"/>
          </a:xfrm>
        </p:spPr>
        <p:txBody>
          <a:bodyPr>
            <a:normAutofit/>
          </a:bodyPr>
          <a:lstStyle/>
          <a:p>
            <a:pPr marL="342900" indent="-342900" algn="just">
              <a:buAutoNum type="arabicParenR"/>
            </a:pPr>
            <a:r>
              <a:rPr lang="en-US" sz="1600" dirty="0">
                <a:latin typeface="Arial" panose="020B0604020202020204" pitchFamily="34" charset="0"/>
                <a:cs typeface="Arial" panose="020B0604020202020204" pitchFamily="34" charset="0"/>
              </a:rPr>
              <a:t>What type of restaurant do the majority of customers order from? </a:t>
            </a:r>
            <a:endParaRPr lang="en-US" sz="1600" dirty="0">
              <a:latin typeface="Arial" panose="020B0604020202020204" pitchFamily="34" charset="0"/>
              <a:cs typeface="Arial" panose="020B0604020202020204" pitchFamily="34" charset="0"/>
            </a:endParaRPr>
          </a:p>
          <a:p>
            <a:pPr marL="342900" indent="-342900" algn="just">
              <a:buAutoNum type="arabicParenR"/>
            </a:pPr>
            <a:r>
              <a:rPr lang="en-US" sz="1600" dirty="0">
                <a:latin typeface="Arial" panose="020B0604020202020204" pitchFamily="34" charset="0"/>
                <a:cs typeface="Arial" panose="020B0604020202020204" pitchFamily="34" charset="0"/>
              </a:rPr>
              <a:t>How many votes has each type of restaurant received from customers?</a:t>
            </a:r>
            <a:endParaRPr lang="en-US" sz="1600" dirty="0">
              <a:latin typeface="Arial" panose="020B0604020202020204" pitchFamily="34" charset="0"/>
              <a:cs typeface="Arial" panose="020B0604020202020204" pitchFamily="34" charset="0"/>
            </a:endParaRPr>
          </a:p>
          <a:p>
            <a:pPr marL="342900" indent="-342900" algn="just">
              <a:buAutoNum type="arabicParenR"/>
            </a:pPr>
            <a:r>
              <a:rPr lang="en-US" sz="1600" dirty="0">
                <a:latin typeface="Arial" panose="020B0604020202020204" pitchFamily="34" charset="0"/>
                <a:cs typeface="Arial" panose="020B0604020202020204" pitchFamily="34" charset="0"/>
              </a:rPr>
              <a:t>What are the ratings that the majority of restaurants have received? </a:t>
            </a:r>
            <a:endParaRPr lang="en-US" sz="1600" dirty="0">
              <a:latin typeface="Arial" panose="020B0604020202020204" pitchFamily="34" charset="0"/>
              <a:cs typeface="Arial" panose="020B0604020202020204" pitchFamily="34" charset="0"/>
            </a:endParaRPr>
          </a:p>
          <a:p>
            <a:pPr marL="342900" indent="-342900" algn="just">
              <a:buAutoNum type="arabicParenR"/>
            </a:pPr>
            <a:r>
              <a:rPr lang="en-US" sz="1600" dirty="0">
                <a:latin typeface="Arial" panose="020B0604020202020204" pitchFamily="34" charset="0"/>
                <a:cs typeface="Arial" panose="020B0604020202020204" pitchFamily="34" charset="0"/>
              </a:rPr>
              <a:t>Zomato has observed that most couples order most of their food online. What is their average spending on each order?</a:t>
            </a:r>
            <a:endParaRPr lang="en-US" sz="1600" dirty="0">
              <a:latin typeface="Arial" panose="020B0604020202020204" pitchFamily="34" charset="0"/>
              <a:cs typeface="Arial" panose="020B0604020202020204" pitchFamily="34" charset="0"/>
            </a:endParaRPr>
          </a:p>
          <a:p>
            <a:pPr marL="342900" indent="-342900" algn="just">
              <a:buAutoNum type="arabicParenR"/>
            </a:pPr>
            <a:r>
              <a:rPr lang="en-US" sz="1600" dirty="0">
                <a:latin typeface="Arial" panose="020B0604020202020204" pitchFamily="34" charset="0"/>
                <a:cs typeface="Arial" panose="020B0604020202020204" pitchFamily="34" charset="0"/>
              </a:rPr>
              <a:t> Which mode (online or offline) has received the maximum rating?</a:t>
            </a:r>
            <a:endParaRPr lang="en-US" sz="1600" dirty="0">
              <a:latin typeface="Arial" panose="020B0604020202020204" pitchFamily="34" charset="0"/>
              <a:cs typeface="Arial" panose="020B0604020202020204" pitchFamily="34" charset="0"/>
            </a:endParaRPr>
          </a:p>
          <a:p>
            <a:pPr marL="342900" indent="-342900" algn="just">
              <a:buAutoNum type="arabicParenR"/>
            </a:pPr>
            <a:r>
              <a:rPr lang="en-US" sz="1600" dirty="0">
                <a:latin typeface="Arial" panose="020B0604020202020204" pitchFamily="34" charset="0"/>
                <a:cs typeface="Arial" panose="020B0604020202020204" pitchFamily="34" charset="0"/>
              </a:rPr>
              <a:t>Which type of restaurant received more offline orders, so that Zomato can provide those customers with some good offers?</a:t>
            </a:r>
            <a:endParaRPr lang="en-IN" sz="1600" dirty="0">
              <a:latin typeface="Arial" panose="020B0604020202020204" pitchFamily="34" charset="0"/>
              <a:cs typeface="Arial" panose="020B0604020202020204" pitchFamily="34" charset="0"/>
            </a:endParaRPr>
          </a:p>
        </p:txBody>
      </p:sp>
      <p:sp>
        <p:nvSpPr>
          <p:cNvPr id="4" name="Rectangle 3"/>
          <p:cNvSpPr/>
          <p:nvPr/>
        </p:nvSpPr>
        <p:spPr>
          <a:xfrm>
            <a:off x="3687097" y="4935794"/>
            <a:ext cx="3716593" cy="75216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Arial" panose="020B0604020202020204" pitchFamily="34" charset="0"/>
                <a:cs typeface="Arial" panose="020B0604020202020204" pitchFamily="34" charset="0"/>
              </a:rPr>
              <a:t>ZOMATO</a:t>
            </a:r>
            <a:endParaRPr lang="en-IN" sz="4400" b="1"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2399071" y="323879"/>
          <a:ext cx="9606117" cy="5659432"/>
        </p:xfrm>
        <a:graphic>
          <a:graphicData uri="http://schemas.openxmlformats.org/drawingml/2006/table">
            <a:tbl>
              <a:tblPr firstRow="1" bandRow="1">
                <a:tableStyleId>{073A0DAA-6AF3-43AB-8588-CEC1D06C72B9}</a:tableStyleId>
              </a:tblPr>
              <a:tblGrid>
                <a:gridCol w="562998"/>
                <a:gridCol w="2270912"/>
                <a:gridCol w="966976"/>
                <a:gridCol w="1263770"/>
                <a:gridCol w="1110586"/>
                <a:gridCol w="794644"/>
                <a:gridCol w="1646731"/>
                <a:gridCol w="989500"/>
              </a:tblGrid>
              <a:tr h="422389">
                <a:tc>
                  <a:txBody>
                    <a:bodyPr/>
                    <a:lstStyle/>
                    <a:p>
                      <a:endParaRPr lang="en-IN" dirty="0"/>
                    </a:p>
                  </a:txBody>
                  <a:tcPr/>
                </a:tc>
                <a:tc>
                  <a:txBody>
                    <a:bodyPr/>
                    <a:lstStyle/>
                    <a:p>
                      <a:r>
                        <a:rPr lang="en-US" dirty="0"/>
                        <a:t>Name</a:t>
                      </a:r>
                      <a:endParaRPr lang="en-IN" dirty="0"/>
                    </a:p>
                  </a:txBody>
                  <a:tcPr/>
                </a:tc>
                <a:tc>
                  <a:txBody>
                    <a:bodyPr/>
                    <a:lstStyle/>
                    <a:p>
                      <a:r>
                        <a:rPr lang="en-US" dirty="0"/>
                        <a:t>Online</a:t>
                      </a:r>
                      <a:r>
                        <a:rPr lang="en-IN" dirty="0"/>
                        <a:t>_Order</a:t>
                      </a:r>
                      <a:endParaRPr lang="en-US" dirty="0"/>
                    </a:p>
                  </a:txBody>
                  <a:tcPr/>
                </a:tc>
                <a:tc>
                  <a:txBody>
                    <a:bodyPr/>
                    <a:lstStyle/>
                    <a:p>
                      <a:r>
                        <a:rPr lang="en-US" dirty="0" err="1"/>
                        <a:t>book_table</a:t>
                      </a:r>
                      <a:endParaRPr lang="en-IN" dirty="0"/>
                    </a:p>
                  </a:txBody>
                  <a:tcPr/>
                </a:tc>
                <a:tc>
                  <a:txBody>
                    <a:bodyPr/>
                    <a:lstStyle/>
                    <a:p>
                      <a:r>
                        <a:rPr lang="en-US" dirty="0"/>
                        <a:t>Rate</a:t>
                      </a:r>
                      <a:endParaRPr lang="en-IN" dirty="0"/>
                    </a:p>
                  </a:txBody>
                  <a:tcPr/>
                </a:tc>
                <a:tc>
                  <a:txBody>
                    <a:bodyPr/>
                    <a:lstStyle/>
                    <a:p>
                      <a:r>
                        <a:rPr lang="en-US" dirty="0"/>
                        <a:t>Votes</a:t>
                      </a:r>
                      <a:endParaRPr lang="en-US" dirty="0"/>
                    </a:p>
                  </a:txBody>
                  <a:tcPr/>
                </a:tc>
                <a:tc>
                  <a:txBody>
                    <a:bodyPr/>
                    <a:lstStyle/>
                    <a:p>
                      <a:r>
                        <a:rPr lang="en-US" dirty="0" err="1"/>
                        <a:t>approx_cost</a:t>
                      </a:r>
                      <a:endParaRPr lang="en-US" dirty="0"/>
                    </a:p>
                    <a:p>
                      <a:r>
                        <a:rPr lang="en-US" dirty="0"/>
                        <a:t>(for two people)</a:t>
                      </a:r>
                      <a:endParaRPr lang="en-IN" dirty="0"/>
                    </a:p>
                    <a:p>
                      <a:endParaRPr lang="en-IN" dirty="0"/>
                    </a:p>
                  </a:txBody>
                  <a:tcPr/>
                </a:tc>
                <a:tc>
                  <a:txBody>
                    <a:bodyPr/>
                    <a:lstStyle/>
                    <a:p>
                      <a:r>
                        <a:rPr lang="en-US" dirty="0" err="1"/>
                        <a:t>listed_in</a:t>
                      </a:r>
                      <a:endParaRPr lang="en-US" dirty="0"/>
                    </a:p>
                    <a:p>
                      <a:r>
                        <a:rPr lang="en-US" dirty="0"/>
                        <a:t>(type)</a:t>
                      </a:r>
                      <a:endParaRPr lang="en-IN" dirty="0"/>
                    </a:p>
                    <a:p>
                      <a:endParaRPr lang="en-IN" dirty="0"/>
                    </a:p>
                  </a:txBody>
                  <a:tcPr/>
                </a:tc>
              </a:tr>
              <a:tr h="410493">
                <a:tc>
                  <a:txBody>
                    <a:bodyPr/>
                    <a:lstStyle/>
                    <a:p>
                      <a:r>
                        <a:rPr lang="en-US" dirty="0"/>
                        <a:t>0</a:t>
                      </a:r>
                      <a:endParaRPr lang="en-US" dirty="0"/>
                    </a:p>
                  </a:txBody>
                  <a:tcPr/>
                </a:tc>
                <a:tc>
                  <a:txBody>
                    <a:bodyPr/>
                    <a:lstStyle/>
                    <a:p>
                      <a:r>
                        <a:rPr lang="en-US" dirty="0" err="1"/>
                        <a:t>Jalsa</a:t>
                      </a:r>
                      <a:endParaRPr lang="en-IN" dirty="0"/>
                    </a:p>
                  </a:txBody>
                  <a:tcPr/>
                </a:tc>
                <a:tc>
                  <a:txBody>
                    <a:bodyPr/>
                    <a:lstStyle/>
                    <a:p>
                      <a:r>
                        <a:rPr lang="en-US" dirty="0"/>
                        <a:t>Yes</a:t>
                      </a:r>
                      <a:endParaRPr lang="en-IN" dirty="0"/>
                    </a:p>
                  </a:txBody>
                  <a:tcPr/>
                </a:tc>
                <a:tc>
                  <a:txBody>
                    <a:bodyPr/>
                    <a:lstStyle/>
                    <a:p>
                      <a:pPr algn="r"/>
                      <a:r>
                        <a:rPr lang="en-US" dirty="0"/>
                        <a:t>Yes</a:t>
                      </a:r>
                      <a:endParaRPr lang="en-IN" dirty="0"/>
                    </a:p>
                  </a:txBody>
                  <a:tcPr/>
                </a:tc>
                <a:tc>
                  <a:txBody>
                    <a:bodyPr/>
                    <a:lstStyle/>
                    <a:p>
                      <a:r>
                        <a:rPr lang="en-US" dirty="0"/>
                        <a:t>4.1/5</a:t>
                      </a:r>
                      <a:endParaRPr lang="en-IN" dirty="0"/>
                    </a:p>
                  </a:txBody>
                  <a:tcPr/>
                </a:tc>
                <a:tc>
                  <a:txBody>
                    <a:bodyPr/>
                    <a:lstStyle/>
                    <a:p>
                      <a:r>
                        <a:rPr lang="en-US" dirty="0"/>
                        <a:t>775</a:t>
                      </a:r>
                      <a:endParaRPr lang="en-IN" dirty="0"/>
                    </a:p>
                  </a:txBody>
                  <a:tcPr/>
                </a:tc>
                <a:tc>
                  <a:txBody>
                    <a:bodyPr/>
                    <a:lstStyle/>
                    <a:p>
                      <a:r>
                        <a:rPr lang="en-US" dirty="0"/>
                        <a:t>800</a:t>
                      </a:r>
                      <a:endParaRPr lang="en-IN" dirty="0"/>
                    </a:p>
                  </a:txBody>
                  <a:tcPr/>
                </a:tc>
                <a:tc>
                  <a:txBody>
                    <a:bodyPr/>
                    <a:lstStyle/>
                    <a:p>
                      <a:r>
                        <a:rPr lang="en-US" dirty="0"/>
                        <a:t>Buffet</a:t>
                      </a:r>
                      <a:endParaRPr lang="en-IN" dirty="0"/>
                    </a:p>
                  </a:txBody>
                  <a:tcPr/>
                </a:tc>
              </a:tr>
              <a:tr h="397042">
                <a:tc>
                  <a:txBody>
                    <a:bodyPr/>
                    <a:lstStyle/>
                    <a:p>
                      <a:r>
                        <a:rPr lang="en-US" dirty="0"/>
                        <a:t>1</a:t>
                      </a:r>
                      <a:endParaRPr lang="en-IN" dirty="0"/>
                    </a:p>
                  </a:txBody>
                  <a:tcPr/>
                </a:tc>
                <a:tc>
                  <a:txBody>
                    <a:bodyPr/>
                    <a:lstStyle/>
                    <a:p>
                      <a:r>
                        <a:rPr lang="en-US" dirty="0"/>
                        <a:t>Spice elephant</a:t>
                      </a:r>
                      <a:endParaRPr lang="en-IN" dirty="0"/>
                    </a:p>
                  </a:txBody>
                  <a:tcPr/>
                </a:tc>
                <a:tc>
                  <a:txBody>
                    <a:bodyPr/>
                    <a:lstStyle/>
                    <a:p>
                      <a:pPr algn="l"/>
                      <a:r>
                        <a:rPr lang="en-US" dirty="0"/>
                        <a:t>Yes</a:t>
                      </a:r>
                      <a:endParaRPr lang="en-IN" dirty="0"/>
                    </a:p>
                  </a:txBody>
                  <a:tcPr/>
                </a:tc>
                <a:tc>
                  <a:txBody>
                    <a:bodyPr/>
                    <a:lstStyle/>
                    <a:p>
                      <a:pPr algn="r"/>
                      <a:r>
                        <a:rPr lang="en-US" dirty="0"/>
                        <a:t>No</a:t>
                      </a:r>
                      <a:endParaRPr lang="en-IN" dirty="0"/>
                    </a:p>
                  </a:txBody>
                  <a:tcPr/>
                </a:tc>
                <a:tc>
                  <a:txBody>
                    <a:bodyPr/>
                    <a:lstStyle/>
                    <a:p>
                      <a:r>
                        <a:rPr lang="en-US" dirty="0"/>
                        <a:t>4.1/5</a:t>
                      </a:r>
                      <a:endParaRPr lang="en-US" dirty="0"/>
                    </a:p>
                  </a:txBody>
                  <a:tcPr/>
                </a:tc>
                <a:tc>
                  <a:txBody>
                    <a:bodyPr/>
                    <a:lstStyle/>
                    <a:p>
                      <a:r>
                        <a:rPr lang="en-US" dirty="0"/>
                        <a:t>787</a:t>
                      </a:r>
                      <a:endParaRPr lang="en-IN" dirty="0"/>
                    </a:p>
                  </a:txBody>
                  <a:tcPr/>
                </a:tc>
                <a:tc>
                  <a:txBody>
                    <a:bodyPr/>
                    <a:lstStyle/>
                    <a:p>
                      <a:r>
                        <a:rPr lang="en-US" dirty="0"/>
                        <a:t>800</a:t>
                      </a:r>
                      <a:endParaRPr lang="en-IN" dirty="0"/>
                    </a:p>
                  </a:txBody>
                  <a:tcPr/>
                </a:tc>
                <a:tc>
                  <a:txBody>
                    <a:bodyPr/>
                    <a:lstStyle/>
                    <a:p>
                      <a:r>
                        <a:rPr lang="en-US" dirty="0"/>
                        <a:t>Buffet</a:t>
                      </a:r>
                      <a:endParaRPr lang="en-IN" dirty="0"/>
                    </a:p>
                  </a:txBody>
                  <a:tcPr/>
                </a:tc>
              </a:tr>
              <a:tr h="363487">
                <a:tc>
                  <a:txBody>
                    <a:bodyPr/>
                    <a:lstStyle/>
                    <a:p>
                      <a:r>
                        <a:rPr lang="en-US" dirty="0"/>
                        <a:t>2</a:t>
                      </a:r>
                      <a:endParaRPr lang="en-IN" dirty="0"/>
                    </a:p>
                  </a:txBody>
                  <a:tcPr/>
                </a:tc>
                <a:tc>
                  <a:txBody>
                    <a:bodyPr/>
                    <a:lstStyle/>
                    <a:p>
                      <a:r>
                        <a:rPr lang="en-US" dirty="0"/>
                        <a:t>San Churro Cafe</a:t>
                      </a:r>
                      <a:endParaRPr lang="en-US" dirty="0"/>
                    </a:p>
                  </a:txBody>
                  <a:tcPr/>
                </a:tc>
                <a:tc>
                  <a:txBody>
                    <a:bodyPr/>
                    <a:lstStyle/>
                    <a:p>
                      <a:r>
                        <a:rPr lang="en-US" dirty="0"/>
                        <a:t>Yes</a:t>
                      </a:r>
                      <a:endParaRPr lang="en-IN" dirty="0"/>
                    </a:p>
                  </a:txBody>
                  <a:tcPr/>
                </a:tc>
                <a:tc>
                  <a:txBody>
                    <a:bodyPr/>
                    <a:lstStyle/>
                    <a:p>
                      <a:pPr algn="r"/>
                      <a:r>
                        <a:rPr lang="en-US" dirty="0"/>
                        <a:t>No</a:t>
                      </a:r>
                      <a:endParaRPr lang="en-IN" dirty="0"/>
                    </a:p>
                  </a:txBody>
                  <a:tcPr/>
                </a:tc>
                <a:tc>
                  <a:txBody>
                    <a:bodyPr/>
                    <a:lstStyle/>
                    <a:p>
                      <a:r>
                        <a:rPr lang="en-US" dirty="0"/>
                        <a:t>3.8/5</a:t>
                      </a:r>
                      <a:endParaRPr lang="en-IN" dirty="0"/>
                    </a:p>
                  </a:txBody>
                  <a:tcPr/>
                </a:tc>
                <a:tc>
                  <a:txBody>
                    <a:bodyPr/>
                    <a:lstStyle/>
                    <a:p>
                      <a:r>
                        <a:rPr lang="en-US" dirty="0"/>
                        <a:t>918</a:t>
                      </a:r>
                      <a:endParaRPr lang="en-IN" dirty="0"/>
                    </a:p>
                  </a:txBody>
                  <a:tcPr/>
                </a:tc>
                <a:tc>
                  <a:txBody>
                    <a:bodyPr/>
                    <a:lstStyle/>
                    <a:p>
                      <a:r>
                        <a:rPr lang="en-US" dirty="0"/>
                        <a:t>800</a:t>
                      </a:r>
                      <a:endParaRPr lang="en-IN" dirty="0"/>
                    </a:p>
                  </a:txBody>
                  <a:tcPr/>
                </a:tc>
                <a:tc>
                  <a:txBody>
                    <a:bodyPr/>
                    <a:lstStyle/>
                    <a:p>
                      <a:r>
                        <a:rPr lang="en-US" dirty="0"/>
                        <a:t>Buffet</a:t>
                      </a:r>
                      <a:endParaRPr lang="en-IN" dirty="0"/>
                    </a:p>
                  </a:txBody>
                  <a:tcPr/>
                </a:tc>
              </a:tr>
              <a:tr h="576334">
                <a:tc>
                  <a:txBody>
                    <a:bodyPr/>
                    <a:lstStyle/>
                    <a:p>
                      <a:r>
                        <a:rPr lang="en-US" dirty="0"/>
                        <a:t>3</a:t>
                      </a:r>
                      <a:endParaRPr lang="en-IN" dirty="0"/>
                    </a:p>
                  </a:txBody>
                  <a:tcPr/>
                </a:tc>
                <a:tc>
                  <a:txBody>
                    <a:bodyPr/>
                    <a:lstStyle/>
                    <a:p>
                      <a:r>
                        <a:rPr lang="en-US" dirty="0" err="1"/>
                        <a:t>Addhuri</a:t>
                      </a:r>
                      <a:r>
                        <a:rPr lang="en-US" dirty="0"/>
                        <a:t> Udupi </a:t>
                      </a:r>
                      <a:r>
                        <a:rPr lang="en-US" dirty="0" err="1"/>
                        <a:t>Bhojana</a:t>
                      </a:r>
                      <a:endParaRPr lang="en-IN" dirty="0"/>
                    </a:p>
                  </a:txBody>
                  <a:tcPr/>
                </a:tc>
                <a:tc>
                  <a:txBody>
                    <a:bodyPr/>
                    <a:lstStyle/>
                    <a:p>
                      <a:r>
                        <a:rPr lang="en-US" dirty="0"/>
                        <a:t>No</a:t>
                      </a:r>
                      <a:endParaRPr lang="en-IN" dirty="0"/>
                    </a:p>
                  </a:txBody>
                  <a:tcPr/>
                </a:tc>
                <a:tc>
                  <a:txBody>
                    <a:bodyPr/>
                    <a:lstStyle/>
                    <a:p>
                      <a:pPr algn="r"/>
                      <a:r>
                        <a:rPr lang="en-US" dirty="0"/>
                        <a:t>No</a:t>
                      </a:r>
                      <a:endParaRPr lang="en-IN" dirty="0"/>
                    </a:p>
                  </a:txBody>
                  <a:tcPr/>
                </a:tc>
                <a:tc>
                  <a:txBody>
                    <a:bodyPr/>
                    <a:lstStyle/>
                    <a:p>
                      <a:r>
                        <a:rPr lang="en-US" dirty="0"/>
                        <a:t>3.7/5</a:t>
                      </a:r>
                      <a:endParaRPr lang="en-IN" dirty="0"/>
                    </a:p>
                  </a:txBody>
                  <a:tcPr/>
                </a:tc>
                <a:tc>
                  <a:txBody>
                    <a:bodyPr/>
                    <a:lstStyle/>
                    <a:p>
                      <a:r>
                        <a:rPr lang="en-US" dirty="0"/>
                        <a:t>88</a:t>
                      </a:r>
                      <a:endParaRPr lang="en-IN" dirty="0"/>
                    </a:p>
                  </a:txBody>
                  <a:tcPr/>
                </a:tc>
                <a:tc>
                  <a:txBody>
                    <a:bodyPr/>
                    <a:lstStyle/>
                    <a:p>
                      <a:r>
                        <a:rPr lang="en-US" dirty="0"/>
                        <a:t>300</a:t>
                      </a:r>
                      <a:endParaRPr lang="en-IN" dirty="0"/>
                    </a:p>
                  </a:txBody>
                  <a:tcPr/>
                </a:tc>
                <a:tc>
                  <a:txBody>
                    <a:bodyPr/>
                    <a:lstStyle/>
                    <a:p>
                      <a:r>
                        <a:rPr lang="en-US" dirty="0"/>
                        <a:t>Buffet</a:t>
                      </a:r>
                      <a:endParaRPr lang="en-IN" dirty="0"/>
                    </a:p>
                  </a:txBody>
                  <a:tcPr/>
                </a:tc>
              </a:tr>
              <a:tr h="380787">
                <a:tc>
                  <a:txBody>
                    <a:bodyPr/>
                    <a:lstStyle/>
                    <a:p>
                      <a:r>
                        <a:rPr lang="en-US" dirty="0"/>
                        <a:t>4</a:t>
                      </a:r>
                      <a:endParaRPr lang="en-IN" dirty="0"/>
                    </a:p>
                  </a:txBody>
                  <a:tcPr/>
                </a:tc>
                <a:tc>
                  <a:txBody>
                    <a:bodyPr/>
                    <a:lstStyle/>
                    <a:p>
                      <a:r>
                        <a:rPr lang="en-US" dirty="0"/>
                        <a:t>Grand Village</a:t>
                      </a:r>
                      <a:endParaRPr lang="en-IN" dirty="0"/>
                    </a:p>
                  </a:txBody>
                  <a:tcPr/>
                </a:tc>
                <a:tc>
                  <a:txBody>
                    <a:bodyPr/>
                    <a:lstStyle/>
                    <a:p>
                      <a:r>
                        <a:rPr lang="en-US" dirty="0"/>
                        <a:t>No</a:t>
                      </a:r>
                      <a:endParaRPr lang="en-IN" dirty="0"/>
                    </a:p>
                  </a:txBody>
                  <a:tcPr/>
                </a:tc>
                <a:tc>
                  <a:txBody>
                    <a:bodyPr/>
                    <a:lstStyle/>
                    <a:p>
                      <a:pPr algn="r"/>
                      <a:r>
                        <a:rPr lang="en-US" dirty="0"/>
                        <a:t>No</a:t>
                      </a:r>
                      <a:endParaRPr lang="en-IN" dirty="0"/>
                    </a:p>
                  </a:txBody>
                  <a:tcPr/>
                </a:tc>
                <a:tc>
                  <a:txBody>
                    <a:bodyPr/>
                    <a:lstStyle/>
                    <a:p>
                      <a:r>
                        <a:rPr lang="en-US" dirty="0"/>
                        <a:t>3.8/5</a:t>
                      </a:r>
                      <a:endParaRPr lang="en-IN" dirty="0"/>
                    </a:p>
                  </a:txBody>
                  <a:tcPr/>
                </a:tc>
                <a:tc>
                  <a:txBody>
                    <a:bodyPr/>
                    <a:lstStyle/>
                    <a:p>
                      <a:r>
                        <a:rPr lang="en-US" dirty="0"/>
                        <a:t>166</a:t>
                      </a:r>
                      <a:endParaRPr lang="en-IN" dirty="0"/>
                    </a:p>
                  </a:txBody>
                  <a:tcPr/>
                </a:tc>
                <a:tc>
                  <a:txBody>
                    <a:bodyPr/>
                    <a:lstStyle/>
                    <a:p>
                      <a:r>
                        <a:rPr lang="en-US" dirty="0"/>
                        <a:t>600</a:t>
                      </a:r>
                      <a:endParaRPr lang="en-IN" dirty="0"/>
                    </a:p>
                  </a:txBody>
                  <a:tcPr/>
                </a:tc>
                <a:tc>
                  <a:txBody>
                    <a:bodyPr/>
                    <a:lstStyle/>
                    <a:p>
                      <a:r>
                        <a:rPr lang="en-US" dirty="0"/>
                        <a:t>Buffet</a:t>
                      </a:r>
                      <a:endParaRPr lang="en-IN" dirty="0"/>
                    </a:p>
                  </a:txBody>
                  <a:tcPr/>
                </a:tc>
              </a:tr>
              <a:tr h="293011">
                <a:tc>
                  <a:txBody>
                    <a:bodyPr/>
                    <a:lstStyle/>
                    <a:p>
                      <a:r>
                        <a:rPr lang="en-US" dirty="0"/>
                        <a:t>...</a:t>
                      </a:r>
                      <a:endParaRPr lang="en-IN" dirty="0"/>
                    </a:p>
                  </a:txBody>
                  <a:tcPr/>
                </a:tc>
                <a:tc>
                  <a:txBody>
                    <a:bodyPr/>
                    <a:lstStyle/>
                    <a:p>
                      <a:pPr algn="ctr"/>
                      <a:r>
                        <a:rPr lang="en-US" dirty="0"/>
                        <a:t>...</a:t>
                      </a:r>
                      <a:endParaRPr lang="en-IN" dirty="0"/>
                    </a:p>
                  </a:txBody>
                  <a:tcPr/>
                </a:tc>
                <a:tc>
                  <a:txBody>
                    <a:bodyPr/>
                    <a:lstStyle/>
                    <a:p>
                      <a:r>
                        <a:rPr lang="en-US" dirty="0"/>
                        <a:t>...</a:t>
                      </a:r>
                      <a:endParaRPr lang="en-IN" dirty="0"/>
                    </a:p>
                  </a:txBody>
                  <a:tcPr/>
                </a:tc>
                <a:tc>
                  <a:txBody>
                    <a:bodyPr/>
                    <a:lstStyle/>
                    <a:p>
                      <a:pPr algn="ctr"/>
                      <a:r>
                        <a:rPr lang="en-US" dirty="0"/>
                        <a:t>...</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c>
                  <a:txBody>
                    <a:bodyPr/>
                    <a:lstStyle/>
                    <a:p>
                      <a:r>
                        <a:rPr lang="en-US" dirty="0"/>
                        <a:t>…</a:t>
                      </a:r>
                      <a:endParaRPr lang="en-IN" dirty="0"/>
                    </a:p>
                  </a:txBody>
                  <a:tcPr/>
                </a:tc>
              </a:tr>
              <a:tr h="382158">
                <a:tc>
                  <a:txBody>
                    <a:bodyPr/>
                    <a:lstStyle/>
                    <a:p>
                      <a:r>
                        <a:rPr lang="en-US" dirty="0"/>
                        <a:t>143</a:t>
                      </a:r>
                      <a:endParaRPr lang="en-IN" dirty="0"/>
                    </a:p>
                  </a:txBody>
                  <a:tcPr/>
                </a:tc>
                <a:tc>
                  <a:txBody>
                    <a:bodyPr/>
                    <a:lstStyle/>
                    <a:p>
                      <a:r>
                        <a:rPr lang="en-US" dirty="0"/>
                        <a:t>Melting Melodies</a:t>
                      </a:r>
                      <a:endParaRPr lang="en-IN" dirty="0"/>
                    </a:p>
                  </a:txBody>
                  <a:tcPr/>
                </a:tc>
                <a:tc>
                  <a:txBody>
                    <a:bodyPr/>
                    <a:lstStyle/>
                    <a:p>
                      <a:r>
                        <a:rPr lang="en-US" dirty="0"/>
                        <a:t>No</a:t>
                      </a:r>
                      <a:endParaRPr lang="en-IN" dirty="0"/>
                    </a:p>
                  </a:txBody>
                  <a:tcPr/>
                </a:tc>
                <a:tc>
                  <a:txBody>
                    <a:bodyPr/>
                    <a:lstStyle/>
                    <a:p>
                      <a:pPr algn="r"/>
                      <a:r>
                        <a:rPr lang="en-US" dirty="0"/>
                        <a:t>No</a:t>
                      </a:r>
                      <a:endParaRPr lang="en-IN" dirty="0"/>
                    </a:p>
                  </a:txBody>
                  <a:tcPr/>
                </a:tc>
                <a:tc>
                  <a:txBody>
                    <a:bodyPr/>
                    <a:lstStyle/>
                    <a:p>
                      <a:r>
                        <a:rPr lang="en-US" dirty="0"/>
                        <a:t>3.3/5</a:t>
                      </a:r>
                      <a:endParaRPr lang="en-IN" dirty="0"/>
                    </a:p>
                  </a:txBody>
                  <a:tcPr/>
                </a:tc>
                <a:tc>
                  <a:txBody>
                    <a:bodyPr/>
                    <a:lstStyle/>
                    <a:p>
                      <a:r>
                        <a:rPr lang="en-US" dirty="0"/>
                        <a:t>0</a:t>
                      </a:r>
                      <a:endParaRPr lang="en-IN" dirty="0"/>
                    </a:p>
                  </a:txBody>
                  <a:tcPr/>
                </a:tc>
                <a:tc>
                  <a:txBody>
                    <a:bodyPr/>
                    <a:lstStyle/>
                    <a:p>
                      <a:r>
                        <a:rPr lang="en-US" dirty="0"/>
                        <a:t>100</a:t>
                      </a:r>
                      <a:endParaRPr lang="en-IN" dirty="0"/>
                    </a:p>
                  </a:txBody>
                  <a:tcPr/>
                </a:tc>
                <a:tc>
                  <a:txBody>
                    <a:bodyPr/>
                    <a:lstStyle/>
                    <a:p>
                      <a:r>
                        <a:rPr lang="en-US" dirty="0"/>
                        <a:t>Dining</a:t>
                      </a:r>
                      <a:endParaRPr lang="en-IN" dirty="0"/>
                    </a:p>
                  </a:txBody>
                  <a:tcPr/>
                </a:tc>
              </a:tr>
              <a:tr h="382158">
                <a:tc>
                  <a:txBody>
                    <a:bodyPr/>
                    <a:lstStyle/>
                    <a:p>
                      <a:r>
                        <a:rPr lang="en-US" dirty="0"/>
                        <a:t>144</a:t>
                      </a:r>
                      <a:endParaRPr lang="en-IN" dirty="0"/>
                    </a:p>
                  </a:txBody>
                  <a:tcPr/>
                </a:tc>
                <a:tc>
                  <a:txBody>
                    <a:bodyPr/>
                    <a:lstStyle/>
                    <a:p>
                      <a:r>
                        <a:rPr lang="en-US" dirty="0"/>
                        <a:t>New </a:t>
                      </a:r>
                      <a:r>
                        <a:rPr lang="en-US" dirty="0" err="1"/>
                        <a:t>Indraprasta</a:t>
                      </a:r>
                      <a:endParaRPr lang="en-IN" dirty="0"/>
                    </a:p>
                  </a:txBody>
                  <a:tcPr/>
                </a:tc>
                <a:tc>
                  <a:txBody>
                    <a:bodyPr/>
                    <a:lstStyle/>
                    <a:p>
                      <a:r>
                        <a:rPr lang="en-US" dirty="0"/>
                        <a:t>No</a:t>
                      </a:r>
                      <a:endParaRPr lang="en-IN" dirty="0"/>
                    </a:p>
                  </a:txBody>
                  <a:tcPr/>
                </a:tc>
                <a:tc>
                  <a:txBody>
                    <a:bodyPr/>
                    <a:lstStyle/>
                    <a:p>
                      <a:pPr algn="r"/>
                      <a:r>
                        <a:rPr lang="en-US" dirty="0"/>
                        <a:t>No</a:t>
                      </a:r>
                      <a:endParaRPr lang="en-IN" dirty="0"/>
                    </a:p>
                  </a:txBody>
                  <a:tcPr/>
                </a:tc>
                <a:tc>
                  <a:txBody>
                    <a:bodyPr/>
                    <a:lstStyle/>
                    <a:p>
                      <a:r>
                        <a:rPr lang="en-US" dirty="0"/>
                        <a:t>3.3/5</a:t>
                      </a:r>
                      <a:endParaRPr lang="en-IN" dirty="0"/>
                    </a:p>
                  </a:txBody>
                  <a:tcPr/>
                </a:tc>
                <a:tc>
                  <a:txBody>
                    <a:bodyPr/>
                    <a:lstStyle/>
                    <a:p>
                      <a:r>
                        <a:rPr lang="en-US" dirty="0"/>
                        <a:t>0</a:t>
                      </a:r>
                      <a:endParaRPr lang="en-IN" dirty="0"/>
                    </a:p>
                  </a:txBody>
                  <a:tcPr/>
                </a:tc>
                <a:tc>
                  <a:txBody>
                    <a:bodyPr/>
                    <a:lstStyle/>
                    <a:p>
                      <a:r>
                        <a:rPr lang="en-US" dirty="0"/>
                        <a:t>150</a:t>
                      </a:r>
                      <a:endParaRPr lang="en-IN" dirty="0"/>
                    </a:p>
                  </a:txBody>
                  <a:tcPr/>
                </a:tc>
                <a:tc>
                  <a:txBody>
                    <a:bodyPr/>
                    <a:lstStyle/>
                    <a:p>
                      <a:r>
                        <a:rPr lang="en-US" dirty="0"/>
                        <a:t>Dining</a:t>
                      </a:r>
                      <a:endParaRPr lang="en-IN" dirty="0"/>
                    </a:p>
                  </a:txBody>
                  <a:tcPr/>
                </a:tc>
              </a:tr>
              <a:tr h="382158">
                <a:tc>
                  <a:txBody>
                    <a:bodyPr/>
                    <a:lstStyle/>
                    <a:p>
                      <a:r>
                        <a:rPr lang="en-US" dirty="0"/>
                        <a:t>145</a:t>
                      </a:r>
                      <a:endParaRPr lang="en-IN" dirty="0"/>
                    </a:p>
                  </a:txBody>
                  <a:tcPr/>
                </a:tc>
                <a:tc>
                  <a:txBody>
                    <a:bodyPr/>
                    <a:lstStyle/>
                    <a:p>
                      <a:r>
                        <a:rPr lang="en-US" dirty="0"/>
                        <a:t>Anna </a:t>
                      </a:r>
                      <a:r>
                        <a:rPr lang="en-US" dirty="0" err="1"/>
                        <a:t>Kuteera</a:t>
                      </a:r>
                      <a:endParaRPr lang="en-IN" dirty="0"/>
                    </a:p>
                  </a:txBody>
                  <a:tcPr/>
                </a:tc>
                <a:tc>
                  <a:txBody>
                    <a:bodyPr/>
                    <a:lstStyle/>
                    <a:p>
                      <a:r>
                        <a:rPr lang="en-US" dirty="0"/>
                        <a:t>Yes</a:t>
                      </a:r>
                      <a:endParaRPr lang="en-IN" dirty="0"/>
                    </a:p>
                  </a:txBody>
                  <a:tcPr/>
                </a:tc>
                <a:tc>
                  <a:txBody>
                    <a:bodyPr/>
                    <a:lstStyle/>
                    <a:p>
                      <a:pPr algn="r"/>
                      <a:r>
                        <a:rPr lang="en-US" dirty="0"/>
                        <a:t>No</a:t>
                      </a:r>
                      <a:endParaRPr lang="en-IN" dirty="0"/>
                    </a:p>
                  </a:txBody>
                  <a:tcPr/>
                </a:tc>
                <a:tc>
                  <a:txBody>
                    <a:bodyPr/>
                    <a:lstStyle/>
                    <a:p>
                      <a:r>
                        <a:rPr lang="en-US" dirty="0"/>
                        <a:t>4.0/5</a:t>
                      </a:r>
                      <a:endParaRPr lang="en-IN" dirty="0"/>
                    </a:p>
                  </a:txBody>
                  <a:tcPr/>
                </a:tc>
                <a:tc>
                  <a:txBody>
                    <a:bodyPr/>
                    <a:lstStyle/>
                    <a:p>
                      <a:r>
                        <a:rPr lang="en-US" dirty="0"/>
                        <a:t>771</a:t>
                      </a:r>
                      <a:endParaRPr lang="en-IN" dirty="0"/>
                    </a:p>
                  </a:txBody>
                  <a:tcPr/>
                </a:tc>
                <a:tc>
                  <a:txBody>
                    <a:bodyPr/>
                    <a:lstStyle/>
                    <a:p>
                      <a:r>
                        <a:rPr lang="en-US" dirty="0"/>
                        <a:t>450</a:t>
                      </a:r>
                      <a:endParaRPr lang="en-IN" dirty="0"/>
                    </a:p>
                  </a:txBody>
                  <a:tcPr/>
                </a:tc>
                <a:tc>
                  <a:txBody>
                    <a:bodyPr/>
                    <a:lstStyle/>
                    <a:p>
                      <a:r>
                        <a:rPr lang="en-US" dirty="0"/>
                        <a:t>Dining</a:t>
                      </a:r>
                      <a:endParaRPr lang="en-IN" dirty="0"/>
                    </a:p>
                  </a:txBody>
                  <a:tcPr/>
                </a:tc>
              </a:tr>
              <a:tr h="382158">
                <a:tc>
                  <a:txBody>
                    <a:bodyPr/>
                    <a:lstStyle/>
                    <a:p>
                      <a:r>
                        <a:rPr lang="en-US" dirty="0"/>
                        <a:t>146</a:t>
                      </a:r>
                      <a:endParaRPr lang="en-IN" dirty="0"/>
                    </a:p>
                  </a:txBody>
                  <a:tcPr/>
                </a:tc>
                <a:tc>
                  <a:txBody>
                    <a:bodyPr/>
                    <a:lstStyle/>
                    <a:p>
                      <a:r>
                        <a:rPr lang="en-US" dirty="0"/>
                        <a:t>Darbar</a:t>
                      </a:r>
                      <a:endParaRPr lang="en-IN" dirty="0"/>
                    </a:p>
                  </a:txBody>
                  <a:tcPr/>
                </a:tc>
                <a:tc>
                  <a:txBody>
                    <a:bodyPr/>
                    <a:lstStyle/>
                    <a:p>
                      <a:r>
                        <a:rPr lang="en-US" dirty="0"/>
                        <a:t>No</a:t>
                      </a:r>
                      <a:endParaRPr lang="en-IN" dirty="0"/>
                    </a:p>
                  </a:txBody>
                  <a:tcPr/>
                </a:tc>
                <a:tc>
                  <a:txBody>
                    <a:bodyPr/>
                    <a:lstStyle/>
                    <a:p>
                      <a:pPr algn="r"/>
                      <a:r>
                        <a:rPr lang="en-US" dirty="0"/>
                        <a:t>No</a:t>
                      </a:r>
                      <a:endParaRPr lang="en-IN" dirty="0"/>
                    </a:p>
                  </a:txBody>
                  <a:tcPr/>
                </a:tc>
                <a:tc>
                  <a:txBody>
                    <a:bodyPr/>
                    <a:lstStyle/>
                    <a:p>
                      <a:r>
                        <a:rPr lang="en-US" dirty="0"/>
                        <a:t>3.0/5</a:t>
                      </a:r>
                      <a:endParaRPr lang="en-IN" dirty="0"/>
                    </a:p>
                  </a:txBody>
                  <a:tcPr/>
                </a:tc>
                <a:tc>
                  <a:txBody>
                    <a:bodyPr/>
                    <a:lstStyle/>
                    <a:p>
                      <a:r>
                        <a:rPr lang="en-US" dirty="0"/>
                        <a:t>98</a:t>
                      </a:r>
                      <a:endParaRPr lang="en-IN" dirty="0"/>
                    </a:p>
                  </a:txBody>
                  <a:tcPr/>
                </a:tc>
                <a:tc>
                  <a:txBody>
                    <a:bodyPr/>
                    <a:lstStyle/>
                    <a:p>
                      <a:r>
                        <a:rPr lang="en-US" dirty="0"/>
                        <a:t>800</a:t>
                      </a:r>
                      <a:endParaRPr lang="en-IN" dirty="0"/>
                    </a:p>
                  </a:txBody>
                  <a:tcPr/>
                </a:tc>
                <a:tc>
                  <a:txBody>
                    <a:bodyPr/>
                    <a:lstStyle/>
                    <a:p>
                      <a:r>
                        <a:rPr lang="en-US" dirty="0"/>
                        <a:t>Dining</a:t>
                      </a:r>
                      <a:endParaRPr lang="en-IN" dirty="0"/>
                    </a:p>
                  </a:txBody>
                  <a:tcPr/>
                </a:tc>
              </a:tr>
              <a:tr h="382158">
                <a:tc>
                  <a:txBody>
                    <a:bodyPr/>
                    <a:lstStyle/>
                    <a:p>
                      <a:r>
                        <a:rPr lang="en-US" dirty="0"/>
                        <a:t>147</a:t>
                      </a:r>
                      <a:endParaRPr lang="en-IN" dirty="0"/>
                    </a:p>
                  </a:txBody>
                  <a:tcPr/>
                </a:tc>
                <a:tc>
                  <a:txBody>
                    <a:bodyPr/>
                    <a:lstStyle/>
                    <a:p>
                      <a:r>
                        <a:rPr lang="en-US" dirty="0" err="1"/>
                        <a:t>VijayLakshami</a:t>
                      </a:r>
                      <a:endParaRPr lang="en-IN" dirty="0"/>
                    </a:p>
                  </a:txBody>
                  <a:tcPr/>
                </a:tc>
                <a:tc>
                  <a:txBody>
                    <a:bodyPr/>
                    <a:lstStyle/>
                    <a:p>
                      <a:r>
                        <a:rPr lang="en-US" dirty="0"/>
                        <a:t>Yes</a:t>
                      </a:r>
                      <a:endParaRPr lang="en-IN" dirty="0"/>
                    </a:p>
                  </a:txBody>
                  <a:tcPr/>
                </a:tc>
                <a:tc>
                  <a:txBody>
                    <a:bodyPr/>
                    <a:lstStyle/>
                    <a:p>
                      <a:pPr algn="r"/>
                      <a:r>
                        <a:rPr lang="en-US" dirty="0"/>
                        <a:t>No</a:t>
                      </a:r>
                      <a:endParaRPr lang="en-IN" dirty="0"/>
                    </a:p>
                  </a:txBody>
                  <a:tcPr/>
                </a:tc>
                <a:tc>
                  <a:txBody>
                    <a:bodyPr/>
                    <a:lstStyle/>
                    <a:p>
                      <a:r>
                        <a:rPr lang="en-US" dirty="0"/>
                        <a:t>3.9/5</a:t>
                      </a:r>
                      <a:endParaRPr lang="en-IN" dirty="0"/>
                    </a:p>
                  </a:txBody>
                  <a:tcPr/>
                </a:tc>
                <a:tc>
                  <a:txBody>
                    <a:bodyPr/>
                    <a:lstStyle/>
                    <a:p>
                      <a:r>
                        <a:rPr lang="en-US" dirty="0"/>
                        <a:t>47</a:t>
                      </a:r>
                      <a:endParaRPr lang="en-IN" dirty="0"/>
                    </a:p>
                  </a:txBody>
                  <a:tcPr/>
                </a:tc>
                <a:tc>
                  <a:txBody>
                    <a:bodyPr/>
                    <a:lstStyle/>
                    <a:p>
                      <a:r>
                        <a:rPr lang="en-US" dirty="0"/>
                        <a:t>200</a:t>
                      </a:r>
                      <a:endParaRPr lang="en-IN" dirty="0"/>
                    </a:p>
                  </a:txBody>
                  <a:tcPr/>
                </a:tc>
                <a:tc>
                  <a:txBody>
                    <a:bodyPr/>
                    <a:lstStyle/>
                    <a:p>
                      <a:r>
                        <a:rPr lang="en-US" dirty="0"/>
                        <a:t>Dining</a:t>
                      </a:r>
                      <a:endParaRPr lang="en-IN" dirty="0"/>
                    </a:p>
                  </a:txBody>
                  <a:tcPr/>
                </a:tc>
              </a:tr>
            </a:tbl>
          </a:graphicData>
        </a:graphic>
      </p:graphicFrame>
      <p:sp>
        <p:nvSpPr>
          <p:cNvPr id="7" name="TextBox 6"/>
          <p:cNvSpPr txBox="1"/>
          <p:nvPr/>
        </p:nvSpPr>
        <p:spPr>
          <a:xfrm>
            <a:off x="186813" y="481781"/>
            <a:ext cx="1858297"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is the data frame of the Zomato Data Analysis Project</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4009" y="1174173"/>
            <a:ext cx="2847109" cy="1059872"/>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Bar Chart</a:t>
            </a:r>
            <a:endParaRPr lang="en-IN" sz="2000" b="1" dirty="0">
              <a:solidFill>
                <a:schemeClr val="bg1"/>
              </a:solidFill>
            </a:endParaRPr>
          </a:p>
        </p:txBody>
      </p:sp>
      <p:cxnSp>
        <p:nvCxnSpPr>
          <p:cNvPr id="8" name="Straight Arrow Connector 7"/>
          <p:cNvCxnSpPr/>
          <p:nvPr/>
        </p:nvCxnSpPr>
        <p:spPr>
          <a:xfrm>
            <a:off x="4073236" y="1683327"/>
            <a:ext cx="1319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881255" y="1174173"/>
            <a:ext cx="2722418" cy="105987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Line Graph</a:t>
            </a:r>
            <a:endParaRPr lang="en-IN" sz="2000" b="1" dirty="0">
              <a:solidFill>
                <a:schemeClr val="bg1"/>
              </a:solidFill>
            </a:endParaRPr>
          </a:p>
        </p:txBody>
      </p:sp>
      <p:cxnSp>
        <p:nvCxnSpPr>
          <p:cNvPr id="17" name="Straight Connector 16"/>
          <p:cNvCxnSpPr/>
          <p:nvPr/>
        </p:nvCxnSpPr>
        <p:spPr>
          <a:xfrm>
            <a:off x="8842664" y="1683327"/>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785764" y="1683327"/>
            <a:ext cx="0" cy="122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530936" y="3148445"/>
            <a:ext cx="2826324" cy="105986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Histogram</a:t>
            </a:r>
            <a:endParaRPr lang="en-IN" sz="2000" b="1" dirty="0">
              <a:solidFill>
                <a:schemeClr val="bg1"/>
              </a:solidFill>
            </a:endParaRPr>
          </a:p>
        </p:txBody>
      </p:sp>
      <p:cxnSp>
        <p:nvCxnSpPr>
          <p:cNvPr id="22" name="Straight Arrow Connector 21"/>
          <p:cNvCxnSpPr/>
          <p:nvPr/>
        </p:nvCxnSpPr>
        <p:spPr>
          <a:xfrm flipH="1">
            <a:off x="6483927" y="3678382"/>
            <a:ext cx="1693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99064" y="3148429"/>
            <a:ext cx="2982191" cy="105987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Bar Chart</a:t>
            </a:r>
            <a:endParaRPr lang="en-IN" sz="2000" b="1" dirty="0">
              <a:solidFill>
                <a:schemeClr val="bg1"/>
              </a:solidFill>
            </a:endParaRPr>
          </a:p>
        </p:txBody>
      </p:sp>
      <p:cxnSp>
        <p:nvCxnSpPr>
          <p:cNvPr id="25" name="Connector: Elbow 24"/>
          <p:cNvCxnSpPr/>
          <p:nvPr/>
        </p:nvCxnSpPr>
        <p:spPr>
          <a:xfrm rot="5400000">
            <a:off x="1132610" y="4114800"/>
            <a:ext cx="1340427" cy="9247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265219" y="3906982"/>
            <a:ext cx="509154"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71500" y="5517573"/>
            <a:ext cx="2847109" cy="1059855"/>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Box Plot</a:t>
            </a:r>
            <a:endParaRPr lang="en-IN" sz="2000" b="1" dirty="0">
              <a:solidFill>
                <a:schemeClr val="bg1"/>
              </a:solidFill>
            </a:endParaRPr>
          </a:p>
        </p:txBody>
      </p:sp>
      <p:cxnSp>
        <p:nvCxnSpPr>
          <p:cNvPr id="30" name="Straight Arrow Connector 29"/>
          <p:cNvCxnSpPr/>
          <p:nvPr/>
        </p:nvCxnSpPr>
        <p:spPr>
          <a:xfrm>
            <a:off x="3751118" y="6057900"/>
            <a:ext cx="16417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53991" y="5517539"/>
            <a:ext cx="3054927" cy="1059870"/>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Heat Map</a:t>
            </a:r>
            <a:endParaRPr lang="en-IN" sz="2000" b="1" dirty="0">
              <a:solidFill>
                <a:schemeClr val="bg1"/>
              </a:solidFill>
            </a:endParaRPr>
          </a:p>
        </p:txBody>
      </p:sp>
      <p:sp>
        <p:nvSpPr>
          <p:cNvPr id="32" name="TextBox 31"/>
          <p:cNvSpPr txBox="1"/>
          <p:nvPr/>
        </p:nvSpPr>
        <p:spPr>
          <a:xfrm>
            <a:off x="415636" y="238991"/>
            <a:ext cx="4717473" cy="461665"/>
          </a:xfrm>
          <a:prstGeom prst="rect">
            <a:avLst/>
          </a:prstGeom>
          <a:noFill/>
        </p:spPr>
        <p:txBody>
          <a:bodyPr wrap="square" rtlCol="0">
            <a:spAutoFit/>
          </a:bodyPr>
          <a:lstStyle/>
          <a:p>
            <a:r>
              <a:rPr lang="en-US" sz="2400" b="1" dirty="0">
                <a:latin typeface="+mj-lt"/>
              </a:rPr>
              <a:t>Graphs used:</a:t>
            </a:r>
            <a:endParaRPr lang="en-IN" sz="2400" b="1"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08" y="238991"/>
            <a:ext cx="11700163" cy="1735281"/>
          </a:xfrm>
        </p:spPr>
        <p:txBody>
          <a:bodyPr>
            <a:normAutofit/>
          </a:bodyPr>
          <a:lstStyle/>
          <a:p>
            <a:r>
              <a:rPr lang="en-US" sz="1600" b="1" dirty="0">
                <a:latin typeface="Arial" panose="020B0604020202020204" pitchFamily="34" charset="0"/>
                <a:cs typeface="Arial" panose="020B0604020202020204" pitchFamily="34" charset="0"/>
              </a:rPr>
              <a:t>1) What type of restaurants do majority of customers order from?</a:t>
            </a:r>
            <a:br>
              <a:rPr lang="en-US" sz="1600" b="1"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table showcases five buffet-style restaurants, providing details about their online ordering and table booking options, ratings, number of votes, and approximate costs for two people. Most restaurants offer online ordering, but only one supports table bookings. Ratings range from 3.7 to 4.1, with varying numbers of votes. Costs also vary, with the most affordable being 300 INR for two people.</a:t>
            </a:r>
            <a:endParaRPr lang="en-IN" sz="1600"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218208" y="2326640"/>
          <a:ext cx="8151091" cy="3032760"/>
        </p:xfrm>
        <a:graphic>
          <a:graphicData uri="http://schemas.openxmlformats.org/drawingml/2006/table">
            <a:tbl>
              <a:tblPr firstRow="1" bandRow="1">
                <a:tableStyleId>{073A0DAA-6AF3-43AB-8588-CEC1D06C72B9}</a:tableStyleId>
              </a:tblPr>
              <a:tblGrid>
                <a:gridCol w="439882"/>
                <a:gridCol w="1592118"/>
                <a:gridCol w="902855"/>
                <a:gridCol w="800100"/>
                <a:gridCol w="706581"/>
                <a:gridCol w="852055"/>
                <a:gridCol w="1818409"/>
                <a:gridCol w="1039091"/>
              </a:tblGrid>
              <a:tr h="346766">
                <a:tc>
                  <a:txBody>
                    <a:bodyPr/>
                    <a:lstStyle/>
                    <a:p>
                      <a:endParaRPr lang="en-IN" dirty="0"/>
                    </a:p>
                  </a:txBody>
                  <a:tcPr/>
                </a:tc>
                <a:tc>
                  <a:txBody>
                    <a:bodyPr/>
                    <a:lstStyle/>
                    <a:p>
                      <a:r>
                        <a:rPr lang="en-US" dirty="0"/>
                        <a:t>name</a:t>
                      </a:r>
                      <a:endParaRPr lang="en-IN" dirty="0"/>
                    </a:p>
                  </a:txBody>
                  <a:tcPr/>
                </a:tc>
                <a:tc>
                  <a:txBody>
                    <a:bodyPr/>
                    <a:lstStyle/>
                    <a:p>
                      <a:r>
                        <a:rPr lang="en-US" dirty="0" err="1"/>
                        <a:t>Online_order</a:t>
                      </a:r>
                      <a:endParaRPr lang="en-IN" dirty="0"/>
                    </a:p>
                  </a:txBody>
                  <a:tcPr/>
                </a:tc>
                <a:tc>
                  <a:txBody>
                    <a:bodyPr/>
                    <a:lstStyle/>
                    <a:p>
                      <a:r>
                        <a:rPr lang="en-US" dirty="0" err="1"/>
                        <a:t>Book_table</a:t>
                      </a:r>
                      <a:endParaRPr lang="en-IN" dirty="0"/>
                    </a:p>
                  </a:txBody>
                  <a:tcPr/>
                </a:tc>
                <a:tc>
                  <a:txBody>
                    <a:bodyPr/>
                    <a:lstStyle/>
                    <a:p>
                      <a:r>
                        <a:rPr lang="en-US" dirty="0"/>
                        <a:t>rate</a:t>
                      </a:r>
                      <a:endParaRPr lang="en-IN" dirty="0"/>
                    </a:p>
                  </a:txBody>
                  <a:tcPr/>
                </a:tc>
                <a:tc>
                  <a:txBody>
                    <a:bodyPr/>
                    <a:lstStyle/>
                    <a:p>
                      <a:r>
                        <a:rPr lang="en-US" dirty="0"/>
                        <a:t>votes</a:t>
                      </a:r>
                      <a:endParaRPr lang="en-IN" dirty="0"/>
                    </a:p>
                  </a:txBody>
                  <a:tcPr/>
                </a:tc>
                <a:tc>
                  <a:txBody>
                    <a:bodyPr/>
                    <a:lstStyle/>
                    <a:p>
                      <a:r>
                        <a:rPr lang="en-US" dirty="0" err="1"/>
                        <a:t>Approx_cost</a:t>
                      </a:r>
                      <a:endParaRPr lang="en-US" dirty="0"/>
                    </a:p>
                    <a:p>
                      <a:r>
                        <a:rPr lang="en-US" dirty="0"/>
                        <a:t>(for two people)</a:t>
                      </a:r>
                      <a:endParaRPr lang="en-IN" dirty="0"/>
                    </a:p>
                  </a:txBody>
                  <a:tcPr/>
                </a:tc>
                <a:tc>
                  <a:txBody>
                    <a:bodyPr/>
                    <a:lstStyle/>
                    <a:p>
                      <a:r>
                        <a:rPr lang="en-US" dirty="0" err="1"/>
                        <a:t>Listed_in</a:t>
                      </a:r>
                      <a:r>
                        <a:rPr lang="en-US" dirty="0"/>
                        <a:t>(type)</a:t>
                      </a:r>
                      <a:endParaRPr lang="en-IN" dirty="0"/>
                    </a:p>
                  </a:txBody>
                  <a:tcPr/>
                </a:tc>
              </a:tr>
              <a:tr h="370840">
                <a:tc>
                  <a:txBody>
                    <a:bodyPr/>
                    <a:lstStyle/>
                    <a:p>
                      <a:r>
                        <a:rPr lang="en-US" dirty="0"/>
                        <a:t>0</a:t>
                      </a:r>
                      <a:endParaRPr lang="en-IN" dirty="0"/>
                    </a:p>
                  </a:txBody>
                  <a:tcPr/>
                </a:tc>
                <a:tc>
                  <a:txBody>
                    <a:bodyPr/>
                    <a:lstStyle/>
                    <a:p>
                      <a:r>
                        <a:rPr lang="en-US" dirty="0" err="1"/>
                        <a:t>Jalsa</a:t>
                      </a:r>
                      <a:endParaRPr lang="en-IN" dirty="0"/>
                    </a:p>
                  </a:txBody>
                  <a:tcPr/>
                </a:tc>
                <a:tc>
                  <a:txBody>
                    <a:bodyPr/>
                    <a:lstStyle/>
                    <a:p>
                      <a:r>
                        <a:rPr lang="en-US" dirty="0"/>
                        <a:t>Yes</a:t>
                      </a:r>
                      <a:endParaRPr lang="en-IN" dirty="0"/>
                    </a:p>
                  </a:txBody>
                  <a:tcPr/>
                </a:tc>
                <a:tc>
                  <a:txBody>
                    <a:bodyPr/>
                    <a:lstStyle/>
                    <a:p>
                      <a:r>
                        <a:rPr lang="en-US" dirty="0"/>
                        <a:t>Yes</a:t>
                      </a:r>
                      <a:endParaRPr lang="en-IN" dirty="0"/>
                    </a:p>
                  </a:txBody>
                  <a:tcPr/>
                </a:tc>
                <a:tc>
                  <a:txBody>
                    <a:bodyPr/>
                    <a:lstStyle/>
                    <a:p>
                      <a:r>
                        <a:rPr lang="en-US" dirty="0"/>
                        <a:t>4.1</a:t>
                      </a:r>
                      <a:endParaRPr lang="en-IN" dirty="0"/>
                    </a:p>
                  </a:txBody>
                  <a:tcPr/>
                </a:tc>
                <a:tc>
                  <a:txBody>
                    <a:bodyPr/>
                    <a:lstStyle/>
                    <a:p>
                      <a:r>
                        <a:rPr lang="en-US" dirty="0"/>
                        <a:t>775</a:t>
                      </a:r>
                      <a:endParaRPr lang="en-IN" dirty="0"/>
                    </a:p>
                  </a:txBody>
                  <a:tcPr/>
                </a:tc>
                <a:tc>
                  <a:txBody>
                    <a:bodyPr/>
                    <a:lstStyle/>
                    <a:p>
                      <a:r>
                        <a:rPr lang="en-US" dirty="0"/>
                        <a:t>800</a:t>
                      </a:r>
                      <a:endParaRPr lang="en-IN" dirty="0"/>
                    </a:p>
                  </a:txBody>
                  <a:tcPr/>
                </a:tc>
                <a:tc>
                  <a:txBody>
                    <a:bodyPr/>
                    <a:lstStyle/>
                    <a:p>
                      <a:r>
                        <a:rPr lang="en-US" dirty="0"/>
                        <a:t>Buffet</a:t>
                      </a:r>
                      <a:endParaRPr lang="en-IN" dirty="0"/>
                    </a:p>
                  </a:txBody>
                  <a:tcPr/>
                </a:tc>
              </a:tr>
              <a:tr h="370840">
                <a:tc>
                  <a:txBody>
                    <a:bodyPr/>
                    <a:lstStyle/>
                    <a:p>
                      <a:r>
                        <a:rPr lang="en-US" dirty="0"/>
                        <a:t>1</a:t>
                      </a:r>
                      <a:endParaRPr lang="en-IN" dirty="0"/>
                    </a:p>
                  </a:txBody>
                  <a:tcPr/>
                </a:tc>
                <a:tc>
                  <a:txBody>
                    <a:bodyPr/>
                    <a:lstStyle/>
                    <a:p>
                      <a:r>
                        <a:rPr lang="en-US" dirty="0"/>
                        <a:t>Spice Elephant</a:t>
                      </a:r>
                      <a:endParaRPr lang="en-IN" dirty="0"/>
                    </a:p>
                  </a:txBody>
                  <a:tcPr/>
                </a:tc>
                <a:tc>
                  <a:txBody>
                    <a:bodyPr/>
                    <a:lstStyle/>
                    <a:p>
                      <a:r>
                        <a:rPr lang="en-US" dirty="0"/>
                        <a:t>Yes</a:t>
                      </a:r>
                      <a:endParaRPr lang="en-IN" dirty="0"/>
                    </a:p>
                  </a:txBody>
                  <a:tcPr/>
                </a:tc>
                <a:tc>
                  <a:txBody>
                    <a:bodyPr/>
                    <a:lstStyle/>
                    <a:p>
                      <a:r>
                        <a:rPr lang="en-US" dirty="0"/>
                        <a:t>No</a:t>
                      </a:r>
                      <a:endParaRPr lang="en-IN" dirty="0"/>
                    </a:p>
                  </a:txBody>
                  <a:tcPr/>
                </a:tc>
                <a:tc>
                  <a:txBody>
                    <a:bodyPr/>
                    <a:lstStyle/>
                    <a:p>
                      <a:r>
                        <a:rPr lang="en-US" dirty="0"/>
                        <a:t>4.1</a:t>
                      </a:r>
                      <a:endParaRPr lang="en-IN" dirty="0"/>
                    </a:p>
                  </a:txBody>
                  <a:tcPr/>
                </a:tc>
                <a:tc>
                  <a:txBody>
                    <a:bodyPr/>
                    <a:lstStyle/>
                    <a:p>
                      <a:r>
                        <a:rPr lang="en-US" dirty="0"/>
                        <a:t>787</a:t>
                      </a:r>
                      <a:endParaRPr lang="en-IN" dirty="0"/>
                    </a:p>
                  </a:txBody>
                  <a:tcPr/>
                </a:tc>
                <a:tc>
                  <a:txBody>
                    <a:bodyPr/>
                    <a:lstStyle/>
                    <a:p>
                      <a:r>
                        <a:rPr lang="en-US" dirty="0"/>
                        <a:t>800</a:t>
                      </a:r>
                      <a:endParaRPr lang="en-IN" dirty="0"/>
                    </a:p>
                  </a:txBody>
                  <a:tcPr/>
                </a:tc>
                <a:tc>
                  <a:txBody>
                    <a:bodyPr/>
                    <a:lstStyle/>
                    <a:p>
                      <a:r>
                        <a:rPr lang="en-US" dirty="0"/>
                        <a:t>Buffet</a:t>
                      </a:r>
                      <a:endParaRPr lang="en-IN" dirty="0"/>
                    </a:p>
                  </a:txBody>
                  <a:tcPr/>
                </a:tc>
              </a:tr>
              <a:tr h="370840">
                <a:tc>
                  <a:txBody>
                    <a:bodyPr/>
                    <a:lstStyle/>
                    <a:p>
                      <a:r>
                        <a:rPr lang="en-US" dirty="0"/>
                        <a:t>2</a:t>
                      </a:r>
                      <a:endParaRPr lang="en-IN" dirty="0"/>
                    </a:p>
                  </a:txBody>
                  <a:tcPr/>
                </a:tc>
                <a:tc>
                  <a:txBody>
                    <a:bodyPr/>
                    <a:lstStyle/>
                    <a:p>
                      <a:r>
                        <a:rPr lang="en-US" dirty="0"/>
                        <a:t>San Churro Café</a:t>
                      </a:r>
                      <a:endParaRPr lang="en-IN" dirty="0"/>
                    </a:p>
                  </a:txBody>
                  <a:tcPr/>
                </a:tc>
                <a:tc>
                  <a:txBody>
                    <a:bodyPr/>
                    <a:lstStyle/>
                    <a:p>
                      <a:r>
                        <a:rPr lang="en-US" dirty="0"/>
                        <a:t>Yes</a:t>
                      </a:r>
                      <a:endParaRPr lang="en-IN" dirty="0"/>
                    </a:p>
                  </a:txBody>
                  <a:tcPr/>
                </a:tc>
                <a:tc>
                  <a:txBody>
                    <a:bodyPr/>
                    <a:lstStyle/>
                    <a:p>
                      <a:r>
                        <a:rPr lang="en-US" dirty="0"/>
                        <a:t>No</a:t>
                      </a:r>
                      <a:endParaRPr lang="en-IN" dirty="0"/>
                    </a:p>
                  </a:txBody>
                  <a:tcPr/>
                </a:tc>
                <a:tc>
                  <a:txBody>
                    <a:bodyPr/>
                    <a:lstStyle/>
                    <a:p>
                      <a:r>
                        <a:rPr lang="en-US" dirty="0"/>
                        <a:t>3.8</a:t>
                      </a:r>
                      <a:endParaRPr lang="en-IN" dirty="0"/>
                    </a:p>
                  </a:txBody>
                  <a:tcPr/>
                </a:tc>
                <a:tc>
                  <a:txBody>
                    <a:bodyPr/>
                    <a:lstStyle/>
                    <a:p>
                      <a:r>
                        <a:rPr lang="en-US" dirty="0"/>
                        <a:t>918</a:t>
                      </a:r>
                      <a:endParaRPr lang="en-IN" dirty="0"/>
                    </a:p>
                  </a:txBody>
                  <a:tcPr/>
                </a:tc>
                <a:tc>
                  <a:txBody>
                    <a:bodyPr/>
                    <a:lstStyle/>
                    <a:p>
                      <a:r>
                        <a:rPr lang="en-US" dirty="0"/>
                        <a:t>800</a:t>
                      </a:r>
                      <a:endParaRPr lang="en-IN" dirty="0"/>
                    </a:p>
                  </a:txBody>
                  <a:tcPr/>
                </a:tc>
                <a:tc>
                  <a:txBody>
                    <a:bodyPr/>
                    <a:lstStyle/>
                    <a:p>
                      <a:r>
                        <a:rPr lang="en-US" dirty="0"/>
                        <a:t>Buffet</a:t>
                      </a:r>
                      <a:endParaRPr lang="en-IN" dirty="0"/>
                    </a:p>
                  </a:txBody>
                  <a:tcPr/>
                </a:tc>
              </a:tr>
              <a:tr h="370840">
                <a:tc>
                  <a:txBody>
                    <a:bodyPr/>
                    <a:lstStyle/>
                    <a:p>
                      <a:r>
                        <a:rPr lang="en-US" dirty="0"/>
                        <a:t>3</a:t>
                      </a:r>
                      <a:endParaRPr lang="en-IN" dirty="0"/>
                    </a:p>
                  </a:txBody>
                  <a:tcPr/>
                </a:tc>
                <a:tc>
                  <a:txBody>
                    <a:bodyPr/>
                    <a:lstStyle/>
                    <a:p>
                      <a:r>
                        <a:rPr lang="en-US" dirty="0" err="1"/>
                        <a:t>Addhuri</a:t>
                      </a:r>
                      <a:r>
                        <a:rPr lang="en-US" dirty="0"/>
                        <a:t> Udupi </a:t>
                      </a:r>
                      <a:r>
                        <a:rPr lang="en-US" dirty="0" err="1"/>
                        <a:t>Bhojana</a:t>
                      </a:r>
                      <a:r>
                        <a:rPr lang="en-US" dirty="0"/>
                        <a:t> </a:t>
                      </a:r>
                      <a:endParaRPr lang="en-IN" dirty="0"/>
                    </a:p>
                  </a:txBody>
                  <a:tcPr/>
                </a:tc>
                <a:tc>
                  <a:txBody>
                    <a:bodyPr/>
                    <a:lstStyle/>
                    <a:p>
                      <a:r>
                        <a:rPr lang="en-US" dirty="0"/>
                        <a:t>No</a:t>
                      </a:r>
                      <a:endParaRPr lang="en-IN" dirty="0"/>
                    </a:p>
                  </a:txBody>
                  <a:tcPr/>
                </a:tc>
                <a:tc>
                  <a:txBody>
                    <a:bodyPr/>
                    <a:lstStyle/>
                    <a:p>
                      <a:r>
                        <a:rPr lang="en-US" dirty="0"/>
                        <a:t>No</a:t>
                      </a:r>
                      <a:endParaRPr lang="en-IN" dirty="0"/>
                    </a:p>
                  </a:txBody>
                  <a:tcPr/>
                </a:tc>
                <a:tc>
                  <a:txBody>
                    <a:bodyPr/>
                    <a:lstStyle/>
                    <a:p>
                      <a:r>
                        <a:rPr lang="en-US" dirty="0"/>
                        <a:t>3.7</a:t>
                      </a:r>
                      <a:endParaRPr lang="en-IN" dirty="0"/>
                    </a:p>
                  </a:txBody>
                  <a:tcPr/>
                </a:tc>
                <a:tc>
                  <a:txBody>
                    <a:bodyPr/>
                    <a:lstStyle/>
                    <a:p>
                      <a:r>
                        <a:rPr lang="en-US" dirty="0"/>
                        <a:t>88</a:t>
                      </a:r>
                      <a:endParaRPr lang="en-IN" dirty="0"/>
                    </a:p>
                  </a:txBody>
                  <a:tcPr/>
                </a:tc>
                <a:tc>
                  <a:txBody>
                    <a:bodyPr/>
                    <a:lstStyle/>
                    <a:p>
                      <a:r>
                        <a:rPr lang="en-US" dirty="0"/>
                        <a:t>300</a:t>
                      </a:r>
                      <a:endParaRPr lang="en-IN" dirty="0"/>
                    </a:p>
                  </a:txBody>
                  <a:tcPr/>
                </a:tc>
                <a:tc>
                  <a:txBody>
                    <a:bodyPr/>
                    <a:lstStyle/>
                    <a:p>
                      <a:r>
                        <a:rPr lang="en-US" dirty="0"/>
                        <a:t>Buffet</a:t>
                      </a:r>
                      <a:endParaRPr lang="en-IN" dirty="0"/>
                    </a:p>
                  </a:txBody>
                  <a:tcPr/>
                </a:tc>
              </a:tr>
              <a:tr h="370840">
                <a:tc>
                  <a:txBody>
                    <a:bodyPr/>
                    <a:lstStyle/>
                    <a:p>
                      <a:r>
                        <a:rPr lang="en-US" dirty="0"/>
                        <a:t>4</a:t>
                      </a:r>
                      <a:endParaRPr lang="en-IN" dirty="0"/>
                    </a:p>
                  </a:txBody>
                  <a:tcPr/>
                </a:tc>
                <a:tc>
                  <a:txBody>
                    <a:bodyPr/>
                    <a:lstStyle/>
                    <a:p>
                      <a:r>
                        <a:rPr lang="en-US" dirty="0"/>
                        <a:t>Grand Village</a:t>
                      </a:r>
                      <a:endParaRPr lang="en-IN" dirty="0"/>
                    </a:p>
                  </a:txBody>
                  <a:tcPr/>
                </a:tc>
                <a:tc>
                  <a:txBody>
                    <a:bodyPr/>
                    <a:lstStyle/>
                    <a:p>
                      <a:r>
                        <a:rPr lang="en-US" dirty="0"/>
                        <a:t>No</a:t>
                      </a:r>
                      <a:endParaRPr lang="en-IN" dirty="0"/>
                    </a:p>
                  </a:txBody>
                  <a:tcPr/>
                </a:tc>
                <a:tc>
                  <a:txBody>
                    <a:bodyPr/>
                    <a:lstStyle/>
                    <a:p>
                      <a:r>
                        <a:rPr lang="en-US" dirty="0"/>
                        <a:t>No</a:t>
                      </a:r>
                      <a:endParaRPr lang="en-IN" dirty="0"/>
                    </a:p>
                  </a:txBody>
                  <a:tcPr/>
                </a:tc>
                <a:tc>
                  <a:txBody>
                    <a:bodyPr/>
                    <a:lstStyle/>
                    <a:p>
                      <a:r>
                        <a:rPr lang="en-US" dirty="0"/>
                        <a:t>3.8</a:t>
                      </a:r>
                      <a:endParaRPr lang="en-IN" dirty="0"/>
                    </a:p>
                  </a:txBody>
                  <a:tcPr/>
                </a:tc>
                <a:tc>
                  <a:txBody>
                    <a:bodyPr/>
                    <a:lstStyle/>
                    <a:p>
                      <a:r>
                        <a:rPr lang="en-US" dirty="0"/>
                        <a:t>166</a:t>
                      </a:r>
                      <a:endParaRPr lang="en-IN" dirty="0"/>
                    </a:p>
                  </a:txBody>
                  <a:tcPr/>
                </a:tc>
                <a:tc>
                  <a:txBody>
                    <a:bodyPr/>
                    <a:lstStyle/>
                    <a:p>
                      <a:r>
                        <a:rPr lang="en-US" dirty="0"/>
                        <a:t>600</a:t>
                      </a:r>
                      <a:endParaRPr lang="en-IN" dirty="0"/>
                    </a:p>
                  </a:txBody>
                  <a:tcPr/>
                </a:tc>
                <a:tc>
                  <a:txBody>
                    <a:bodyPr/>
                    <a:lstStyle/>
                    <a:p>
                      <a:r>
                        <a:rPr lang="en-US" dirty="0"/>
                        <a:t>Buffet</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88480"/>
            <a:ext cx="11637818" cy="1325563"/>
          </a:xfrm>
        </p:spPr>
        <p:txBody>
          <a:bodyPr>
            <a:normAutofit/>
          </a:bodyPr>
          <a:lstStyle/>
          <a:p>
            <a:r>
              <a:rPr lang="en-US" sz="1600" dirty="0">
                <a:latin typeface="Arial" panose="020B0604020202020204" pitchFamily="34" charset="0"/>
                <a:cs typeface="Arial" panose="020B0604020202020204" pitchFamily="34" charset="0"/>
              </a:rPr>
              <a:t>The table gives an overview of five buffet restaurants, noting if they support online ordering and table bookings, along with their ratings, votes, and approximate costs for two people. Most restaurants offer online orders, but only one allows table bookings. The ratings  range from 3.7 to 4.1, with costs varying, the lowest being 300 INR for two.</a:t>
            </a:r>
            <a:endParaRPr lang="en-IN" sz="1600" dirty="0">
              <a:latin typeface="Arial" panose="020B0604020202020204" pitchFamily="34" charset="0"/>
              <a:cs typeface="Arial" panose="020B0604020202020204" pitchFamily="34" charset="0"/>
            </a:endParaRPr>
          </a:p>
        </p:txBody>
      </p:sp>
      <p:graphicFrame>
        <p:nvGraphicFramePr>
          <p:cNvPr id="5" name="Chart 4"/>
          <p:cNvGraphicFramePr/>
          <p:nvPr/>
        </p:nvGraphicFramePr>
        <p:xfrm>
          <a:off x="332509" y="2109354"/>
          <a:ext cx="8518236" cy="45497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301335" y="1787237"/>
          <a:ext cx="8128000" cy="4608176"/>
        </p:xfrm>
        <a:graphic>
          <a:graphicData uri="http://schemas.openxmlformats.org/drawingml/2006/chart">
            <c:chart xmlns:c="http://schemas.openxmlformats.org/drawingml/2006/chart" xmlns:r="http://schemas.openxmlformats.org/officeDocument/2006/relationships" r:id="rId1"/>
          </a:graphicData>
        </a:graphic>
      </p:graphicFrame>
      <p:sp>
        <p:nvSpPr>
          <p:cNvPr id="7" name="Title 6"/>
          <p:cNvSpPr>
            <a:spLocks noGrp="1"/>
          </p:cNvSpPr>
          <p:nvPr>
            <p:ph type="title"/>
          </p:nvPr>
        </p:nvSpPr>
        <p:spPr>
          <a:xfrm>
            <a:off x="301335" y="365125"/>
            <a:ext cx="11052465" cy="1325563"/>
          </a:xfrm>
        </p:spPr>
        <p:txBody>
          <a:bodyPr>
            <a:noAutofit/>
          </a:bodyPr>
          <a:lstStyle/>
          <a:p>
            <a:r>
              <a:rPr lang="en-US" sz="1600" dirty="0"/>
              <a:t>2) </a:t>
            </a:r>
            <a:r>
              <a:rPr lang="en-US" sz="1600" b="1" dirty="0">
                <a:latin typeface="Arial" panose="020B0604020202020204" pitchFamily="34" charset="0"/>
                <a:cs typeface="Arial" panose="020B0604020202020204" pitchFamily="34" charset="0"/>
              </a:rPr>
              <a:t>How many votes has each type of restaurant received from customers?</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t>Based on your previous messages and code, the graph you're trying to create is a </a:t>
            </a:r>
            <a:r>
              <a:rPr lang="en-US" sz="1600" b="1" dirty="0"/>
              <a:t>boxplot</a:t>
            </a:r>
            <a:r>
              <a:rPr lang="en-US" sz="1600" dirty="0"/>
              <a:t>. A boxplot visually displays the distribution of numerical data through their quartiles, highlighting the median, quartiles, and potential outliers. It's particularly useful for comparing the spread and central tendency of data across different categories.</a:t>
            </a:r>
            <a:br>
              <a:rPr lang="en-US" sz="1600" dirty="0">
                <a:latin typeface="Arial" panose="020B0604020202020204" pitchFamily="34" charset="0"/>
                <a:cs typeface="Arial" panose="020B0604020202020204" pitchFamily="34" charset="0"/>
              </a:rPr>
            </a:b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09" y="333953"/>
            <a:ext cx="11611263" cy="1325563"/>
          </a:xfrm>
        </p:spPr>
        <p:txBody>
          <a:bodyPr>
            <a:noAutofit/>
          </a:bodyPr>
          <a:lstStyle/>
          <a:p>
            <a:r>
              <a:rPr lang="en-US" sz="1600" dirty="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What are the ratings that the majority of restaurants have received? </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graph illustrates the distribution of restaurant ratings. Most ratings cluster around 4.00, showing a high level of customer satisfaction. Ratings range from 2.50 to 4.50, with fewer ratings at the extremes. This spread indicates a generally positive dining experience across these establishments.</a:t>
            </a:r>
            <a:endParaRPr lang="en-IN" sz="1600" dirty="0">
              <a:latin typeface="Arial" panose="020B0604020202020204" pitchFamily="34" charset="0"/>
              <a:cs typeface="Arial" panose="020B0604020202020204" pitchFamily="34" charset="0"/>
            </a:endParaRPr>
          </a:p>
        </p:txBody>
      </p:sp>
      <p:pic>
        <p:nvPicPr>
          <p:cNvPr id="5" name="Chart 4"/>
          <p:cNvPicPr>
            <a:picLocks noGrp="1" noRot="1" noChangeAspect="1" noMove="1" noResize="1" noEditPoints="1" noAdjustHandles="1" noChangeArrowheads="1" noChangeShapeType="1"/>
          </p:cNvPicPr>
          <p:nvPr/>
        </p:nvPicPr>
        <p:blipFill>
          <a:blip r:embed="rId1"/>
          <a:stretch>
            <a:fillRect/>
          </a:stretch>
        </p:blipFill>
        <p:spPr>
          <a:xfrm>
            <a:off x="307110" y="2337954"/>
            <a:ext cx="8128000" cy="4030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418" y="259773"/>
            <a:ext cx="11471564" cy="1693718"/>
          </a:xfrm>
        </p:spPr>
        <p:txBody>
          <a:bodyPr>
            <a:noAutofit/>
          </a:bodyPr>
          <a:lstStyle/>
          <a:p>
            <a:r>
              <a:rPr lang="en-US" sz="1600" dirty="0">
                <a:latin typeface="Arial" panose="020B0604020202020204" pitchFamily="34" charset="0"/>
                <a:cs typeface="Arial" panose="020B0604020202020204" pitchFamily="34" charset="0"/>
              </a:rPr>
              <a:t>4) </a:t>
            </a:r>
            <a:r>
              <a:rPr lang="en-US" sz="1600" b="1" dirty="0">
                <a:latin typeface="Arial" panose="020B0604020202020204" pitchFamily="34" charset="0"/>
                <a:cs typeface="Arial" panose="020B0604020202020204" pitchFamily="34" charset="0"/>
              </a:rPr>
              <a:t>Zomato has observed that most couples order most of their food online. What is their average spending on each order?</a:t>
            </a:r>
            <a:br>
              <a:rPr lang="en-US" sz="1600" b="1"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 this dataset, we examined the distribution of approximate costs for dining experiences for two people. The data revealed that the most common cost is around 300, with over 20 occurrences. Other significant price points include 200, 400, 500, and 800, each appearing between 10 to 15 times. This indicates a diverse range of dining costs, with a notable concentration around certain price points. This information can be valuable for understanding typical dining expenses and identifying popular price ranges for meals for two. </a:t>
            </a:r>
            <a:endParaRPr lang="en-IN" sz="1600" dirty="0">
              <a:latin typeface="Arial" panose="020B0604020202020204" pitchFamily="34" charset="0"/>
              <a:cs typeface="Arial" panose="020B0604020202020204" pitchFamily="34" charset="0"/>
            </a:endParaRPr>
          </a:p>
        </p:txBody>
      </p:sp>
      <p:graphicFrame>
        <p:nvGraphicFramePr>
          <p:cNvPr id="5" name="Chart 4"/>
          <p:cNvGraphicFramePr/>
          <p:nvPr/>
        </p:nvGraphicFramePr>
        <p:xfrm>
          <a:off x="436418" y="2348346"/>
          <a:ext cx="8655627" cy="399780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6192</Words>
  <Application>WPS Presentation</Application>
  <PresentationFormat>Widescreen</PresentationFormat>
  <Paragraphs>392</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Microsoft YaHei</vt:lpstr>
      <vt:lpstr>Arial Unicode MS</vt:lpstr>
      <vt:lpstr>Calibri</vt:lpstr>
      <vt:lpstr>Office Theme</vt:lpstr>
      <vt:lpstr>Data Analysis Project using python</vt:lpstr>
      <vt:lpstr>As a data professional, you need to analyze the data, perform EDA (Exploratory Data Analysis) and visualization, and answer the following questions:</vt:lpstr>
      <vt:lpstr>PowerPoint 演示文稿</vt:lpstr>
      <vt:lpstr>PowerPoint 演示文稿</vt:lpstr>
      <vt:lpstr>1) What type of restaurants do majority of customers order from?  The table showcases five buffet-style restaurants, providing details about their online ordering and table booking options, ratings, number of votes, and approximate costs for two people. Most restaurants offer online ordering, but only one supports table bookings. Ratings range from 3.7 to 4.1, with varying numbers of votes. Costs also vary, with the most affordable being 300 INR for two people.</vt:lpstr>
      <vt:lpstr>The table gives an overview of five buffet restaurants, noting if they support online ordering and table bookings, along with their ratings, votes, and approximate costs for two people. Most restaurants offer online orders, but only one allows table bookings. The ratings range from 3.7 to 4.1, with costs varying, the lowest being 300 INR for two.</vt:lpstr>
      <vt:lpstr>2) How many votes has each type of restaurant received from customers?  Based on your previous messages and code, the graph you're trying to create is a boxplot. A boxplot visually displays the distribution of numerical data through their quartiles, highlighting the median, quartiles, and potential outliers. It's particularly useful for comparing the spread and central tendency of data across different categories. </vt:lpstr>
      <vt:lpstr>3) What are the ratings that the majority of restaurants have received?    The graph illustrates the distribution of restaurant ratings. Most ratings cluster around 4.00, showing a high level of customer satisfaction. Ratings range from 2.50 to 4.50, with fewer ratings at the extremes. This spread indicates a generally positive dining experience across these establishments.</vt:lpstr>
      <vt:lpstr>4) Zomato has observed that most couples order most of their food online. What is their average spending on each order?  In this dataset, we examined the distribution of approximate costs for dining experiences for two people. The data revealed that the most common cost is around 300, with over 20 occurrences. Other significant price points include 200, 400, 500, and 800, each appearing between 10 to 15 times. This indicates a diverse range of dining costs, with a notable concentration around certain price points. This information can be valuable for understanding typical dining expenses and identifying popular price ranges for meals for two. </vt:lpstr>
      <vt:lpstr>5) Which mode (online or offline) has received the maximum rating?  The box plot shows the ratings given by customers who ordered online ("Yes") versus those who did not ("No"). The ratings for online orders tend to be higher, with a median rating of around 4.0, indicating that customers are generally more satisfied. The interquartile range (IQR) for online orders is between 3.75 and 4.25, with a few outliers around 3.0. On the other hand, the ratings for non-online orders have a lower median rating of around 3.5, with the IQR ranging from 3.25 to 3.75 and one outlier around 2.75. This comparison suggests that online ordering might contribute to better customer satisfaction overall.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pregya ganjoo</dc:creator>
  <cp:lastModifiedBy>WPS_1723630217</cp:lastModifiedBy>
  <cp:revision>4</cp:revision>
  <dcterms:created xsi:type="dcterms:W3CDTF">2025-02-24T06:04:00Z</dcterms:created>
  <dcterms:modified xsi:type="dcterms:W3CDTF">2025-02-24T13:31:12Z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988153D7652D4DEBB2BC8767787697DA_12</vt:lpwstr>
  </property>
  <property fmtid="{D5CDD505-2E9C-101B-9397-08002B2CF9AE}" pid="3" name="KSOProductBuildVer">
    <vt:lpwstr>1033-12.2.0.20323</vt:lpwstr>
  </property>
</Properties>
</file>