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4" r:id="rId9"/>
    <p:sldId id="265" r:id="rId10"/>
    <p:sldId id="268" r:id="rId11"/>
    <p:sldId id="269" r:id="rId12"/>
    <p:sldId id="270" r:id="rId13"/>
    <p:sldId id="271" r:id="rId14"/>
    <p:sldId id="262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829"/>
    <p:restoredTop sz="94637"/>
  </p:normalViewPr>
  <p:slideViewPr>
    <p:cSldViewPr snapToGrid="0" snapToObjects="1">
      <p:cViewPr varScale="1">
        <p:scale>
          <a:sx n="93" d="100"/>
          <a:sy n="93" d="100"/>
        </p:scale>
        <p:origin x="3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8941DF-F237-2E43-96C1-0D5FA3DE0BB5}" type="datetimeFigureOut">
              <a:rPr lang="en-US" smtClean="0"/>
              <a:t>7/31/21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7F5679-9C7C-8844-9451-745BCC721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72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F5679-9C7C-8844-9451-745BCC721B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017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F5679-9C7C-8844-9451-745BCC721BF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85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33448-4A70-9149-BA16-7F0F49382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3325A4-4B88-A349-A65E-73E0E58D82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139F4-C4B4-2C48-B6EE-EE2C198AC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99AD-F008-0F44-B510-B51CBAE24753}" type="datetimeFigureOut">
              <a:rPr lang="en-US" smtClean="0"/>
              <a:t>7/31/21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ACD3E-1377-2A48-B5FC-8458F7FA4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74FF-A6C9-734B-B62C-4C7FA030B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200-175C-B241-9126-4627F61FC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60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9E938-2D2E-3541-B511-D5A77DEEE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781CC5-07E1-F449-947B-256E812C6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E62F3-680B-424B-AB70-A17C9C931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99AD-F008-0F44-B510-B51CBAE24753}" type="datetimeFigureOut">
              <a:rPr lang="en-US" smtClean="0"/>
              <a:t>7/31/21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8EEEB-639C-4441-B25C-9CA90FF10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0F37D-5A37-3741-BED5-F51331D90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200-175C-B241-9126-4627F61FC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16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E7589A-99F1-BE49-8E57-3C4CD6A936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4B3A8C-410D-494B-899B-843540AD3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B8A50-20F1-FB43-BE88-BC3A1A895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99AD-F008-0F44-B510-B51CBAE24753}" type="datetimeFigureOut">
              <a:rPr lang="en-US" smtClean="0"/>
              <a:t>7/31/21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F1ADE-A84F-8A45-9349-675DE156D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2D575-8A39-2341-B8C4-37EF763D3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200-175C-B241-9126-4627F61FC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655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52448-27F3-FF4F-81E4-3286092B9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F1F52-9852-4F48-9AB6-DE0001312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103BC-97CD-5C4C-AE30-CBDA76B32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99AD-F008-0F44-B510-B51CBAE24753}" type="datetimeFigureOut">
              <a:rPr lang="en-US" smtClean="0"/>
              <a:t>7/31/21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A823A-9F4D-9040-9EE9-3AC85938E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DEF16-4091-3944-BA4A-818F72D62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200-175C-B241-9126-4627F61FC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95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F4238-2F8E-BC4F-A056-DCAAFAB0F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F374F-672C-D84B-AC3E-2450D1CC4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74798-7E58-7F45-9029-7E61BFF37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99AD-F008-0F44-B510-B51CBAE24753}" type="datetimeFigureOut">
              <a:rPr lang="en-US" smtClean="0"/>
              <a:t>7/31/21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485CA-874E-6C4A-9D42-28B829E0A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C0653-0528-7F41-92FF-B5F397E72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200-175C-B241-9126-4627F61FC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87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BF34C-8597-6945-AC8E-3321AF603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FD445-9980-1B45-BBA4-187A082046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0CA787-BB48-874B-9AC2-D236CABB4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6A686-B14C-6945-9FAF-EC0909B1D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99AD-F008-0F44-B510-B51CBAE24753}" type="datetimeFigureOut">
              <a:rPr lang="en-US" smtClean="0"/>
              <a:t>7/31/21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CF8FA-2403-AF49-AF45-D43CB97A4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4FD2B0-D3C6-4743-B87E-64400523A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200-175C-B241-9126-4627F61FC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89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E5919-5B8C-A447-891C-C62D2D73E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2BAFA-43BD-E141-9F50-EBE03C301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E367E6-C5B7-9A4C-BE01-7F4AB6EA7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255C39-9C3E-8642-A892-E5C5073D1F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45B329-ECF8-144F-B75D-4E4D95CB60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C9399D-3783-2946-911A-84B2C034F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99AD-F008-0F44-B510-B51CBAE24753}" type="datetimeFigureOut">
              <a:rPr lang="en-US" smtClean="0"/>
              <a:t>7/31/21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8B0EB3-150A-F84B-8B74-676371FD1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A9EA8E-1A82-F443-BB5E-4F6A9765E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200-175C-B241-9126-4627F61FC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13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81544-5594-9849-9F2F-46042F083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F0E270-EACD-9942-B3A2-B5F8F3866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99AD-F008-0F44-B510-B51CBAE24753}" type="datetimeFigureOut">
              <a:rPr lang="en-US" smtClean="0"/>
              <a:t>7/31/21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5531C0-FE7E-5949-9793-AD0F3EF4B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4DD40D-A52F-4A42-B582-BA978416C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200-175C-B241-9126-4627F61FC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8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F550AF-950E-6149-8276-03A36476C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99AD-F008-0F44-B510-B51CBAE24753}" type="datetimeFigureOut">
              <a:rPr lang="en-US" smtClean="0"/>
              <a:t>7/31/21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99B49-32BB-8A41-9250-9CEE2A44D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81331-366C-504C-A9B2-0BF9F3EF9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200-175C-B241-9126-4627F61FC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34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E35EF-DD14-184A-A10F-42C202C46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09111-2BC0-CC4C-85B6-815A0EFF4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AB655-B889-994C-A6E7-28240DBE1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DA5AFF-2886-044D-8B55-27144E7F9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99AD-F008-0F44-B510-B51CBAE24753}" type="datetimeFigureOut">
              <a:rPr lang="en-US" smtClean="0"/>
              <a:t>7/31/21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28977-1AED-FE4F-836D-273461ABE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D1528-AF1E-5B4B-A4E1-8C19F8425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200-175C-B241-9126-4627F61FC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70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4386A-0EDE-AC40-91E2-71AF23BB7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16762F-330B-814B-9CD3-9FD0F31847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C0FE4C-D84C-8B41-A158-EE4BD3244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01F68D-ADC5-EC49-88E7-E4B9CC41B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99AD-F008-0F44-B510-B51CBAE24753}" type="datetimeFigureOut">
              <a:rPr lang="en-US" smtClean="0"/>
              <a:t>7/31/21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23B6A8-64E1-5A4B-B8D5-C47F50255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6C399-5F3F-F14D-9B25-69CC60FBD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200-175C-B241-9126-4627F61FC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609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4B5DC9-BD2D-4B4D-BC74-AEFB2D609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F2D73-F01A-1E4E-BB70-D5BDAC7E3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7E402-F592-1341-B8DE-7D958CE4C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099AD-F008-0F44-B510-B51CBAE24753}" type="datetimeFigureOut">
              <a:rPr lang="en-US" smtClean="0"/>
              <a:t>7/31/21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C5BF3-B10C-AF4F-9A21-BF7FBBA6A0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3B8D7-B029-4C41-AF6B-BDC3D1124C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D6200-175C-B241-9126-4627F61FC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90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lecular glass structure">
            <a:extLst>
              <a:ext uri="{FF2B5EF4-FFF2-40B4-BE49-F238E27FC236}">
                <a16:creationId xmlns:a16="http://schemas.microsoft.com/office/drawing/2014/main" id="{D51832C1-92E4-4087-9DF8-2D665C718A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4916930-E76E-4100-9DCF-4981566A3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57375" y="1885950"/>
            <a:ext cx="8505825" cy="3152775"/>
          </a:xfrm>
          <a:prstGeom prst="rect">
            <a:avLst/>
          </a:prstGeom>
          <a:solidFill>
            <a:schemeClr val="bg1">
              <a:alpha val="75000"/>
            </a:schemeClr>
          </a:solidFill>
          <a:ln w="6350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993932-F819-3E44-ABB2-B27D0170F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6475" y="2247900"/>
            <a:ext cx="7581900" cy="2514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Genetic Schedule Picker</a:t>
            </a:r>
          </a:p>
        </p:txBody>
      </p:sp>
    </p:spTree>
    <p:extLst>
      <p:ext uri="{BB962C8B-B14F-4D97-AF65-F5344CB8AC3E}">
        <p14:creationId xmlns:p14="http://schemas.microsoft.com/office/powerpoint/2010/main" val="923513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5AEC9-6EE0-FF45-9839-6F1617C758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Running the Program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B26E2D-2C9E-604A-A8CC-062DB52DD6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48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B5AC3-611C-5341-AE2F-96E53CBD4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5B49C-2CAA-9A42-B2AD-8999DDC04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3 </a:t>
            </a:r>
          </a:p>
          <a:p>
            <a:pPr lvl="1"/>
            <a:r>
              <a:rPr lang="en-US" dirty="0"/>
              <a:t>Default installation should be good enough</a:t>
            </a:r>
          </a:p>
        </p:txBody>
      </p:sp>
    </p:spTree>
    <p:extLst>
      <p:ext uri="{BB962C8B-B14F-4D97-AF65-F5344CB8AC3E}">
        <p14:creationId xmlns:p14="http://schemas.microsoft.com/office/powerpoint/2010/main" val="2305086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B5AC3-611C-5341-AE2F-96E53CBD4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Input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5B49C-2CAA-9A42-B2AD-8999DDC04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data must be in a csv file </a:t>
            </a:r>
          </a:p>
          <a:p>
            <a:pPr lvl="1"/>
            <a:r>
              <a:rPr lang="en-US" dirty="0"/>
              <a:t>Required fields: Email, </a:t>
            </a:r>
            <a:r>
              <a:rPr lang="en-US" dirty="0" err="1"/>
              <a:t>isMentor</a:t>
            </a:r>
            <a:r>
              <a:rPr lang="en-US" dirty="0"/>
              <a:t>, Times </a:t>
            </a:r>
          </a:p>
          <a:p>
            <a:pPr lvl="1"/>
            <a:r>
              <a:rPr lang="en-US" dirty="0"/>
              <a:t>Optional fields (used for features): must be binary values placed before Times</a:t>
            </a:r>
          </a:p>
          <a:p>
            <a:pPr lvl="2"/>
            <a:r>
              <a:rPr lang="en-US" dirty="0"/>
              <a:t>Times must be in the following format: &lt;Day of the week&gt;:Time-Time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1AC1E76-23C9-5D4B-A174-D88F7B70F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23826"/>
            <a:ext cx="4506686" cy="2834174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BC869DC-2DAF-8646-91B0-4D5DC54BF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0081" y="3905007"/>
            <a:ext cx="4771919" cy="295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723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3C74D-BA0A-D24F-9A14-6FBC66572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09D2C-66FF-9D40-B1FF-A0C78BA94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running can be achieved by following command </a:t>
            </a:r>
          </a:p>
          <a:p>
            <a:pPr lvl="1"/>
            <a:r>
              <a:rPr lang="en-US" dirty="0"/>
              <a:t>python3 </a:t>
            </a:r>
            <a:r>
              <a:rPr lang="en-US" dirty="0" err="1"/>
              <a:t>main.py</a:t>
            </a:r>
            <a:r>
              <a:rPr lang="en-US" dirty="0"/>
              <a:t> –</a:t>
            </a:r>
            <a:r>
              <a:rPr lang="en-US" dirty="0" err="1"/>
              <a:t>input_file</a:t>
            </a:r>
            <a:r>
              <a:rPr lang="en-US" dirty="0"/>
              <a:t> &lt;filename&gt; </a:t>
            </a:r>
          </a:p>
          <a:p>
            <a:r>
              <a:rPr lang="en-US" dirty="0"/>
              <a:t>Full list of commands can be found by following command</a:t>
            </a:r>
          </a:p>
          <a:p>
            <a:pPr lvl="1"/>
            <a:r>
              <a:rPr lang="en-US" dirty="0"/>
              <a:t>python3 </a:t>
            </a:r>
            <a:r>
              <a:rPr lang="en-US" dirty="0" err="1"/>
              <a:t>main.py</a:t>
            </a:r>
            <a:r>
              <a:rPr lang="en-US" dirty="0"/>
              <a:t> –h </a:t>
            </a:r>
          </a:p>
        </p:txBody>
      </p:sp>
    </p:spTree>
    <p:extLst>
      <p:ext uri="{BB962C8B-B14F-4D97-AF65-F5344CB8AC3E}">
        <p14:creationId xmlns:p14="http://schemas.microsoft.com/office/powerpoint/2010/main" val="2295516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B9C9E-48DC-7940-87D1-1CC1D6332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9A3C0-3A99-5344-85C2-14C1A552B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--</a:t>
            </a:r>
            <a:r>
              <a:rPr lang="en-US" dirty="0" err="1"/>
              <a:t>meeting_duration</a:t>
            </a:r>
            <a:r>
              <a:rPr lang="en-US" dirty="0"/>
              <a:t> (defaults to 75) </a:t>
            </a:r>
          </a:p>
          <a:p>
            <a:r>
              <a:rPr lang="en-US" dirty="0"/>
              <a:t>--</a:t>
            </a:r>
            <a:r>
              <a:rPr lang="en-US" dirty="0" err="1"/>
              <a:t>sample_size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The number of chromosomes randomly selected for the next generation (pre-prune stage)</a:t>
            </a:r>
          </a:p>
          <a:p>
            <a:r>
              <a:rPr lang="en-US" dirty="0"/>
              <a:t>--</a:t>
            </a:r>
            <a:r>
              <a:rPr lang="en-US" dirty="0" err="1"/>
              <a:t>unmatched_weight</a:t>
            </a:r>
            <a:r>
              <a:rPr lang="en-US" dirty="0"/>
              <a:t>/ --</a:t>
            </a:r>
            <a:r>
              <a:rPr lang="en-US" dirty="0" err="1"/>
              <a:t>group_size_weight</a:t>
            </a:r>
            <a:r>
              <a:rPr lang="en-US" dirty="0"/>
              <a:t>/ --</a:t>
            </a:r>
            <a:r>
              <a:rPr lang="en-US" dirty="0" err="1"/>
              <a:t>num_groups_weight</a:t>
            </a:r>
            <a:r>
              <a:rPr lang="en-US" dirty="0"/>
              <a:t>/ --</a:t>
            </a:r>
            <a:r>
              <a:rPr lang="en-US" dirty="0" err="1"/>
              <a:t>feature_weight</a:t>
            </a:r>
            <a:endParaRPr lang="en-US" dirty="0"/>
          </a:p>
          <a:p>
            <a:pPr lvl="1"/>
            <a:r>
              <a:rPr lang="en-US" dirty="0"/>
              <a:t>Weights for the 4 parts of the fitness function. Total amongst these arguments must equal 1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341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5EAA-B3FB-8642-A1C3-0B9E0BF89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A8D14-D64A-9D4B-8C75-FCB4C51AE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Groups file is written to </a:t>
            </a:r>
            <a:r>
              <a:rPr lang="en-US" b="1" dirty="0" err="1"/>
              <a:t>groups.csv</a:t>
            </a:r>
            <a:r>
              <a:rPr lang="en-US" b="1" dirty="0"/>
              <a:t> </a:t>
            </a:r>
            <a:r>
              <a:rPr lang="en-US" dirty="0"/>
              <a:t>(can be opened in excel)</a:t>
            </a:r>
            <a:endParaRPr lang="en-US" b="1" dirty="0"/>
          </a:p>
          <a:p>
            <a:r>
              <a:rPr lang="en-US" dirty="0"/>
              <a:t>Unmatched people is written to </a:t>
            </a:r>
            <a:r>
              <a:rPr lang="en-US" b="1" dirty="0" err="1"/>
              <a:t>unmatched.csv</a:t>
            </a:r>
            <a:r>
              <a:rPr lang="en-US" b="1" dirty="0"/>
              <a:t> </a:t>
            </a:r>
            <a:r>
              <a:rPr lang="en-US" dirty="0"/>
              <a:t>(can be opened in excel)</a:t>
            </a:r>
          </a:p>
        </p:txBody>
      </p:sp>
    </p:spTree>
    <p:extLst>
      <p:ext uri="{BB962C8B-B14F-4D97-AF65-F5344CB8AC3E}">
        <p14:creationId xmlns:p14="http://schemas.microsoft.com/office/powerpoint/2010/main" val="2943416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71572-F8D7-3446-AA65-E51EBDAE3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7551B-60A7-6D44-8FF1-22B4E4BD8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 functionality in </a:t>
            </a:r>
            <a:r>
              <a:rPr lang="en-US" dirty="0" err="1"/>
              <a:t>emailer.py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Able to be accessed through </a:t>
            </a:r>
            <a:r>
              <a:rPr lang="en-US" dirty="0" err="1"/>
              <a:t>main.py</a:t>
            </a:r>
            <a:r>
              <a:rPr lang="en-US" dirty="0"/>
              <a:t> or by running python3 </a:t>
            </a:r>
            <a:r>
              <a:rPr lang="en-US" dirty="0" err="1"/>
              <a:t>emailer.py</a:t>
            </a:r>
            <a:endParaRPr lang="en-US" dirty="0"/>
          </a:p>
          <a:p>
            <a:pPr lvl="1"/>
            <a:r>
              <a:rPr lang="en-US" dirty="0"/>
              <a:t>Need to provide Gmail credentials in a </a:t>
            </a:r>
            <a:r>
              <a:rPr lang="en-US" dirty="0" err="1"/>
              <a:t>config.txt</a:t>
            </a:r>
            <a:r>
              <a:rPr lang="en-US" dirty="0"/>
              <a:t> file</a:t>
            </a:r>
          </a:p>
          <a:p>
            <a:pPr lvl="1"/>
            <a:r>
              <a:rPr lang="en-US" dirty="0"/>
              <a:t>Reads from </a:t>
            </a:r>
            <a:r>
              <a:rPr lang="en-US" dirty="0" err="1"/>
              <a:t>groups.csv</a:t>
            </a:r>
            <a:endParaRPr lang="en-US" dirty="0"/>
          </a:p>
          <a:p>
            <a:r>
              <a:rPr lang="en-US" dirty="0"/>
              <a:t>Data Generation/Cleaning in </a:t>
            </a:r>
            <a:r>
              <a:rPr lang="en-US" dirty="0" err="1"/>
              <a:t>datagen.py</a:t>
            </a:r>
            <a:endParaRPr lang="en-US" dirty="0"/>
          </a:p>
          <a:p>
            <a:pPr lvl="1"/>
            <a:r>
              <a:rPr lang="en-US" dirty="0"/>
              <a:t>Has some functions to either generate random data or convert data to proper format.</a:t>
            </a:r>
          </a:p>
        </p:txBody>
      </p:sp>
    </p:spTree>
    <p:extLst>
      <p:ext uri="{BB962C8B-B14F-4D97-AF65-F5344CB8AC3E}">
        <p14:creationId xmlns:p14="http://schemas.microsoft.com/office/powerpoint/2010/main" val="2782415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D6CA1-550A-F048-9DC3-1E452CEF9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C2362-CC9E-6548-B1F0-3341ED2AB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 </a:t>
            </a:r>
            <a:r>
              <a:rPr lang="en-US" i="1" dirty="0"/>
              <a:t>n </a:t>
            </a:r>
            <a:r>
              <a:rPr lang="en-US" dirty="0"/>
              <a:t>number of mentees into groups with </a:t>
            </a:r>
            <a:r>
              <a:rPr lang="en-US" i="1" dirty="0"/>
              <a:t>m </a:t>
            </a:r>
            <a:r>
              <a:rPr lang="en-US" dirty="0"/>
              <a:t>number of mentors </a:t>
            </a:r>
          </a:p>
          <a:p>
            <a:r>
              <a:rPr lang="en-US" dirty="0"/>
              <a:t>Problem is NP-Complete</a:t>
            </a:r>
          </a:p>
          <a:p>
            <a:pPr lvl="1"/>
            <a:r>
              <a:rPr lang="en-US" dirty="0"/>
              <a:t>Running time of naïve algorithm is O(</a:t>
            </a:r>
            <a:r>
              <a:rPr lang="en-US" i="1" dirty="0"/>
              <a:t>k!</a:t>
            </a:r>
            <a:r>
              <a:rPr lang="en-US" dirty="0"/>
              <a:t>) where </a:t>
            </a:r>
            <a:r>
              <a:rPr lang="en-US" i="1" dirty="0"/>
              <a:t>k</a:t>
            </a:r>
            <a:r>
              <a:rPr lang="en-US" dirty="0"/>
              <a:t> is the number of groups to be scheduled [1]</a:t>
            </a:r>
          </a:p>
          <a:p>
            <a:pPr lvl="1"/>
            <a:r>
              <a:rPr lang="en-US" dirty="0"/>
              <a:t>For this problem k = </a:t>
            </a:r>
            <a:r>
              <a:rPr lang="en-US" i="1" dirty="0"/>
              <a:t>n/m</a:t>
            </a:r>
          </a:p>
          <a:p>
            <a:r>
              <a:rPr lang="en-US" dirty="0"/>
              <a:t>Additional Considerations </a:t>
            </a:r>
          </a:p>
          <a:p>
            <a:pPr lvl="1"/>
            <a:r>
              <a:rPr lang="en-US" dirty="0"/>
              <a:t>Features? </a:t>
            </a:r>
          </a:p>
          <a:p>
            <a:pPr lvl="2"/>
            <a:r>
              <a:rPr lang="en-US" dirty="0"/>
              <a:t>Transfer Students?</a:t>
            </a:r>
          </a:p>
          <a:p>
            <a:pPr lvl="2"/>
            <a:r>
              <a:rPr lang="en-US" dirty="0"/>
              <a:t>Online Only?</a:t>
            </a:r>
          </a:p>
          <a:p>
            <a:pPr lvl="2"/>
            <a:r>
              <a:rPr lang="en-US" dirty="0" err="1"/>
              <a:t>PreDent</a:t>
            </a:r>
            <a:r>
              <a:rPr lang="en-US" dirty="0"/>
              <a:t>/</a:t>
            </a:r>
            <a:r>
              <a:rPr lang="en-US" dirty="0" err="1"/>
              <a:t>PrePA</a:t>
            </a:r>
            <a:r>
              <a:rPr lang="en-US" dirty="0"/>
              <a:t>/etc.</a:t>
            </a:r>
          </a:p>
          <a:p>
            <a:pPr marL="457200" lvl="1" indent="0">
              <a:buNone/>
            </a:pPr>
            <a:endParaRPr lang="en-US" i="1" dirty="0"/>
          </a:p>
          <a:p>
            <a:pPr marL="457200" lvl="1" indent="0">
              <a:buNone/>
            </a:pPr>
            <a:endParaRPr lang="en-US" i="1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D405C4-EB4F-7B4B-9160-DCA82FADBA89}"/>
              </a:ext>
            </a:extLst>
          </p:cNvPr>
          <p:cNvSpPr txBox="1"/>
          <p:nvPr/>
        </p:nvSpPr>
        <p:spPr>
          <a:xfrm>
            <a:off x="838200" y="6357693"/>
            <a:ext cx="9555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[1] Christophe Lenté, Mathieu </a:t>
            </a:r>
            <a:r>
              <a:rPr lang="en-US" sz="1200" dirty="0" err="1"/>
              <a:t>Liedloff</a:t>
            </a:r>
            <a:r>
              <a:rPr lang="en-US" sz="1200" dirty="0"/>
              <a:t>, </a:t>
            </a:r>
            <a:r>
              <a:rPr lang="en-US" sz="1200" dirty="0" err="1"/>
              <a:t>Ameur</a:t>
            </a:r>
            <a:r>
              <a:rPr lang="en-US" sz="1200" dirty="0"/>
              <a:t> </a:t>
            </a:r>
            <a:r>
              <a:rPr lang="en-US" sz="1200" dirty="0" err="1"/>
              <a:t>Soukhal</a:t>
            </a:r>
            <a:r>
              <a:rPr lang="en-US" sz="1200" dirty="0"/>
              <a:t>, Vincent </a:t>
            </a:r>
            <a:r>
              <a:rPr lang="en-US" sz="1200" dirty="0" err="1"/>
              <a:t>t’Kindt</a:t>
            </a:r>
            <a:r>
              <a:rPr lang="en-US" sz="1200" dirty="0"/>
              <a:t>. Exponential Algorithms for Scheduling Problems. 2014. hal-00944382</a:t>
            </a:r>
          </a:p>
          <a:p>
            <a:r>
              <a:rPr lang="en-US" sz="1200" dirty="0"/>
              <a:t>[2] https://</a:t>
            </a:r>
            <a:r>
              <a:rPr lang="en-US" sz="1200" dirty="0" err="1"/>
              <a:t>medium.com</a:t>
            </a:r>
            <a:r>
              <a:rPr lang="en-US" sz="1200" dirty="0"/>
              <a:t>/@</a:t>
            </a:r>
            <a:r>
              <a:rPr lang="en-US" sz="1200" dirty="0" err="1"/>
              <a:t>lauren.kroner</a:t>
            </a:r>
            <a:r>
              <a:rPr lang="en-US" sz="1200" dirty="0"/>
              <a:t>/understanding-big-o-notation-61ba6dbb2215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09278F-02C8-AB47-AD50-39464A9FF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216" y="3236244"/>
            <a:ext cx="5207684" cy="301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998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6AAF6-C88F-7B41-8C89-F6894E194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Solution: Genetic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99065-9B6F-2A47-8FF3-B2D218386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Heuristic approach to cut down search space</a:t>
            </a:r>
          </a:p>
          <a:p>
            <a:r>
              <a:rPr lang="en-US" dirty="0"/>
              <a:t>Based off Darwin’s theory of evolution </a:t>
            </a:r>
          </a:p>
          <a:p>
            <a:r>
              <a:rPr lang="en-US" dirty="0"/>
              <a:t>Each Generation is trying to maximize a </a:t>
            </a:r>
            <a:r>
              <a:rPr lang="en-US" b="1" dirty="0"/>
              <a:t>fitness function</a:t>
            </a:r>
          </a:p>
        </p:txBody>
      </p:sp>
    </p:spTree>
    <p:extLst>
      <p:ext uri="{BB962C8B-B14F-4D97-AF65-F5344CB8AC3E}">
        <p14:creationId xmlns:p14="http://schemas.microsoft.com/office/powerpoint/2010/main" val="2185610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EF68D-DA4C-3E4C-9520-AB48C07A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Fitness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90204-A02D-A04C-B87B-96A02DE44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 </a:t>
            </a:r>
            <a:r>
              <a:rPr lang="en-US" dirty="0"/>
              <a:t>Fitness Function for this program looks at the following parameters </a:t>
            </a:r>
          </a:p>
          <a:p>
            <a:pPr lvl="1"/>
            <a:r>
              <a:rPr lang="en-US" dirty="0"/>
              <a:t>Group Size </a:t>
            </a:r>
          </a:p>
          <a:p>
            <a:pPr lvl="1"/>
            <a:r>
              <a:rPr lang="en-US" dirty="0"/>
              <a:t>Unmatched People (Mentors and Mentees) </a:t>
            </a:r>
          </a:p>
          <a:p>
            <a:pPr lvl="1"/>
            <a:r>
              <a:rPr lang="en-US" dirty="0"/>
              <a:t>Num Groups </a:t>
            </a:r>
          </a:p>
          <a:p>
            <a:pPr lvl="1"/>
            <a:r>
              <a:rPr lang="en-US" dirty="0"/>
              <a:t>Feature Score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474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E650C-EA40-DD4C-920C-547EC1791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Walkthrough </a:t>
            </a:r>
          </a:p>
        </p:txBody>
      </p:sp>
      <p:sp>
        <p:nvSpPr>
          <p:cNvPr id="4" name="Multiply 3">
            <a:extLst>
              <a:ext uri="{FF2B5EF4-FFF2-40B4-BE49-F238E27FC236}">
                <a16:creationId xmlns:a16="http://schemas.microsoft.com/office/drawing/2014/main" id="{391D5803-78F5-6441-8512-07342D0A8766}"/>
              </a:ext>
            </a:extLst>
          </p:cNvPr>
          <p:cNvSpPr/>
          <p:nvPr/>
        </p:nvSpPr>
        <p:spPr>
          <a:xfrm>
            <a:off x="898967" y="2325681"/>
            <a:ext cx="914400" cy="914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Multiply 4">
            <a:extLst>
              <a:ext uri="{FF2B5EF4-FFF2-40B4-BE49-F238E27FC236}">
                <a16:creationId xmlns:a16="http://schemas.microsoft.com/office/drawing/2014/main" id="{F6226344-C703-2A4A-B454-5709FBBFD488}"/>
              </a:ext>
            </a:extLst>
          </p:cNvPr>
          <p:cNvSpPr/>
          <p:nvPr/>
        </p:nvSpPr>
        <p:spPr>
          <a:xfrm>
            <a:off x="898967" y="3310784"/>
            <a:ext cx="914400" cy="914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ultiply 5">
            <a:extLst>
              <a:ext uri="{FF2B5EF4-FFF2-40B4-BE49-F238E27FC236}">
                <a16:creationId xmlns:a16="http://schemas.microsoft.com/office/drawing/2014/main" id="{F6ED6719-3ABF-D443-9582-4AC48E398C60}"/>
              </a:ext>
            </a:extLst>
          </p:cNvPr>
          <p:cNvSpPr/>
          <p:nvPr/>
        </p:nvSpPr>
        <p:spPr>
          <a:xfrm>
            <a:off x="898967" y="4359156"/>
            <a:ext cx="914400" cy="914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y 6">
            <a:extLst>
              <a:ext uri="{FF2B5EF4-FFF2-40B4-BE49-F238E27FC236}">
                <a16:creationId xmlns:a16="http://schemas.microsoft.com/office/drawing/2014/main" id="{A7833401-DF04-7348-A7A3-1F004D344EB1}"/>
              </a:ext>
            </a:extLst>
          </p:cNvPr>
          <p:cNvSpPr/>
          <p:nvPr/>
        </p:nvSpPr>
        <p:spPr>
          <a:xfrm>
            <a:off x="898967" y="5414963"/>
            <a:ext cx="914400" cy="914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8B6780-E711-DB4A-A167-D79113348DD6}"/>
              </a:ext>
            </a:extLst>
          </p:cNvPr>
          <p:cNvSpPr txBox="1"/>
          <p:nvPr/>
        </p:nvSpPr>
        <p:spPr>
          <a:xfrm>
            <a:off x="374611" y="1475991"/>
            <a:ext cx="1956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Initial Chromosomes (Groups)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922C202-1992-F547-8DBC-FBAC49FC20F6}"/>
              </a:ext>
            </a:extLst>
          </p:cNvPr>
          <p:cNvCxnSpPr>
            <a:cxnSpLocks/>
            <a:stCxn id="4" idx="1"/>
          </p:cNvCxnSpPr>
          <p:nvPr/>
        </p:nvCxnSpPr>
        <p:spPr>
          <a:xfrm flipV="1">
            <a:off x="1593751" y="2210576"/>
            <a:ext cx="1564422" cy="334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B3953F-5BE1-F74D-A491-C4A3C0C33A42}"/>
              </a:ext>
            </a:extLst>
          </p:cNvPr>
          <p:cNvCxnSpPr>
            <a:cxnSpLocks/>
          </p:cNvCxnSpPr>
          <p:nvPr/>
        </p:nvCxnSpPr>
        <p:spPr>
          <a:xfrm>
            <a:off x="1565237" y="2588393"/>
            <a:ext cx="1654876" cy="220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5B5194E-653D-7E49-9382-AB7A334AF4AD}"/>
              </a:ext>
            </a:extLst>
          </p:cNvPr>
          <p:cNvCxnSpPr>
            <a:cxnSpLocks/>
          </p:cNvCxnSpPr>
          <p:nvPr/>
        </p:nvCxnSpPr>
        <p:spPr>
          <a:xfrm>
            <a:off x="1593751" y="3014663"/>
            <a:ext cx="1787083" cy="313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ultiply 23">
            <a:extLst>
              <a:ext uri="{FF2B5EF4-FFF2-40B4-BE49-F238E27FC236}">
                <a16:creationId xmlns:a16="http://schemas.microsoft.com/office/drawing/2014/main" id="{5B5CA430-3E06-D841-8847-BDBA15682BC7}"/>
              </a:ext>
            </a:extLst>
          </p:cNvPr>
          <p:cNvSpPr/>
          <p:nvPr/>
        </p:nvSpPr>
        <p:spPr>
          <a:xfrm>
            <a:off x="2848097" y="2930488"/>
            <a:ext cx="914400" cy="914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Multiply 24">
            <a:extLst>
              <a:ext uri="{FF2B5EF4-FFF2-40B4-BE49-F238E27FC236}">
                <a16:creationId xmlns:a16="http://schemas.microsoft.com/office/drawing/2014/main" id="{5F9A2D5F-E68B-0B4C-ACF4-227E551835EE}"/>
              </a:ext>
            </a:extLst>
          </p:cNvPr>
          <p:cNvSpPr/>
          <p:nvPr/>
        </p:nvSpPr>
        <p:spPr>
          <a:xfrm>
            <a:off x="2848097" y="2303180"/>
            <a:ext cx="914400" cy="914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Multiply 25">
            <a:extLst>
              <a:ext uri="{FF2B5EF4-FFF2-40B4-BE49-F238E27FC236}">
                <a16:creationId xmlns:a16="http://schemas.microsoft.com/office/drawing/2014/main" id="{4B31D23B-FA02-794D-8BE0-8B88FE6F638F}"/>
              </a:ext>
            </a:extLst>
          </p:cNvPr>
          <p:cNvSpPr/>
          <p:nvPr/>
        </p:nvSpPr>
        <p:spPr>
          <a:xfrm>
            <a:off x="2848097" y="1753376"/>
            <a:ext cx="914400" cy="914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764A5B7-0359-C344-8011-C183F603120D}"/>
              </a:ext>
            </a:extLst>
          </p:cNvPr>
          <p:cNvSpPr txBox="1"/>
          <p:nvPr/>
        </p:nvSpPr>
        <p:spPr>
          <a:xfrm>
            <a:off x="2848098" y="4055214"/>
            <a:ext cx="72377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..</a:t>
            </a:r>
          </a:p>
          <a:p>
            <a:pPr algn="ctr"/>
            <a:r>
              <a:rPr lang="en-US" sz="1200" dirty="0"/>
              <a:t>..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…</a:t>
            </a:r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…</a:t>
            </a:r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..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299848A-66A1-4149-B97A-EA18B969145C}"/>
              </a:ext>
            </a:extLst>
          </p:cNvPr>
          <p:cNvSpPr txBox="1"/>
          <p:nvPr/>
        </p:nvSpPr>
        <p:spPr>
          <a:xfrm>
            <a:off x="2242052" y="1484392"/>
            <a:ext cx="1956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Generation 1</a:t>
            </a:r>
          </a:p>
        </p:txBody>
      </p:sp>
    </p:spTree>
    <p:extLst>
      <p:ext uri="{BB962C8B-B14F-4D97-AF65-F5344CB8AC3E}">
        <p14:creationId xmlns:p14="http://schemas.microsoft.com/office/powerpoint/2010/main" val="3301671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E650C-EA40-DD4C-920C-547EC1791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Walkthrough (PRUNE) </a:t>
            </a:r>
          </a:p>
        </p:txBody>
      </p:sp>
      <p:sp>
        <p:nvSpPr>
          <p:cNvPr id="4" name="Multiply 3">
            <a:extLst>
              <a:ext uri="{FF2B5EF4-FFF2-40B4-BE49-F238E27FC236}">
                <a16:creationId xmlns:a16="http://schemas.microsoft.com/office/drawing/2014/main" id="{391D5803-78F5-6441-8512-07342D0A8766}"/>
              </a:ext>
            </a:extLst>
          </p:cNvPr>
          <p:cNvSpPr/>
          <p:nvPr/>
        </p:nvSpPr>
        <p:spPr>
          <a:xfrm>
            <a:off x="898967" y="2325681"/>
            <a:ext cx="914400" cy="914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Multiply 4">
            <a:extLst>
              <a:ext uri="{FF2B5EF4-FFF2-40B4-BE49-F238E27FC236}">
                <a16:creationId xmlns:a16="http://schemas.microsoft.com/office/drawing/2014/main" id="{F6226344-C703-2A4A-B454-5709FBBFD488}"/>
              </a:ext>
            </a:extLst>
          </p:cNvPr>
          <p:cNvSpPr/>
          <p:nvPr/>
        </p:nvSpPr>
        <p:spPr>
          <a:xfrm>
            <a:off x="898967" y="3310784"/>
            <a:ext cx="914400" cy="914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ultiply 5">
            <a:extLst>
              <a:ext uri="{FF2B5EF4-FFF2-40B4-BE49-F238E27FC236}">
                <a16:creationId xmlns:a16="http://schemas.microsoft.com/office/drawing/2014/main" id="{F6ED6719-3ABF-D443-9582-4AC48E398C60}"/>
              </a:ext>
            </a:extLst>
          </p:cNvPr>
          <p:cNvSpPr/>
          <p:nvPr/>
        </p:nvSpPr>
        <p:spPr>
          <a:xfrm>
            <a:off x="898967" y="4359156"/>
            <a:ext cx="914400" cy="914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y 6">
            <a:extLst>
              <a:ext uri="{FF2B5EF4-FFF2-40B4-BE49-F238E27FC236}">
                <a16:creationId xmlns:a16="http://schemas.microsoft.com/office/drawing/2014/main" id="{A7833401-DF04-7348-A7A3-1F004D344EB1}"/>
              </a:ext>
            </a:extLst>
          </p:cNvPr>
          <p:cNvSpPr/>
          <p:nvPr/>
        </p:nvSpPr>
        <p:spPr>
          <a:xfrm>
            <a:off x="898967" y="5414963"/>
            <a:ext cx="914400" cy="914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8B6780-E711-DB4A-A167-D79113348DD6}"/>
              </a:ext>
            </a:extLst>
          </p:cNvPr>
          <p:cNvSpPr txBox="1"/>
          <p:nvPr/>
        </p:nvSpPr>
        <p:spPr>
          <a:xfrm>
            <a:off x="374611" y="1475991"/>
            <a:ext cx="1956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Initial Chromosomes (Groups)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922C202-1992-F547-8DBC-FBAC49FC20F6}"/>
              </a:ext>
            </a:extLst>
          </p:cNvPr>
          <p:cNvCxnSpPr>
            <a:cxnSpLocks/>
            <a:stCxn id="4" idx="1"/>
          </p:cNvCxnSpPr>
          <p:nvPr/>
        </p:nvCxnSpPr>
        <p:spPr>
          <a:xfrm flipV="1">
            <a:off x="1593751" y="2210576"/>
            <a:ext cx="1564422" cy="334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B3953F-5BE1-F74D-A491-C4A3C0C33A42}"/>
              </a:ext>
            </a:extLst>
          </p:cNvPr>
          <p:cNvCxnSpPr>
            <a:cxnSpLocks/>
          </p:cNvCxnSpPr>
          <p:nvPr/>
        </p:nvCxnSpPr>
        <p:spPr>
          <a:xfrm>
            <a:off x="1565237" y="2588393"/>
            <a:ext cx="1654876" cy="220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5B5194E-653D-7E49-9382-AB7A334AF4AD}"/>
              </a:ext>
            </a:extLst>
          </p:cNvPr>
          <p:cNvCxnSpPr>
            <a:cxnSpLocks/>
          </p:cNvCxnSpPr>
          <p:nvPr/>
        </p:nvCxnSpPr>
        <p:spPr>
          <a:xfrm>
            <a:off x="1593751" y="3014663"/>
            <a:ext cx="1787083" cy="313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ultiply 23">
            <a:extLst>
              <a:ext uri="{FF2B5EF4-FFF2-40B4-BE49-F238E27FC236}">
                <a16:creationId xmlns:a16="http://schemas.microsoft.com/office/drawing/2014/main" id="{5B5CA430-3E06-D841-8847-BDBA15682BC7}"/>
              </a:ext>
            </a:extLst>
          </p:cNvPr>
          <p:cNvSpPr/>
          <p:nvPr/>
        </p:nvSpPr>
        <p:spPr>
          <a:xfrm>
            <a:off x="2848097" y="2930488"/>
            <a:ext cx="914400" cy="914400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Multiply 24">
            <a:extLst>
              <a:ext uri="{FF2B5EF4-FFF2-40B4-BE49-F238E27FC236}">
                <a16:creationId xmlns:a16="http://schemas.microsoft.com/office/drawing/2014/main" id="{5F9A2D5F-E68B-0B4C-ACF4-227E551835EE}"/>
              </a:ext>
            </a:extLst>
          </p:cNvPr>
          <p:cNvSpPr/>
          <p:nvPr/>
        </p:nvSpPr>
        <p:spPr>
          <a:xfrm>
            <a:off x="2848097" y="2303180"/>
            <a:ext cx="914400" cy="914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Multiply 25">
            <a:extLst>
              <a:ext uri="{FF2B5EF4-FFF2-40B4-BE49-F238E27FC236}">
                <a16:creationId xmlns:a16="http://schemas.microsoft.com/office/drawing/2014/main" id="{4B31D23B-FA02-794D-8BE0-8B88FE6F638F}"/>
              </a:ext>
            </a:extLst>
          </p:cNvPr>
          <p:cNvSpPr/>
          <p:nvPr/>
        </p:nvSpPr>
        <p:spPr>
          <a:xfrm>
            <a:off x="2848097" y="1753376"/>
            <a:ext cx="914400" cy="914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764A5B7-0359-C344-8011-C183F603120D}"/>
              </a:ext>
            </a:extLst>
          </p:cNvPr>
          <p:cNvSpPr txBox="1"/>
          <p:nvPr/>
        </p:nvSpPr>
        <p:spPr>
          <a:xfrm>
            <a:off x="2848098" y="4055214"/>
            <a:ext cx="72377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..</a:t>
            </a:r>
          </a:p>
          <a:p>
            <a:pPr algn="ctr"/>
            <a:r>
              <a:rPr lang="en-US" sz="1200" dirty="0"/>
              <a:t>..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…</a:t>
            </a:r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…</a:t>
            </a:r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..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299848A-66A1-4149-B97A-EA18B969145C}"/>
              </a:ext>
            </a:extLst>
          </p:cNvPr>
          <p:cNvSpPr txBox="1"/>
          <p:nvPr/>
        </p:nvSpPr>
        <p:spPr>
          <a:xfrm>
            <a:off x="2242052" y="1484392"/>
            <a:ext cx="1956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Generation 1</a:t>
            </a:r>
          </a:p>
        </p:txBody>
      </p:sp>
    </p:spTree>
    <p:extLst>
      <p:ext uri="{BB962C8B-B14F-4D97-AF65-F5344CB8AC3E}">
        <p14:creationId xmlns:p14="http://schemas.microsoft.com/office/powerpoint/2010/main" val="1181585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E650C-EA40-DD4C-920C-547EC1791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Walkthrough</a:t>
            </a:r>
          </a:p>
        </p:txBody>
      </p:sp>
      <p:sp>
        <p:nvSpPr>
          <p:cNvPr id="4" name="Multiply 3">
            <a:extLst>
              <a:ext uri="{FF2B5EF4-FFF2-40B4-BE49-F238E27FC236}">
                <a16:creationId xmlns:a16="http://schemas.microsoft.com/office/drawing/2014/main" id="{391D5803-78F5-6441-8512-07342D0A8766}"/>
              </a:ext>
            </a:extLst>
          </p:cNvPr>
          <p:cNvSpPr/>
          <p:nvPr/>
        </p:nvSpPr>
        <p:spPr>
          <a:xfrm>
            <a:off x="898967" y="2325681"/>
            <a:ext cx="914400" cy="914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Multiply 4">
            <a:extLst>
              <a:ext uri="{FF2B5EF4-FFF2-40B4-BE49-F238E27FC236}">
                <a16:creationId xmlns:a16="http://schemas.microsoft.com/office/drawing/2014/main" id="{F6226344-C703-2A4A-B454-5709FBBFD488}"/>
              </a:ext>
            </a:extLst>
          </p:cNvPr>
          <p:cNvSpPr/>
          <p:nvPr/>
        </p:nvSpPr>
        <p:spPr>
          <a:xfrm>
            <a:off x="898967" y="3310784"/>
            <a:ext cx="914400" cy="914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ultiply 5">
            <a:extLst>
              <a:ext uri="{FF2B5EF4-FFF2-40B4-BE49-F238E27FC236}">
                <a16:creationId xmlns:a16="http://schemas.microsoft.com/office/drawing/2014/main" id="{F6ED6719-3ABF-D443-9582-4AC48E398C60}"/>
              </a:ext>
            </a:extLst>
          </p:cNvPr>
          <p:cNvSpPr/>
          <p:nvPr/>
        </p:nvSpPr>
        <p:spPr>
          <a:xfrm>
            <a:off x="898967" y="4359156"/>
            <a:ext cx="914400" cy="914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y 6">
            <a:extLst>
              <a:ext uri="{FF2B5EF4-FFF2-40B4-BE49-F238E27FC236}">
                <a16:creationId xmlns:a16="http://schemas.microsoft.com/office/drawing/2014/main" id="{A7833401-DF04-7348-A7A3-1F004D344EB1}"/>
              </a:ext>
            </a:extLst>
          </p:cNvPr>
          <p:cNvSpPr/>
          <p:nvPr/>
        </p:nvSpPr>
        <p:spPr>
          <a:xfrm>
            <a:off x="898967" y="5414963"/>
            <a:ext cx="914400" cy="914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8B6780-E711-DB4A-A167-D79113348DD6}"/>
              </a:ext>
            </a:extLst>
          </p:cNvPr>
          <p:cNvSpPr txBox="1"/>
          <p:nvPr/>
        </p:nvSpPr>
        <p:spPr>
          <a:xfrm>
            <a:off x="374611" y="1475991"/>
            <a:ext cx="1956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Initial Chromosomes (Groups)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922C202-1992-F547-8DBC-FBAC49FC20F6}"/>
              </a:ext>
            </a:extLst>
          </p:cNvPr>
          <p:cNvCxnSpPr>
            <a:cxnSpLocks/>
            <a:stCxn id="4" idx="1"/>
          </p:cNvCxnSpPr>
          <p:nvPr/>
        </p:nvCxnSpPr>
        <p:spPr>
          <a:xfrm flipV="1">
            <a:off x="1593751" y="2210576"/>
            <a:ext cx="1564422" cy="334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B3953F-5BE1-F74D-A491-C4A3C0C33A42}"/>
              </a:ext>
            </a:extLst>
          </p:cNvPr>
          <p:cNvCxnSpPr>
            <a:cxnSpLocks/>
          </p:cNvCxnSpPr>
          <p:nvPr/>
        </p:nvCxnSpPr>
        <p:spPr>
          <a:xfrm>
            <a:off x="1565237" y="2588393"/>
            <a:ext cx="1654876" cy="220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Multiply 24">
            <a:extLst>
              <a:ext uri="{FF2B5EF4-FFF2-40B4-BE49-F238E27FC236}">
                <a16:creationId xmlns:a16="http://schemas.microsoft.com/office/drawing/2014/main" id="{5F9A2D5F-E68B-0B4C-ACF4-227E551835EE}"/>
              </a:ext>
            </a:extLst>
          </p:cNvPr>
          <p:cNvSpPr/>
          <p:nvPr/>
        </p:nvSpPr>
        <p:spPr>
          <a:xfrm>
            <a:off x="2848097" y="2303180"/>
            <a:ext cx="914400" cy="914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Multiply 25">
            <a:extLst>
              <a:ext uri="{FF2B5EF4-FFF2-40B4-BE49-F238E27FC236}">
                <a16:creationId xmlns:a16="http://schemas.microsoft.com/office/drawing/2014/main" id="{4B31D23B-FA02-794D-8BE0-8B88FE6F638F}"/>
              </a:ext>
            </a:extLst>
          </p:cNvPr>
          <p:cNvSpPr/>
          <p:nvPr/>
        </p:nvSpPr>
        <p:spPr>
          <a:xfrm>
            <a:off x="2848097" y="1753376"/>
            <a:ext cx="914400" cy="914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764A5B7-0359-C344-8011-C183F603120D}"/>
              </a:ext>
            </a:extLst>
          </p:cNvPr>
          <p:cNvSpPr txBox="1"/>
          <p:nvPr/>
        </p:nvSpPr>
        <p:spPr>
          <a:xfrm>
            <a:off x="2848098" y="4055214"/>
            <a:ext cx="72377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..</a:t>
            </a:r>
          </a:p>
          <a:p>
            <a:pPr algn="ctr"/>
            <a:r>
              <a:rPr lang="en-US" sz="1200" dirty="0"/>
              <a:t>..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…</a:t>
            </a:r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…</a:t>
            </a:r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..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299848A-66A1-4149-B97A-EA18B969145C}"/>
              </a:ext>
            </a:extLst>
          </p:cNvPr>
          <p:cNvSpPr txBox="1"/>
          <p:nvPr/>
        </p:nvSpPr>
        <p:spPr>
          <a:xfrm>
            <a:off x="2242052" y="1484392"/>
            <a:ext cx="1956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Generation 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511DBEC-4362-9D42-A892-3A4364A27CEB}"/>
              </a:ext>
            </a:extLst>
          </p:cNvPr>
          <p:cNvCxnSpPr>
            <a:cxnSpLocks/>
            <a:endCxn id="21" idx="0"/>
          </p:cNvCxnSpPr>
          <p:nvPr/>
        </p:nvCxnSpPr>
        <p:spPr>
          <a:xfrm flipV="1">
            <a:off x="3585078" y="1586916"/>
            <a:ext cx="1639114" cy="525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312D41-807D-6645-8E25-D3B1316A88BE}"/>
              </a:ext>
            </a:extLst>
          </p:cNvPr>
          <p:cNvCxnSpPr>
            <a:cxnSpLocks/>
          </p:cNvCxnSpPr>
          <p:nvPr/>
        </p:nvCxnSpPr>
        <p:spPr>
          <a:xfrm>
            <a:off x="3571876" y="2927617"/>
            <a:ext cx="1654876" cy="220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E20685-0806-9D40-A72D-2F423907C6B6}"/>
              </a:ext>
            </a:extLst>
          </p:cNvPr>
          <p:cNvCxnSpPr>
            <a:cxnSpLocks/>
          </p:cNvCxnSpPr>
          <p:nvPr/>
        </p:nvCxnSpPr>
        <p:spPr>
          <a:xfrm>
            <a:off x="3632798" y="2325681"/>
            <a:ext cx="1654876" cy="220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C04F955-3226-A146-835D-A0BDB413B335}"/>
              </a:ext>
            </a:extLst>
          </p:cNvPr>
          <p:cNvCxnSpPr>
            <a:cxnSpLocks/>
          </p:cNvCxnSpPr>
          <p:nvPr/>
        </p:nvCxnSpPr>
        <p:spPr>
          <a:xfrm flipV="1">
            <a:off x="3585078" y="2556055"/>
            <a:ext cx="1702596" cy="128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ultiply 20">
            <a:extLst>
              <a:ext uri="{FF2B5EF4-FFF2-40B4-BE49-F238E27FC236}">
                <a16:creationId xmlns:a16="http://schemas.microsoft.com/office/drawing/2014/main" id="{6C1FB9C5-3EC2-1C49-895A-7F054E0AADD0}"/>
              </a:ext>
            </a:extLst>
          </p:cNvPr>
          <p:cNvSpPr/>
          <p:nvPr/>
        </p:nvSpPr>
        <p:spPr>
          <a:xfrm>
            <a:off x="5004576" y="1367300"/>
            <a:ext cx="914400" cy="914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Multiply 21">
            <a:extLst>
              <a:ext uri="{FF2B5EF4-FFF2-40B4-BE49-F238E27FC236}">
                <a16:creationId xmlns:a16="http://schemas.microsoft.com/office/drawing/2014/main" id="{10BAE1F9-A905-4F44-AFB1-6BCD295A91E1}"/>
              </a:ext>
            </a:extLst>
          </p:cNvPr>
          <p:cNvSpPr/>
          <p:nvPr/>
        </p:nvSpPr>
        <p:spPr>
          <a:xfrm>
            <a:off x="4993875" y="2088097"/>
            <a:ext cx="914400" cy="914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Multiply 22">
            <a:extLst>
              <a:ext uri="{FF2B5EF4-FFF2-40B4-BE49-F238E27FC236}">
                <a16:creationId xmlns:a16="http://schemas.microsoft.com/office/drawing/2014/main" id="{05A74489-CD46-7448-9A44-B451D9B45D4E}"/>
              </a:ext>
            </a:extLst>
          </p:cNvPr>
          <p:cNvSpPr/>
          <p:nvPr/>
        </p:nvSpPr>
        <p:spPr>
          <a:xfrm>
            <a:off x="5016843" y="2782881"/>
            <a:ext cx="914400" cy="914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D525F4-F34A-A748-8028-3EA51393E9B4}"/>
              </a:ext>
            </a:extLst>
          </p:cNvPr>
          <p:cNvSpPr txBox="1"/>
          <p:nvPr/>
        </p:nvSpPr>
        <p:spPr>
          <a:xfrm>
            <a:off x="4399314" y="1264663"/>
            <a:ext cx="1956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Generation 2</a:t>
            </a:r>
          </a:p>
        </p:txBody>
      </p:sp>
    </p:spTree>
    <p:extLst>
      <p:ext uri="{BB962C8B-B14F-4D97-AF65-F5344CB8AC3E}">
        <p14:creationId xmlns:p14="http://schemas.microsoft.com/office/powerpoint/2010/main" val="4261962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5B0A4-6E64-424D-AF74-FED88A577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News </a:t>
            </a:r>
            <a:r>
              <a:rPr lang="en-US" dirty="0">
                <a:sym typeface="Wingdings" pitchFamily="2" charset="2"/>
              </a:rPr>
              <a:t>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FD5A1-F7FC-B449-9298-BE11FB901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optimal solution is not guaranteed </a:t>
            </a:r>
          </a:p>
          <a:p>
            <a:pPr lvl="1"/>
            <a:r>
              <a:rPr lang="en-US" dirty="0"/>
              <a:t>Accuracy is traded for speed </a:t>
            </a:r>
          </a:p>
          <a:p>
            <a:r>
              <a:rPr lang="en-US" dirty="0"/>
              <a:t>The optimal weights for the fitness function will change with the dataset and parameters</a:t>
            </a:r>
          </a:p>
        </p:txBody>
      </p:sp>
    </p:spTree>
    <p:extLst>
      <p:ext uri="{BB962C8B-B14F-4D97-AF65-F5344CB8AC3E}">
        <p14:creationId xmlns:p14="http://schemas.microsoft.com/office/powerpoint/2010/main" val="3212492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7412D-25F5-B14C-9019-019C5C901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News :D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5FC7F-D1D1-CB45-8B82-9BF8700F7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“pretty good” solution is found</a:t>
            </a:r>
          </a:p>
          <a:p>
            <a:r>
              <a:rPr lang="en-US" dirty="0"/>
              <a:t>Much much faster than exponential time (polynomial time instead of exponential) </a:t>
            </a:r>
          </a:p>
          <a:p>
            <a:r>
              <a:rPr lang="en-US" dirty="0"/>
              <a:t>Parameters and arguments are customizable </a:t>
            </a:r>
          </a:p>
          <a:p>
            <a:r>
              <a:rPr lang="en-US" dirty="0"/>
              <a:t>Group generated from the program are guaranteed to be accurate</a:t>
            </a:r>
          </a:p>
        </p:txBody>
      </p:sp>
    </p:spTree>
    <p:extLst>
      <p:ext uri="{BB962C8B-B14F-4D97-AF65-F5344CB8AC3E}">
        <p14:creationId xmlns:p14="http://schemas.microsoft.com/office/powerpoint/2010/main" val="560373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534</Words>
  <Application>Microsoft Macintosh PowerPoint</Application>
  <PresentationFormat>Widescreen</PresentationFormat>
  <Paragraphs>108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Genetic Schedule Picker</vt:lpstr>
      <vt:lpstr>Problem Overview</vt:lpstr>
      <vt:lpstr>Proposed Solution: Genetic Algorithm</vt:lpstr>
      <vt:lpstr>Fitness Function</vt:lpstr>
      <vt:lpstr>Algorithm Walkthrough </vt:lpstr>
      <vt:lpstr>Algorithm Walkthrough (PRUNE) </vt:lpstr>
      <vt:lpstr>Algorithm Walkthrough</vt:lpstr>
      <vt:lpstr>Bad News </vt:lpstr>
      <vt:lpstr>Good News :D</vt:lpstr>
      <vt:lpstr>Running the Program</vt:lpstr>
      <vt:lpstr>Required Dependencies</vt:lpstr>
      <vt:lpstr>Input</vt:lpstr>
      <vt:lpstr>Running the Program</vt:lpstr>
      <vt:lpstr>Select Parameters</vt:lpstr>
      <vt:lpstr>Output</vt:lpstr>
      <vt:lpstr>Additional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Scheduler Genetic Algorithm</dc:title>
  <dc:creator>Shenoi, Samuel</dc:creator>
  <cp:lastModifiedBy>Shenoi, Samuel</cp:lastModifiedBy>
  <cp:revision>16</cp:revision>
  <dcterms:created xsi:type="dcterms:W3CDTF">2021-01-01T16:42:34Z</dcterms:created>
  <dcterms:modified xsi:type="dcterms:W3CDTF">2021-07-31T22:08:54Z</dcterms:modified>
</cp:coreProperties>
</file>