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84" r:id="rId6"/>
    <p:sldId id="261" r:id="rId7"/>
    <p:sldId id="279" r:id="rId8"/>
    <p:sldId id="265" r:id="rId9"/>
    <p:sldId id="277" r:id="rId10"/>
    <p:sldId id="266" r:id="rId11"/>
    <p:sldId id="285" r:id="rId12"/>
    <p:sldId id="286" r:id="rId13"/>
    <p:sldId id="287" r:id="rId14"/>
    <p:sldId id="288" r:id="rId15"/>
    <p:sldId id="28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879" autoAdjust="0"/>
  </p:normalViewPr>
  <p:slideViewPr>
    <p:cSldViewPr snapToGrid="0">
      <p:cViewPr varScale="1">
        <p:scale>
          <a:sx n="151" d="100"/>
          <a:sy n="151" d="100"/>
        </p:scale>
        <p:origin x="1002" y="13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C376-B7AF-4AD5-DC40-0D74DF7C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E5F9F-190F-1B54-A822-7B5F03A75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9AB0B-77E9-A6BA-245C-5F9428BB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6692-538C-141E-797B-334392DB4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D2C5-5302-DBE1-0859-733F5C26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B0DD3-1CE4-6056-E6AC-4B0EC7D47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83E0D-7D29-2D96-01AA-81C0A1D9C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23C5-F1DE-CF89-F27E-8A1A7DCF8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ECE5-C878-A8D9-4283-5A4C2909D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6F7A2-9B33-4E41-8AD3-C479630F9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18571-B205-2BDC-124E-2F48E23CA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A8CC-2280-A4AB-5460-ABA8DBDF7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pean-aluminium.e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world-aluminium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 err="1"/>
              <a:t>Aliuminis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Nojus Kybartas gjs24-1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1454-6A3A-A3E6-1CB4-4936BC76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C3F-DB35-0FD8-EF54-9C927828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 anchor="b">
            <a:normAutofit/>
          </a:bodyPr>
          <a:lstStyle/>
          <a:p>
            <a:r>
              <a:rPr lang="lt-LT" dirty="0"/>
              <a:t>Kaip išgaunamas aliuminis?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F109B-E622-BE52-12DD-6D30276C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3"/>
          <a:stretch>
            <a:fillRect/>
          </a:stretch>
        </p:blipFill>
        <p:spPr>
          <a:xfrm>
            <a:off x="-28882" y="10"/>
            <a:ext cx="6115050" cy="6857990"/>
          </a:xfrm>
          <a:prstGeom prst="parallelogram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392-03FF-961A-CCB1-88094CF0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lt-LT" b="1" dirty="0"/>
              <a:t>Rūda</a:t>
            </a:r>
            <a:br>
              <a:rPr lang="lt-LT" dirty="0"/>
            </a:br>
            <a:r>
              <a:rPr lang="lt-LT" dirty="0"/>
              <a:t>Aliuminis gamtoje randamas daugiausia boksito rūdoje, kurioje yra aliuminio oksido.</a:t>
            </a:r>
            <a:br>
              <a:rPr lang="en-US" dirty="0"/>
            </a:br>
            <a:br>
              <a:rPr lang="en-US" dirty="0"/>
            </a:br>
            <a:r>
              <a:rPr lang="lt-LT" dirty="0"/>
              <a:t>Boksitas apdorojamas natrio hidroksido tirpalu, kuris ištirpdo aliuminio junginius. Gautas tirpalas filtruojamas, kad būtų atskirtas nešvarus likutis, o iš jo išgaunamas grynas aliuminio oksidas (alumina).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2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DA3B-B140-42F2-ED8B-C900826C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Aliuminis organizmuose nauda ir funkcijos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6DF7-CAB9-E087-4EC7-40941CEA91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lt-LT" sz="1500"/>
              <a:t>Aliuminis nėra laikomas būtinu mikroelementu žmogaus organizmui.</a:t>
            </a:r>
            <a:br>
              <a:rPr lang="lt-LT" sz="1500"/>
            </a:br>
            <a:br>
              <a:rPr lang="lt-LT" sz="1500"/>
            </a:br>
            <a:r>
              <a:rPr lang="lt-LT" sz="1500"/>
              <a:t>Organizme aliuminio kiekis yra labai mažas ir daugiausia jis kaupiasi atsitiktinai, be aiškios biologinės funkcijos.</a:t>
            </a:r>
            <a:br>
              <a:rPr lang="lt-LT" sz="1500"/>
            </a:br>
            <a:br>
              <a:rPr lang="lt-LT" sz="1500"/>
            </a:br>
            <a:r>
              <a:rPr lang="lt-LT" sz="1500"/>
              <a:t>Kai kurios mokslinės studijos tiria aliuminio poveikį, tačiau šiuo metu nėra įrodymų, kad aliuminis turi teigiamą poveikį sveikatai ar svarbių biologinių funkcijų.</a:t>
            </a:r>
            <a:br>
              <a:rPr lang="lt-LT" sz="1500"/>
            </a:br>
            <a:br>
              <a:rPr lang="lt-LT" sz="1500"/>
            </a:br>
            <a:r>
              <a:rPr lang="lt-LT" sz="1500"/>
              <a:t>Aliuminis gali būti pašalinamas iš organizmo per inkstus, jei jo kiekis yra nedidelis.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3706B6-D4AF-C38C-1EFB-106D7F04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464" y="2499093"/>
            <a:ext cx="5134335" cy="26955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8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94E2-221E-7DDA-C1C7-53C3921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Aliuminis maiste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16F5-0DA3-94B5-B711-5656D05C4EC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lt-LT" dirty="0"/>
              <a:t>Aliuminis natūraliai randamas tam tikruose maisto produktuose, nes jis yra aplinkoje (dirvožemyje, vandenyje).</a:t>
            </a:r>
            <a:br>
              <a:rPr lang="lt-LT" dirty="0"/>
            </a:br>
            <a:br>
              <a:rPr lang="lt-LT" dirty="0"/>
            </a:br>
            <a:r>
              <a:rPr lang="lt-LT" dirty="0"/>
              <a:t>Didesnis aliuminio kiekis gali atsirasti dėl maisto papildų, priedų ir apdorojimo metu naudojamų aliuminio indų ar pakuočių.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28FA7-0B4A-9947-F068-16E71E6BD2D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Maisto produktai, kuriuose gali būti daugiau aliuminio:</a:t>
            </a:r>
          </a:p>
          <a:p>
            <a:r>
              <a:rPr lang="lt-LT" dirty="0"/>
              <a:t>Kepimo milteliai (kai kuriuose jų yra aliuminio junginių)</a:t>
            </a:r>
          </a:p>
          <a:p>
            <a:r>
              <a:rPr lang="lt-LT" dirty="0"/>
              <a:t>Duonos ir pyragai, kuriose naudojami kepimo milteliai su aliuminiu</a:t>
            </a:r>
          </a:p>
          <a:p>
            <a:r>
              <a:rPr lang="lt-LT" dirty="0"/>
              <a:t>Kieti sūriai (gali kauptis dėl fermentacijos proceso)</a:t>
            </a:r>
          </a:p>
          <a:p>
            <a:r>
              <a:rPr lang="lt-LT" dirty="0"/>
              <a:t>Daržovės ir vaisiai, augę dirvožemyje, kuriame daug aliuminio</a:t>
            </a:r>
          </a:p>
          <a:p>
            <a:r>
              <a:rPr lang="lt-LT" dirty="0"/>
              <a:t>Gėrimai iš aliuminio skardinių (mažai aliuminio patenka į patį produktą, bet gali būti šiek tiek kontaminacijos)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040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lt-LT" dirty="0"/>
              <a:t>Ačiū už dėmesį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sz="2000" dirty="0" err="1"/>
              <a:t>Šaltiniai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www.european-aluminium.eu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www.world-aluminium.org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 anchor="b">
            <a:normAutofit/>
          </a:bodyPr>
          <a:lstStyle/>
          <a:p>
            <a:r>
              <a:rPr lang="en-US" dirty="0" err="1"/>
              <a:t>AliuminiS</a:t>
            </a:r>
            <a:r>
              <a:rPr lang="en-US" dirty="0"/>
              <a:t> (al)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51915-4364-68EC-8560-56D9E2AD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3"/>
          <a:stretch>
            <a:fillRect/>
          </a:stretch>
        </p:blipFill>
        <p:spPr>
          <a:xfrm>
            <a:off x="-28882" y="10"/>
            <a:ext cx="6115050" cy="6857990"/>
          </a:xfrm>
          <a:prstGeom prst="parallelogram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err="1"/>
              <a:t>CheminiS</a:t>
            </a:r>
            <a:r>
              <a:rPr lang="en-US" dirty="0"/>
              <a:t> </a:t>
            </a:r>
            <a:r>
              <a:rPr lang="en-US" dirty="0" err="1"/>
              <a:t>elementas</a:t>
            </a:r>
            <a:br>
              <a:rPr lang="en-US" dirty="0"/>
            </a:br>
            <a:br>
              <a:rPr lang="en-US" dirty="0"/>
            </a:br>
            <a:r>
              <a:rPr lang="lt-LT" dirty="0"/>
              <a:t>Lengviausias metalas, plačiai naudojamas pramonėje</a:t>
            </a:r>
            <a:br>
              <a:rPr lang="en-US" dirty="0"/>
            </a:br>
            <a:br>
              <a:rPr lang="en-US" dirty="0"/>
            </a:br>
            <a:r>
              <a:rPr lang="lt-LT" dirty="0"/>
              <a:t>Trečias pagal gausumą elementas Žemės plutoje (po deguonies ir silicio)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anchor="ctr">
            <a:normAutofit/>
          </a:bodyPr>
          <a:lstStyle/>
          <a:p>
            <a:r>
              <a:rPr lang="lt-LT" dirty="0"/>
              <a:t>Fizinės savybės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0027E-F412-A609-805D-089865C8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8" r="19213" b="-1"/>
          <a:stretch>
            <a:fillRect/>
          </a:stretch>
        </p:blipFill>
        <p:spPr bwMode="auto">
          <a:xfrm>
            <a:off x="20" y="10"/>
            <a:ext cx="4287818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t-LT" b="1"/>
              <a:t>Išvaizda:</a:t>
            </a:r>
            <a:r>
              <a:rPr lang="lt-LT"/>
              <a:t> Sidabrinės spalvos, blizgus metalas</a:t>
            </a:r>
            <a:endParaRPr lang="en-US"/>
          </a:p>
          <a:p>
            <a:r>
              <a:rPr lang="en-US" b="1"/>
              <a:t>Elektros laidumas:</a:t>
            </a:r>
            <a:r>
              <a:rPr lang="en-US"/>
              <a:t> Puikus laidininkas (po vario ir sidabro)</a:t>
            </a:r>
          </a:p>
          <a:p>
            <a:r>
              <a:rPr lang="en-US" b="1"/>
              <a:t>Tankis:</a:t>
            </a:r>
            <a:r>
              <a:rPr lang="en-US"/>
              <a:t> 2,70 g/cm³ (labai lengvas)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lt-LT" dirty="0"/>
              <a:t>Cheminės savybės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pPr lvl="1"/>
            <a:r>
              <a:rPr lang="lt-LT" b="1" dirty="0"/>
              <a:t>Reaktyvumas:</a:t>
            </a:r>
            <a:r>
              <a:rPr lang="lt-LT" dirty="0"/>
              <a:t> Aktyvus metalas, bet apsaugoja oksido plėvelė</a:t>
            </a:r>
            <a:endParaRPr lang="en-US" dirty="0"/>
          </a:p>
          <a:p>
            <a:pPr lvl="1"/>
            <a:r>
              <a:rPr lang="en-US" b="1" dirty="0" err="1"/>
              <a:t>Oksidacijos</a:t>
            </a:r>
            <a:r>
              <a:rPr lang="en-US" b="1" dirty="0"/>
              <a:t> </a:t>
            </a:r>
            <a:r>
              <a:rPr lang="en-US" b="1" dirty="0" err="1"/>
              <a:t>laipsnis</a:t>
            </a:r>
            <a:r>
              <a:rPr lang="en-US" b="1" dirty="0"/>
              <a:t>:</a:t>
            </a:r>
            <a:r>
              <a:rPr lang="en-US" dirty="0"/>
              <a:t> +3 (</a:t>
            </a:r>
            <a:r>
              <a:rPr lang="en-US" dirty="0" err="1"/>
              <a:t>dažniausiai</a:t>
            </a:r>
            <a:r>
              <a:rPr lang="en-US" dirty="0"/>
              <a:t>)</a:t>
            </a:r>
          </a:p>
          <a:p>
            <a:pPr lvl="1"/>
            <a:r>
              <a:rPr lang="pl-PL" b="1" dirty="0"/>
              <a:t>Elektronų konfigūracija:</a:t>
            </a:r>
            <a:r>
              <a:rPr lang="pl-PL" dirty="0"/>
              <a:t> [Ne] 3s² 3p¹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4" y="1691640"/>
            <a:ext cx="4894006" cy="4137189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it-IT" b="1" dirty="0"/>
              <a:t>Reakcija su deguonimi:</a:t>
            </a:r>
            <a:r>
              <a:rPr lang="it-IT" dirty="0"/>
              <a:t> 4Al + 3O₂ → 2Al₂O₃</a:t>
            </a:r>
            <a:endParaRPr lang="en-US" dirty="0"/>
          </a:p>
          <a:p>
            <a:pPr lvl="1"/>
            <a:r>
              <a:rPr lang="es-ES" b="1" dirty="0" err="1"/>
              <a:t>Reakcija</a:t>
            </a:r>
            <a:r>
              <a:rPr lang="es-ES" b="1" dirty="0"/>
              <a:t> su </a:t>
            </a:r>
            <a:r>
              <a:rPr lang="es-ES" b="1" dirty="0" err="1"/>
              <a:t>rūgštimis</a:t>
            </a:r>
            <a:r>
              <a:rPr lang="es-ES" b="1" dirty="0"/>
              <a:t>:</a:t>
            </a:r>
            <a:r>
              <a:rPr lang="es-ES" dirty="0"/>
              <a:t> 2Al + 6HCl → 2AlCl₃ + 3H₂</a:t>
            </a:r>
            <a:endParaRPr lang="en-US" dirty="0"/>
          </a:p>
          <a:p>
            <a:pPr lvl="1"/>
            <a:r>
              <a:rPr lang="en-US" dirty="0" err="1"/>
              <a:t>Reaguoja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šarmais</a:t>
            </a:r>
            <a:r>
              <a:rPr lang="en-US" dirty="0"/>
              <a:t> </a:t>
            </a:r>
            <a:r>
              <a:rPr lang="en-US" dirty="0" err="1"/>
              <a:t>amfoterinis</a:t>
            </a:r>
            <a:r>
              <a:rPr lang="en-US" dirty="0"/>
              <a:t> </a:t>
            </a:r>
            <a:r>
              <a:rPr lang="en-US" dirty="0" err="1"/>
              <a:t>metalas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 err="1"/>
              <a:t>Gavyba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/>
          <a:lstStyle/>
          <a:p>
            <a:r>
              <a:rPr lang="lt-LT" b="1" dirty="0"/>
              <a:t>Pagrindinė žaliava:</a:t>
            </a:r>
            <a:r>
              <a:rPr lang="lt-LT" dirty="0"/>
              <a:t> Boksitai (Al₂O₃ · nH₂O)</a:t>
            </a:r>
            <a:endParaRPr lang="en-US" dirty="0"/>
          </a:p>
          <a:p>
            <a:r>
              <a:rPr lang="sv-SE" b="1" dirty="0"/>
              <a:t>Gavimo metodas:</a:t>
            </a:r>
            <a:r>
              <a:rPr lang="sv-SE" dirty="0"/>
              <a:t> Elektrolizė (Hall-Héroult procesas)</a:t>
            </a:r>
            <a:endParaRPr lang="en-US" dirty="0"/>
          </a:p>
          <a:p>
            <a:r>
              <a:rPr lang="es-ES" b="1" dirty="0"/>
              <a:t>Procesas:</a:t>
            </a:r>
            <a:r>
              <a:rPr lang="es-ES" dirty="0"/>
              <a:t> 2Al₂O₃ → 4Al + 3O₂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4" y="1833633"/>
            <a:ext cx="4894006" cy="4137189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 err="1"/>
              <a:t>Reikia</a:t>
            </a:r>
            <a:r>
              <a:rPr lang="en-US" dirty="0"/>
              <a:t> </a:t>
            </a:r>
            <a:r>
              <a:rPr lang="en-US" dirty="0" err="1"/>
              <a:t>daug</a:t>
            </a:r>
            <a:r>
              <a:rPr lang="en-US" dirty="0"/>
              <a:t> </a:t>
            </a:r>
            <a:r>
              <a:rPr lang="en-US" dirty="0" err="1"/>
              <a:t>energijos</a:t>
            </a:r>
            <a:r>
              <a:rPr lang="en-US" dirty="0"/>
              <a:t> (</a:t>
            </a:r>
            <a:r>
              <a:rPr lang="en-US" dirty="0" err="1"/>
              <a:t>elektros</a:t>
            </a:r>
            <a:r>
              <a:rPr lang="en-US" dirty="0"/>
              <a:t>)</a:t>
            </a:r>
          </a:p>
          <a:p>
            <a:pPr lvl="1"/>
            <a:r>
              <a:rPr lang="lt-LT" dirty="0"/>
              <a:t>Pagrindinės gavybos šalys: Kinija, Indija, Rusija, Kanada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475C62-32E3-DBFD-C8AB-485FA42B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79" y="3776472"/>
            <a:ext cx="3749230" cy="37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>
            <a:normAutofit/>
          </a:bodyPr>
          <a:lstStyle/>
          <a:p>
            <a:r>
              <a:rPr lang="lt-LT" dirty="0"/>
              <a:t>Panaudojimas - Pramonė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t-LT" b="1" dirty="0"/>
              <a:t>Aviacijos pramonė:</a:t>
            </a:r>
            <a:r>
              <a:rPr lang="lt-LT" dirty="0"/>
              <a:t> Lėktuvų korpusai (lengvas ir tvirtas)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Statybos:</a:t>
            </a:r>
            <a:r>
              <a:rPr lang="lt-LT" dirty="0"/>
              <a:t> Langų rėmai, fasadai, stogai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Transportas:</a:t>
            </a:r>
            <a:r>
              <a:rPr lang="lt-LT" dirty="0"/>
              <a:t> Automobilių dalys, traukiniai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Pakuotės:</a:t>
            </a:r>
            <a:r>
              <a:rPr lang="lt-LT" dirty="0"/>
              <a:t> Maisto folija, gėrimų skardinės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Elektros pramonė:</a:t>
            </a:r>
            <a:r>
              <a:rPr lang="lt-LT" dirty="0"/>
              <a:t> Laidai, kabeliai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31EF3FF-CF55-8ACC-591E-D4A2DC32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938" y="1390492"/>
            <a:ext cx="4714875" cy="40547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2C2900B-E62D-BDF9-79AB-8E780B80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463793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Automobilių dalys, traukiniai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>
            <a:normAutofit/>
          </a:bodyPr>
          <a:lstStyle/>
          <a:p>
            <a:r>
              <a:rPr lang="en-US" dirty="0" err="1"/>
              <a:t>Aliuminio</a:t>
            </a:r>
            <a:r>
              <a:rPr lang="en-US" dirty="0"/>
              <a:t> </a:t>
            </a:r>
            <a:r>
              <a:rPr lang="en-US" dirty="0" err="1"/>
              <a:t>Įdomūs</a:t>
            </a:r>
            <a:r>
              <a:rPr lang="en-US" dirty="0"/>
              <a:t> </a:t>
            </a:r>
            <a:r>
              <a:rPr lang="en-US" dirty="0" err="1"/>
              <a:t>faktai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err="1"/>
              <a:t>Kadaise</a:t>
            </a:r>
            <a:r>
              <a:rPr lang="en-US" dirty="0"/>
              <a:t> </a:t>
            </a:r>
            <a:r>
              <a:rPr lang="en-US" dirty="0" err="1"/>
              <a:t>vertingesnis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auksą</a:t>
            </a:r>
            <a:r>
              <a:rPr lang="en-US" dirty="0"/>
              <a:t> (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masinio</a:t>
            </a:r>
            <a:r>
              <a:rPr lang="en-US" dirty="0"/>
              <a:t> </a:t>
            </a:r>
            <a:r>
              <a:rPr lang="en-US" dirty="0" err="1"/>
              <a:t>gamybos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Reflektuoja</a:t>
            </a:r>
            <a:r>
              <a:rPr lang="en-US" dirty="0"/>
              <a:t> 92% </a:t>
            </a:r>
            <a:r>
              <a:rPr lang="en-US" dirty="0" err="1"/>
              <a:t>šviesos</a:t>
            </a:r>
            <a:r>
              <a:rPr lang="en-US" dirty="0"/>
              <a:t> (</a:t>
            </a:r>
            <a:r>
              <a:rPr lang="en-US" dirty="0" err="1"/>
              <a:t>naudojamas</a:t>
            </a:r>
            <a:r>
              <a:rPr lang="en-US" dirty="0"/>
              <a:t> </a:t>
            </a:r>
            <a:r>
              <a:rPr lang="en-US" dirty="0" err="1"/>
              <a:t>veidrodžiams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Žmogaus</a:t>
            </a:r>
            <a:r>
              <a:rPr lang="en-US" dirty="0"/>
              <a:t> </a:t>
            </a:r>
            <a:r>
              <a:rPr lang="en-US" dirty="0" err="1"/>
              <a:t>kūne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~60 mg </a:t>
            </a:r>
            <a:r>
              <a:rPr lang="en-US" dirty="0" err="1"/>
              <a:t>aliuminio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3F6591-80EB-86EA-6BB4-7A478C9E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938" y="1956276"/>
            <a:ext cx="4714875" cy="292322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2986024" y="5996569"/>
            <a:ext cx="5134335" cy="4113054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E62C-1667-AAF2-498A-8135DB2C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C3B-BE85-207B-5D19-A04F694E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anchor="ctr">
            <a:normAutofit/>
          </a:bodyPr>
          <a:lstStyle/>
          <a:p>
            <a:r>
              <a:rPr lang="lt-LT" dirty="0"/>
              <a:t>Aliuminio junginiai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1EFD7-27A2-A37F-FC17-57FE43FF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85081"/>
            <a:ext cx="4287838" cy="42878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E4C7-B361-25A6-D23F-E367D27E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t-LT" b="1" dirty="0"/>
              <a:t>Aliuminio hidroksidas (Al(OH)₃):</a:t>
            </a:r>
            <a:r>
              <a:rPr lang="lt-LT" dirty="0"/>
              <a:t> amfoterinis, reaguoja su rūgštimis ir šarmais</a:t>
            </a:r>
            <a:endParaRPr lang="en-US" dirty="0"/>
          </a:p>
          <a:p>
            <a:r>
              <a:rPr lang="lt-LT" b="1" dirty="0"/>
              <a:t>Aliuminio oksidas (Al₂O₃):</a:t>
            </a:r>
            <a:r>
              <a:rPr lang="lt-LT" dirty="0"/>
              <a:t> kietas, atsparus karščiui, keramikos komponentas</a:t>
            </a:r>
            <a:endParaRPr lang="en-US" dirty="0"/>
          </a:p>
          <a:p>
            <a:r>
              <a:rPr lang="lt-LT" dirty="0"/>
              <a:t>Naudojimas vaistuose (antacidai)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5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98A4-51C0-A983-3893-89AF44FD3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72BF-271F-911D-154F-24FFBBA0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lt-LT" dirty="0"/>
              <a:t>Aliuminis ir tvarumas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121B39F-702E-45CF-C239-5EF608B1C8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>
            <a:normAutofit lnSpcReduction="10000"/>
          </a:bodyPr>
          <a:lstStyle/>
          <a:p>
            <a:r>
              <a:rPr lang="lt-LT" dirty="0"/>
              <a:t>Aliuminis yra vienas iš nedaugelio metalų, kurį galima perdirbti neribotą kiekį kartų neprarandant jo savybių</a:t>
            </a:r>
            <a:endParaRPr lang="en-US" dirty="0"/>
          </a:p>
          <a:p>
            <a:r>
              <a:rPr lang="lt-LT" dirty="0"/>
              <a:t>Perdirbant aliuminį sunaudojama apie 95 % mažiau energijos nei gaminant jį iš boksito rūdos.</a:t>
            </a:r>
            <a:endParaRPr lang="en-US" dirty="0"/>
          </a:p>
          <a:p>
            <a:r>
              <a:rPr lang="lt-LT" dirty="0"/>
              <a:t>Pasaulyje apie 75 % kada nors pagaminto aliuminio vis dar naudojama – tai rodo jo perdirbimo efektyvumą.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EDC5-5C86-5499-ECCF-613A2CA99B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4" y="1833633"/>
            <a:ext cx="4894006" cy="4137189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lt-LT" dirty="0"/>
              <a:t>Didelė dalis maisto ir gėrimų pakuočių gaminama iš aliuminio, nes tai lengvas, nelaidus šviesai ir atsparus korozijai metalas.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50E97-0F1E-F4B4-08F2-3B0C481D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6C7D2DFD-0C23-85DE-6E98-E1DC0BC6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10" y="3083953"/>
            <a:ext cx="3497028" cy="349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608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{6629A34F-3BFA-4FE9-A877-4A397464481D}TFb73f27a7-0404-48d9-96f8-0ca8d35477ec68e4afe9_win32-7b62b493978d</Template>
  <TotalTime>34</TotalTime>
  <Words>641</Words>
  <Application>Microsoft Office PowerPoint</Application>
  <PresentationFormat>Widescreen</PresentationFormat>
  <Paragraphs>69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Wingdings</vt:lpstr>
      <vt:lpstr>Custom</vt:lpstr>
      <vt:lpstr>Aliuminis  Nojus Kybartas gjs24-1</vt:lpstr>
      <vt:lpstr>AliuminiS (al)</vt:lpstr>
      <vt:lpstr>Fizinės savybės</vt:lpstr>
      <vt:lpstr>Cheminės savybės</vt:lpstr>
      <vt:lpstr>Gavyba</vt:lpstr>
      <vt:lpstr>Panaudojimas - Pramonė</vt:lpstr>
      <vt:lpstr>Aliuminio Įdomūs faktai</vt:lpstr>
      <vt:lpstr>Aliuminio junginiai</vt:lpstr>
      <vt:lpstr>Aliuminis ir tvarumas</vt:lpstr>
      <vt:lpstr>Kaip išgaunamas aliuminis?</vt:lpstr>
      <vt:lpstr>Aliuminis organizmuose nauda ir funkcijos</vt:lpstr>
      <vt:lpstr>Aliuminis maiste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Nojus Kybartas</dc:creator>
  <cp:lastModifiedBy>Moksleivis</cp:lastModifiedBy>
  <cp:revision>3</cp:revision>
  <dcterms:created xsi:type="dcterms:W3CDTF">2025-10-21T21:48:54Z</dcterms:created>
  <dcterms:modified xsi:type="dcterms:W3CDTF">2025-10-22T08:14:53Z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