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handoutMasterIdLst>
    <p:handoutMasterId r:id="rId83"/>
  </p:handoutMasterIdLst>
  <p:sldIdLst>
    <p:sldId id="272" r:id="rId2"/>
    <p:sldId id="313" r:id="rId3"/>
    <p:sldId id="315" r:id="rId4"/>
    <p:sldId id="324" r:id="rId5"/>
    <p:sldId id="305" r:id="rId6"/>
    <p:sldId id="278" r:id="rId7"/>
    <p:sldId id="279" r:id="rId8"/>
    <p:sldId id="317" r:id="rId9"/>
    <p:sldId id="326" r:id="rId10"/>
    <p:sldId id="322" r:id="rId11"/>
    <p:sldId id="306" r:id="rId12"/>
    <p:sldId id="307" r:id="rId13"/>
    <p:sldId id="308" r:id="rId14"/>
    <p:sldId id="318" r:id="rId15"/>
    <p:sldId id="334" r:id="rId16"/>
    <p:sldId id="333" r:id="rId17"/>
    <p:sldId id="319" r:id="rId18"/>
    <p:sldId id="320" r:id="rId19"/>
    <p:sldId id="321" r:id="rId20"/>
    <p:sldId id="285" r:id="rId21"/>
    <p:sldId id="325" r:id="rId22"/>
    <p:sldId id="316" r:id="rId23"/>
    <p:sldId id="297" r:id="rId24"/>
    <p:sldId id="299" r:id="rId25"/>
    <p:sldId id="328" r:id="rId26"/>
    <p:sldId id="330" r:id="rId27"/>
    <p:sldId id="300" r:id="rId28"/>
    <p:sldId id="301" r:id="rId29"/>
    <p:sldId id="329" r:id="rId30"/>
    <p:sldId id="302" r:id="rId31"/>
    <p:sldId id="303" r:id="rId32"/>
    <p:sldId id="331" r:id="rId33"/>
    <p:sldId id="332" r:id="rId34"/>
    <p:sldId id="335" r:id="rId35"/>
    <p:sldId id="273" r:id="rId36"/>
    <p:sldId id="327" r:id="rId37"/>
    <p:sldId id="276" r:id="rId38"/>
    <p:sldId id="336" r:id="rId39"/>
    <p:sldId id="280" r:id="rId40"/>
    <p:sldId id="287" r:id="rId41"/>
    <p:sldId id="337" r:id="rId42"/>
    <p:sldId id="281" r:id="rId43"/>
    <p:sldId id="282" r:id="rId44"/>
    <p:sldId id="338" r:id="rId45"/>
    <p:sldId id="339" r:id="rId46"/>
    <p:sldId id="283" r:id="rId47"/>
    <p:sldId id="340" r:id="rId48"/>
    <p:sldId id="284" r:id="rId49"/>
    <p:sldId id="341" r:id="rId50"/>
    <p:sldId id="342" r:id="rId51"/>
    <p:sldId id="343" r:id="rId52"/>
    <p:sldId id="344" r:id="rId53"/>
    <p:sldId id="288" r:id="rId54"/>
    <p:sldId id="304" r:id="rId55"/>
    <p:sldId id="345" r:id="rId56"/>
    <p:sldId id="310" r:id="rId57"/>
    <p:sldId id="311" r:id="rId58"/>
    <p:sldId id="312" r:id="rId59"/>
    <p:sldId id="346" r:id="rId60"/>
    <p:sldId id="347" r:id="rId61"/>
    <p:sldId id="348" r:id="rId62"/>
    <p:sldId id="314" r:id="rId63"/>
    <p:sldId id="349" r:id="rId64"/>
    <p:sldId id="350" r:id="rId65"/>
    <p:sldId id="351" r:id="rId66"/>
    <p:sldId id="352" r:id="rId67"/>
    <p:sldId id="298" r:id="rId68"/>
    <p:sldId id="353" r:id="rId69"/>
    <p:sldId id="354" r:id="rId70"/>
    <p:sldId id="355" r:id="rId71"/>
    <p:sldId id="309" r:id="rId72"/>
    <p:sldId id="356" r:id="rId73"/>
    <p:sldId id="357" r:id="rId74"/>
    <p:sldId id="358" r:id="rId75"/>
    <p:sldId id="359" r:id="rId76"/>
    <p:sldId id="360" r:id="rId77"/>
    <p:sldId id="361" r:id="rId78"/>
    <p:sldId id="362" r:id="rId79"/>
    <p:sldId id="363" r:id="rId80"/>
    <p:sldId id="364" r:id="rId81"/>
  </p:sldIdLst>
  <p:sldSz cx="9144000" cy="6858000" type="screen4x3"/>
  <p:notesSz cx="6669088" cy="9928225"/>
  <p:custShowLst>
    <p:custShow name="Unit 1, tast 5" id="0">
      <p:sldLst/>
    </p:custShow>
  </p:custShow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varScale="1">
        <p:scale>
          <a:sx n="79" d="100"/>
          <a:sy n="79" d="100"/>
        </p:scale>
        <p:origin x="15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65" y="-8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6809"/>
          </a:xfrm>
          <a:prstGeom prst="rect">
            <a:avLst/>
          </a:prstGeom>
        </p:spPr>
        <p:txBody>
          <a:bodyPr vert="horz" lIns="90727" tIns="45363" rIns="90727" bIns="45363" rtlCol="0"/>
          <a:lstStyle>
            <a:lvl1pPr algn="l">
              <a:defRPr sz="1200"/>
            </a:lvl1pPr>
          </a:lstStyle>
          <a:p>
            <a:endParaRPr lang="de-CH"/>
          </a:p>
        </p:txBody>
      </p:sp>
      <p:sp>
        <p:nvSpPr>
          <p:cNvPr id="3" name="Datumsplatzhalter 2"/>
          <p:cNvSpPr>
            <a:spLocks noGrp="1"/>
          </p:cNvSpPr>
          <p:nvPr>
            <p:ph type="dt" sz="quarter" idx="1"/>
          </p:nvPr>
        </p:nvSpPr>
        <p:spPr>
          <a:xfrm>
            <a:off x="3776866" y="0"/>
            <a:ext cx="2890665" cy="496809"/>
          </a:xfrm>
          <a:prstGeom prst="rect">
            <a:avLst/>
          </a:prstGeom>
        </p:spPr>
        <p:txBody>
          <a:bodyPr vert="horz" lIns="90727" tIns="45363" rIns="90727" bIns="45363" rtlCol="0"/>
          <a:lstStyle>
            <a:lvl1pPr algn="r">
              <a:defRPr sz="1200"/>
            </a:lvl1pPr>
          </a:lstStyle>
          <a:p>
            <a:fld id="{50E553DF-AA3B-4111-B8A0-724B0C8F8CBD}" type="datetimeFigureOut">
              <a:rPr lang="de-CH" smtClean="0"/>
              <a:t>05.09.2023</a:t>
            </a:fld>
            <a:endParaRPr lang="de-CH"/>
          </a:p>
        </p:txBody>
      </p:sp>
      <p:sp>
        <p:nvSpPr>
          <p:cNvPr id="4" name="Fußzeilenplatzhalter 3"/>
          <p:cNvSpPr>
            <a:spLocks noGrp="1"/>
          </p:cNvSpPr>
          <p:nvPr>
            <p:ph type="ftr" sz="quarter" idx="2"/>
          </p:nvPr>
        </p:nvSpPr>
        <p:spPr>
          <a:xfrm>
            <a:off x="0" y="9429830"/>
            <a:ext cx="2890665" cy="496808"/>
          </a:xfrm>
          <a:prstGeom prst="rect">
            <a:avLst/>
          </a:prstGeom>
        </p:spPr>
        <p:txBody>
          <a:bodyPr vert="horz" lIns="90727" tIns="45363" rIns="90727" bIns="45363" rtlCol="0" anchor="b"/>
          <a:lstStyle>
            <a:lvl1pPr algn="l">
              <a:defRPr sz="1200"/>
            </a:lvl1pPr>
          </a:lstStyle>
          <a:p>
            <a:endParaRPr lang="de-CH"/>
          </a:p>
        </p:txBody>
      </p:sp>
      <p:sp>
        <p:nvSpPr>
          <p:cNvPr id="5" name="Foliennummernplatzhalter 4"/>
          <p:cNvSpPr>
            <a:spLocks noGrp="1"/>
          </p:cNvSpPr>
          <p:nvPr>
            <p:ph type="sldNum" sz="quarter" idx="3"/>
          </p:nvPr>
        </p:nvSpPr>
        <p:spPr>
          <a:xfrm>
            <a:off x="3776866" y="9429830"/>
            <a:ext cx="2890665" cy="496808"/>
          </a:xfrm>
          <a:prstGeom prst="rect">
            <a:avLst/>
          </a:prstGeom>
        </p:spPr>
        <p:txBody>
          <a:bodyPr vert="horz" lIns="90727" tIns="45363" rIns="90727" bIns="45363" rtlCol="0" anchor="b"/>
          <a:lstStyle>
            <a:lvl1pPr algn="r">
              <a:defRPr sz="1200"/>
            </a:lvl1pPr>
          </a:lstStyle>
          <a:p>
            <a:fld id="{7E766045-2EE5-4F82-9924-F0BE7E44AE5D}" type="slidenum">
              <a:rPr lang="de-CH" smtClean="0"/>
              <a:t>‹Nr.›</a:t>
            </a:fld>
            <a:endParaRPr lang="de-CH"/>
          </a:p>
        </p:txBody>
      </p:sp>
    </p:spTree>
    <p:extLst>
      <p:ext uri="{BB962C8B-B14F-4D97-AF65-F5344CB8AC3E}">
        <p14:creationId xmlns:p14="http://schemas.microsoft.com/office/powerpoint/2010/main" val="2111068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137" cy="495873"/>
          </a:xfrm>
          <a:prstGeom prst="rect">
            <a:avLst/>
          </a:prstGeom>
        </p:spPr>
        <p:txBody>
          <a:bodyPr vert="horz" lIns="94835" tIns="47418" rIns="94835" bIns="47418" rtlCol="0"/>
          <a:lstStyle>
            <a:lvl1pPr algn="l" fontAlgn="auto">
              <a:spcBef>
                <a:spcPts val="0"/>
              </a:spcBef>
              <a:spcAft>
                <a:spcPts val="0"/>
              </a:spcAft>
              <a:defRPr sz="1300">
                <a:latin typeface="+mn-lt"/>
              </a:defRPr>
            </a:lvl1pPr>
          </a:lstStyle>
          <a:p>
            <a:pPr>
              <a:defRPr/>
            </a:pPr>
            <a:endParaRPr lang="de-CH"/>
          </a:p>
        </p:txBody>
      </p:sp>
      <p:sp>
        <p:nvSpPr>
          <p:cNvPr id="3" name="Datumsplatzhalter 2"/>
          <p:cNvSpPr>
            <a:spLocks noGrp="1"/>
          </p:cNvSpPr>
          <p:nvPr>
            <p:ph type="dt" idx="1"/>
          </p:nvPr>
        </p:nvSpPr>
        <p:spPr>
          <a:xfrm>
            <a:off x="3777461" y="0"/>
            <a:ext cx="2890137" cy="495873"/>
          </a:xfrm>
          <a:prstGeom prst="rect">
            <a:avLst/>
          </a:prstGeom>
        </p:spPr>
        <p:txBody>
          <a:bodyPr vert="horz" lIns="94835" tIns="47418" rIns="94835" bIns="47418" rtlCol="0"/>
          <a:lstStyle>
            <a:lvl1pPr algn="r" fontAlgn="auto">
              <a:spcBef>
                <a:spcPts val="0"/>
              </a:spcBef>
              <a:spcAft>
                <a:spcPts val="0"/>
              </a:spcAft>
              <a:defRPr sz="1300">
                <a:latin typeface="+mn-lt"/>
              </a:defRPr>
            </a:lvl1pPr>
          </a:lstStyle>
          <a:p>
            <a:pPr>
              <a:defRPr/>
            </a:pPr>
            <a:fld id="{9360FD31-76A9-4453-9DE0-E84D69E1E72C}" type="datetimeFigureOut">
              <a:rPr lang="de-DE"/>
              <a:pPr>
                <a:defRPr/>
              </a:pPr>
              <a:t>05.09.2023</a:t>
            </a:fld>
            <a:endParaRPr lang="de-CH"/>
          </a:p>
        </p:txBody>
      </p:sp>
      <p:sp>
        <p:nvSpPr>
          <p:cNvPr id="4" name="Folienbildplatzhalter 3"/>
          <p:cNvSpPr>
            <a:spLocks noGrp="1" noRot="1" noChangeAspect="1"/>
          </p:cNvSpPr>
          <p:nvPr>
            <p:ph type="sldImg" idx="2"/>
          </p:nvPr>
        </p:nvSpPr>
        <p:spPr>
          <a:xfrm>
            <a:off x="854075" y="746125"/>
            <a:ext cx="4960938" cy="3722688"/>
          </a:xfrm>
          <a:prstGeom prst="rect">
            <a:avLst/>
          </a:prstGeom>
          <a:noFill/>
          <a:ln w="12700">
            <a:solidFill>
              <a:prstClr val="black"/>
            </a:solidFill>
          </a:ln>
        </p:spPr>
        <p:txBody>
          <a:bodyPr vert="horz" lIns="94835" tIns="47418" rIns="94835" bIns="47418" rtlCol="0" anchor="ctr"/>
          <a:lstStyle/>
          <a:p>
            <a:pPr lvl="0"/>
            <a:endParaRPr lang="de-CH" noProof="0"/>
          </a:p>
        </p:txBody>
      </p:sp>
      <p:sp>
        <p:nvSpPr>
          <p:cNvPr id="5" name="Notizenplatzhalter 4"/>
          <p:cNvSpPr>
            <a:spLocks noGrp="1"/>
          </p:cNvSpPr>
          <p:nvPr>
            <p:ph type="body" sz="quarter" idx="3"/>
          </p:nvPr>
        </p:nvSpPr>
        <p:spPr>
          <a:xfrm>
            <a:off x="666611" y="4715406"/>
            <a:ext cx="5335867" cy="4467470"/>
          </a:xfrm>
          <a:prstGeom prst="rect">
            <a:avLst/>
          </a:prstGeom>
        </p:spPr>
        <p:txBody>
          <a:bodyPr vert="horz" lIns="94835" tIns="47418" rIns="94835" bIns="47418"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430812"/>
            <a:ext cx="2890137" cy="495873"/>
          </a:xfrm>
          <a:prstGeom prst="rect">
            <a:avLst/>
          </a:prstGeom>
        </p:spPr>
        <p:txBody>
          <a:bodyPr vert="horz" lIns="94835" tIns="47418" rIns="94835" bIns="47418" rtlCol="0" anchor="b"/>
          <a:lstStyle>
            <a:lvl1pPr algn="l" fontAlgn="auto">
              <a:spcBef>
                <a:spcPts val="0"/>
              </a:spcBef>
              <a:spcAft>
                <a:spcPts val="0"/>
              </a:spcAft>
              <a:defRPr sz="1300">
                <a:latin typeface="+mn-lt"/>
              </a:defRPr>
            </a:lvl1pPr>
          </a:lstStyle>
          <a:p>
            <a:pPr>
              <a:defRPr/>
            </a:pPr>
            <a:endParaRPr lang="de-CH"/>
          </a:p>
        </p:txBody>
      </p:sp>
      <p:sp>
        <p:nvSpPr>
          <p:cNvPr id="7" name="Foliennummernplatzhalter 6"/>
          <p:cNvSpPr>
            <a:spLocks noGrp="1"/>
          </p:cNvSpPr>
          <p:nvPr>
            <p:ph type="sldNum" sz="quarter" idx="5"/>
          </p:nvPr>
        </p:nvSpPr>
        <p:spPr>
          <a:xfrm>
            <a:off x="3777461" y="9430812"/>
            <a:ext cx="2890137" cy="495873"/>
          </a:xfrm>
          <a:prstGeom prst="rect">
            <a:avLst/>
          </a:prstGeom>
        </p:spPr>
        <p:txBody>
          <a:bodyPr vert="horz" lIns="94835" tIns="47418" rIns="94835" bIns="47418" rtlCol="0" anchor="b"/>
          <a:lstStyle>
            <a:lvl1pPr algn="r" fontAlgn="auto">
              <a:spcBef>
                <a:spcPts val="0"/>
              </a:spcBef>
              <a:spcAft>
                <a:spcPts val="0"/>
              </a:spcAft>
              <a:defRPr sz="1300">
                <a:latin typeface="+mn-lt"/>
              </a:defRPr>
            </a:lvl1pPr>
          </a:lstStyle>
          <a:p>
            <a:pPr>
              <a:defRPr/>
            </a:pPr>
            <a:fld id="{AFFF9371-160B-4596-86D3-24801224516F}" type="slidenum">
              <a:rPr lang="de-CH"/>
              <a:pPr>
                <a:defRPr/>
              </a:pPr>
              <a:t>‹Nr.›</a:t>
            </a:fld>
            <a:endParaRPr lang="de-CH"/>
          </a:p>
        </p:txBody>
      </p:sp>
    </p:spTree>
    <p:extLst>
      <p:ext uri="{BB962C8B-B14F-4D97-AF65-F5344CB8AC3E}">
        <p14:creationId xmlns:p14="http://schemas.microsoft.com/office/powerpoint/2010/main" val="3669712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a:t>
            </a:fld>
            <a:endParaRPr lang="de-CH"/>
          </a:p>
        </p:txBody>
      </p:sp>
    </p:spTree>
    <p:extLst>
      <p:ext uri="{BB962C8B-B14F-4D97-AF65-F5344CB8AC3E}">
        <p14:creationId xmlns:p14="http://schemas.microsoft.com/office/powerpoint/2010/main" val="904836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19</a:t>
            </a:fld>
            <a:endParaRPr lang="de-CH"/>
          </a:p>
        </p:txBody>
      </p:sp>
    </p:spTree>
    <p:extLst>
      <p:ext uri="{BB962C8B-B14F-4D97-AF65-F5344CB8AC3E}">
        <p14:creationId xmlns:p14="http://schemas.microsoft.com/office/powerpoint/2010/main" val="132912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32</a:t>
            </a:fld>
            <a:endParaRPr lang="de-CH"/>
          </a:p>
        </p:txBody>
      </p:sp>
    </p:spTree>
    <p:extLst>
      <p:ext uri="{BB962C8B-B14F-4D97-AF65-F5344CB8AC3E}">
        <p14:creationId xmlns:p14="http://schemas.microsoft.com/office/powerpoint/2010/main" val="90407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34</a:t>
            </a:fld>
            <a:endParaRPr lang="de-CH"/>
          </a:p>
        </p:txBody>
      </p:sp>
    </p:spTree>
    <p:extLst>
      <p:ext uri="{BB962C8B-B14F-4D97-AF65-F5344CB8AC3E}">
        <p14:creationId xmlns:p14="http://schemas.microsoft.com/office/powerpoint/2010/main" val="86210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75</a:t>
            </a:fld>
            <a:endParaRPr lang="de-CH"/>
          </a:p>
        </p:txBody>
      </p:sp>
    </p:spTree>
    <p:extLst>
      <p:ext uri="{BB962C8B-B14F-4D97-AF65-F5344CB8AC3E}">
        <p14:creationId xmlns:p14="http://schemas.microsoft.com/office/powerpoint/2010/main" val="1945949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76</a:t>
            </a:fld>
            <a:endParaRPr lang="de-CH"/>
          </a:p>
        </p:txBody>
      </p:sp>
    </p:spTree>
    <p:extLst>
      <p:ext uri="{BB962C8B-B14F-4D97-AF65-F5344CB8AC3E}">
        <p14:creationId xmlns:p14="http://schemas.microsoft.com/office/powerpoint/2010/main" val="377751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80</a:t>
            </a:fld>
            <a:endParaRPr lang="de-CH"/>
          </a:p>
        </p:txBody>
      </p:sp>
    </p:spTree>
    <p:extLst>
      <p:ext uri="{BB962C8B-B14F-4D97-AF65-F5344CB8AC3E}">
        <p14:creationId xmlns:p14="http://schemas.microsoft.com/office/powerpoint/2010/main" val="428686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8</a:t>
            </a:fld>
            <a:endParaRPr lang="de-CH"/>
          </a:p>
        </p:txBody>
      </p:sp>
    </p:spTree>
    <p:extLst>
      <p:ext uri="{BB962C8B-B14F-4D97-AF65-F5344CB8AC3E}">
        <p14:creationId xmlns:p14="http://schemas.microsoft.com/office/powerpoint/2010/main" val="44243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9</a:t>
            </a:fld>
            <a:endParaRPr lang="de-CH"/>
          </a:p>
        </p:txBody>
      </p:sp>
    </p:spTree>
    <p:extLst>
      <p:ext uri="{BB962C8B-B14F-4D97-AF65-F5344CB8AC3E}">
        <p14:creationId xmlns:p14="http://schemas.microsoft.com/office/powerpoint/2010/main" val="39379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10</a:t>
            </a:fld>
            <a:endParaRPr lang="de-CH"/>
          </a:p>
        </p:txBody>
      </p:sp>
    </p:spTree>
    <p:extLst>
      <p:ext uri="{BB962C8B-B14F-4D97-AF65-F5344CB8AC3E}">
        <p14:creationId xmlns:p14="http://schemas.microsoft.com/office/powerpoint/2010/main" val="427833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14</a:t>
            </a:fld>
            <a:endParaRPr lang="de-CH"/>
          </a:p>
        </p:txBody>
      </p:sp>
    </p:spTree>
    <p:extLst>
      <p:ext uri="{BB962C8B-B14F-4D97-AF65-F5344CB8AC3E}">
        <p14:creationId xmlns:p14="http://schemas.microsoft.com/office/powerpoint/2010/main" val="160957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15</a:t>
            </a:fld>
            <a:endParaRPr lang="de-CH"/>
          </a:p>
        </p:txBody>
      </p:sp>
    </p:spTree>
    <p:extLst>
      <p:ext uri="{BB962C8B-B14F-4D97-AF65-F5344CB8AC3E}">
        <p14:creationId xmlns:p14="http://schemas.microsoft.com/office/powerpoint/2010/main" val="3473222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16</a:t>
            </a:fld>
            <a:endParaRPr lang="de-CH"/>
          </a:p>
        </p:txBody>
      </p:sp>
    </p:spTree>
    <p:extLst>
      <p:ext uri="{BB962C8B-B14F-4D97-AF65-F5344CB8AC3E}">
        <p14:creationId xmlns:p14="http://schemas.microsoft.com/office/powerpoint/2010/main" val="74615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17</a:t>
            </a:fld>
            <a:endParaRPr lang="de-CH"/>
          </a:p>
        </p:txBody>
      </p:sp>
    </p:spTree>
    <p:extLst>
      <p:ext uri="{BB962C8B-B14F-4D97-AF65-F5344CB8AC3E}">
        <p14:creationId xmlns:p14="http://schemas.microsoft.com/office/powerpoint/2010/main" val="127009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AFFF9371-160B-4596-86D3-24801224516F}" type="slidenum">
              <a:rPr lang="de-CH" smtClean="0"/>
              <a:pPr>
                <a:defRPr/>
              </a:pPr>
              <a:t>18</a:t>
            </a:fld>
            <a:endParaRPr lang="de-CH"/>
          </a:p>
        </p:txBody>
      </p:sp>
    </p:spTree>
    <p:extLst>
      <p:ext uri="{BB962C8B-B14F-4D97-AF65-F5344CB8AC3E}">
        <p14:creationId xmlns:p14="http://schemas.microsoft.com/office/powerpoint/2010/main" val="372837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 name="Ellipse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Ellipse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el 13"/>
          <p:cNvSpPr>
            <a:spLocks noGrp="1"/>
          </p:cNvSpPr>
          <p:nvPr>
            <p:ph type="ctrTitle"/>
          </p:nvPr>
        </p:nvSpPr>
        <p:spPr>
          <a:xfrm>
            <a:off x="1432560" y="359898"/>
            <a:ext cx="7406640" cy="1472184"/>
          </a:xfrm>
        </p:spPr>
        <p:txBody>
          <a:bodyPr anchor="b"/>
          <a:lstStyle>
            <a:lvl1pPr algn="l">
              <a:defRPr/>
            </a:lvl1pPr>
            <a:extLst/>
          </a:lstStyle>
          <a:p>
            <a:r>
              <a:rPr lang="de-DE"/>
              <a:t>Titelmasterformat durch Klicken bearbeiten</a:t>
            </a:r>
            <a:endParaRPr lang="en-US"/>
          </a:p>
        </p:txBody>
      </p:sp>
      <p:sp>
        <p:nvSpPr>
          <p:cNvPr id="22" name="Untertitel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de-DE"/>
              <a:t>Formatvorlage des Untertitelmasters durch Klicken bearbeiten</a:t>
            </a:r>
            <a:endParaRPr lang="en-US"/>
          </a:p>
        </p:txBody>
      </p:sp>
      <p:sp>
        <p:nvSpPr>
          <p:cNvPr id="6" name="Datumsplatzhalter 6"/>
          <p:cNvSpPr>
            <a:spLocks noGrp="1"/>
          </p:cNvSpPr>
          <p:nvPr>
            <p:ph type="dt" sz="half" idx="10"/>
          </p:nvPr>
        </p:nvSpPr>
        <p:spPr/>
        <p:txBody>
          <a:bodyPr/>
          <a:lstStyle>
            <a:lvl1pPr>
              <a:defRPr/>
            </a:lvl1pPr>
            <a:extLst/>
          </a:lstStyle>
          <a:p>
            <a:pPr>
              <a:defRPr/>
            </a:pPr>
            <a:fld id="{78BE68EC-7E8A-46BC-A27E-617DE020A222}" type="datetime1">
              <a:rPr lang="de-DE" smtClean="0"/>
              <a:t>05.09.2023</a:t>
            </a:fld>
            <a:endParaRPr lang="de-CH"/>
          </a:p>
        </p:txBody>
      </p:sp>
      <p:sp>
        <p:nvSpPr>
          <p:cNvPr id="7" name="Fußzeilenplatzhalter 19"/>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8" name="Foliennummernplatzhalter 9"/>
          <p:cNvSpPr>
            <a:spLocks noGrp="1"/>
          </p:cNvSpPr>
          <p:nvPr>
            <p:ph type="sldNum" sz="quarter" idx="12"/>
          </p:nvPr>
        </p:nvSpPr>
        <p:spPr/>
        <p:txBody>
          <a:bodyPr/>
          <a:lstStyle>
            <a:lvl1pPr>
              <a:defRPr/>
            </a:lvl1pPr>
            <a:extLst/>
          </a:lstStyle>
          <a:p>
            <a:pPr>
              <a:defRPr/>
            </a:pPr>
            <a:fld id="{725D6CC2-F19D-4C72-8052-A3FD160F752A}" type="slidenum">
              <a:rPr lang="de-CH"/>
              <a:pPr>
                <a:defRPr/>
              </a:pPr>
              <a:t>‹Nr.›</a:t>
            </a:fld>
            <a:endParaRPr lang="de-CH"/>
          </a:p>
        </p:txBody>
      </p:sp>
    </p:spTree>
    <p:extLst>
      <p:ext uri="{BB962C8B-B14F-4D97-AF65-F5344CB8AC3E}">
        <p14:creationId xmlns:p14="http://schemas.microsoft.com/office/powerpoint/2010/main" val="198339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23"/>
          <p:cNvSpPr>
            <a:spLocks noGrp="1"/>
          </p:cNvSpPr>
          <p:nvPr>
            <p:ph type="dt" sz="half" idx="10"/>
          </p:nvPr>
        </p:nvSpPr>
        <p:spPr/>
        <p:txBody>
          <a:bodyPr/>
          <a:lstStyle>
            <a:lvl1pPr>
              <a:defRPr/>
            </a:lvl1pPr>
          </a:lstStyle>
          <a:p>
            <a:pPr>
              <a:defRPr/>
            </a:pPr>
            <a:fld id="{6E9F3552-83E9-4E89-A9F5-C08F91285EC8}" type="datetime1">
              <a:rPr lang="de-DE" smtClean="0"/>
              <a:t>05.09.2023</a:t>
            </a:fld>
            <a:endParaRPr lang="de-CH"/>
          </a:p>
        </p:txBody>
      </p:sp>
      <p:sp>
        <p:nvSpPr>
          <p:cNvPr id="5" name="Fußzeilenplatzhalter 9"/>
          <p:cNvSpPr>
            <a:spLocks noGrp="1"/>
          </p:cNvSpPr>
          <p:nvPr>
            <p:ph type="ftr" sz="quarter" idx="11"/>
          </p:nvPr>
        </p:nvSpPr>
        <p:spPr/>
        <p:txBody>
          <a:bodyPr/>
          <a:lstStyle>
            <a:lvl1pPr>
              <a:defRPr/>
            </a:lvl1pPr>
          </a:lstStyle>
          <a:p>
            <a:pPr>
              <a:defRPr/>
            </a:pPr>
            <a:r>
              <a:rPr lang="en-US"/>
              <a:t>Informatikmodul 159 / D. Jenny / 1.2-StandardsFürAD_.pptx</a:t>
            </a:r>
            <a:endParaRPr lang="de-CH"/>
          </a:p>
        </p:txBody>
      </p:sp>
      <p:sp>
        <p:nvSpPr>
          <p:cNvPr id="6" name="Foliennummernplatzhalter 21"/>
          <p:cNvSpPr>
            <a:spLocks noGrp="1"/>
          </p:cNvSpPr>
          <p:nvPr>
            <p:ph type="sldNum" sz="quarter" idx="12"/>
          </p:nvPr>
        </p:nvSpPr>
        <p:spPr/>
        <p:txBody>
          <a:bodyPr/>
          <a:lstStyle>
            <a:lvl1pPr>
              <a:defRPr/>
            </a:lvl1pPr>
          </a:lstStyle>
          <a:p>
            <a:pPr>
              <a:defRPr/>
            </a:pPr>
            <a:fld id="{733054D8-99A3-4FD5-87A1-03986EA644D9}" type="slidenum">
              <a:rPr lang="de-CH"/>
              <a:pPr>
                <a:defRPr/>
              </a:pPr>
              <a:t>‹Nr.›</a:t>
            </a:fld>
            <a:endParaRPr lang="de-CH"/>
          </a:p>
        </p:txBody>
      </p:sp>
    </p:spTree>
    <p:extLst>
      <p:ext uri="{BB962C8B-B14F-4D97-AF65-F5344CB8AC3E}">
        <p14:creationId xmlns:p14="http://schemas.microsoft.com/office/powerpoint/2010/main" val="95391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274639"/>
            <a:ext cx="1828800" cy="585152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1143000" y="274640"/>
            <a:ext cx="55626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23"/>
          <p:cNvSpPr>
            <a:spLocks noGrp="1"/>
          </p:cNvSpPr>
          <p:nvPr>
            <p:ph type="dt" sz="half" idx="10"/>
          </p:nvPr>
        </p:nvSpPr>
        <p:spPr/>
        <p:txBody>
          <a:bodyPr/>
          <a:lstStyle>
            <a:lvl1pPr>
              <a:defRPr/>
            </a:lvl1pPr>
          </a:lstStyle>
          <a:p>
            <a:pPr>
              <a:defRPr/>
            </a:pPr>
            <a:fld id="{B104771F-4A2A-46FF-B4E8-D42E487DFAB0}" type="datetime1">
              <a:rPr lang="de-DE" smtClean="0"/>
              <a:t>05.09.2023</a:t>
            </a:fld>
            <a:endParaRPr lang="de-CH"/>
          </a:p>
        </p:txBody>
      </p:sp>
      <p:sp>
        <p:nvSpPr>
          <p:cNvPr id="5" name="Fußzeilenplatzhalter 9"/>
          <p:cNvSpPr>
            <a:spLocks noGrp="1"/>
          </p:cNvSpPr>
          <p:nvPr>
            <p:ph type="ftr" sz="quarter" idx="11"/>
          </p:nvPr>
        </p:nvSpPr>
        <p:spPr/>
        <p:txBody>
          <a:bodyPr/>
          <a:lstStyle>
            <a:lvl1pPr>
              <a:defRPr/>
            </a:lvl1pPr>
          </a:lstStyle>
          <a:p>
            <a:pPr>
              <a:defRPr/>
            </a:pPr>
            <a:r>
              <a:rPr lang="en-US"/>
              <a:t>Informatikmodul 159 / D. Jenny / 1.2-StandardsFürAD_.pptx</a:t>
            </a:r>
            <a:endParaRPr lang="de-CH"/>
          </a:p>
        </p:txBody>
      </p:sp>
      <p:sp>
        <p:nvSpPr>
          <p:cNvPr id="6" name="Foliennummernplatzhalter 21"/>
          <p:cNvSpPr>
            <a:spLocks noGrp="1"/>
          </p:cNvSpPr>
          <p:nvPr>
            <p:ph type="sldNum" sz="quarter" idx="12"/>
          </p:nvPr>
        </p:nvSpPr>
        <p:spPr/>
        <p:txBody>
          <a:bodyPr/>
          <a:lstStyle>
            <a:lvl1pPr>
              <a:defRPr/>
            </a:lvl1pPr>
          </a:lstStyle>
          <a:p>
            <a:pPr>
              <a:defRPr/>
            </a:pPr>
            <a:fld id="{BDD43B7E-7293-4F20-AFFD-B8CB5D72D0D9}" type="slidenum">
              <a:rPr lang="de-CH"/>
              <a:pPr>
                <a:defRPr/>
              </a:pPr>
              <a:t>‹Nr.›</a:t>
            </a:fld>
            <a:endParaRPr lang="de-CH"/>
          </a:p>
        </p:txBody>
      </p:sp>
    </p:spTree>
    <p:extLst>
      <p:ext uri="{BB962C8B-B14F-4D97-AF65-F5344CB8AC3E}">
        <p14:creationId xmlns:p14="http://schemas.microsoft.com/office/powerpoint/2010/main" val="114264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23"/>
          <p:cNvSpPr>
            <a:spLocks noGrp="1"/>
          </p:cNvSpPr>
          <p:nvPr>
            <p:ph type="dt" sz="half" idx="10"/>
          </p:nvPr>
        </p:nvSpPr>
        <p:spPr/>
        <p:txBody>
          <a:bodyPr/>
          <a:lstStyle>
            <a:lvl1pPr>
              <a:defRPr/>
            </a:lvl1pPr>
          </a:lstStyle>
          <a:p>
            <a:pPr>
              <a:defRPr/>
            </a:pPr>
            <a:fld id="{C675D4FB-C950-43F9-826A-428932764E63}" type="datetime1">
              <a:rPr lang="de-DE" smtClean="0"/>
              <a:t>05.09.2023</a:t>
            </a:fld>
            <a:endParaRPr lang="de-CH"/>
          </a:p>
        </p:txBody>
      </p:sp>
      <p:sp>
        <p:nvSpPr>
          <p:cNvPr id="5" name="Fußzeilenplatzhalter 9"/>
          <p:cNvSpPr>
            <a:spLocks noGrp="1"/>
          </p:cNvSpPr>
          <p:nvPr>
            <p:ph type="ftr" sz="quarter" idx="11"/>
          </p:nvPr>
        </p:nvSpPr>
        <p:spPr/>
        <p:txBody>
          <a:bodyPr/>
          <a:lstStyle>
            <a:lvl1pPr>
              <a:defRPr/>
            </a:lvl1pPr>
          </a:lstStyle>
          <a:p>
            <a:pPr>
              <a:defRPr/>
            </a:pPr>
            <a:r>
              <a:rPr lang="en-US"/>
              <a:t>Informatikmodul 159 / D. Jenny / 1.2-StandardsFürAD_.pptx</a:t>
            </a:r>
            <a:endParaRPr lang="de-CH"/>
          </a:p>
        </p:txBody>
      </p:sp>
      <p:sp>
        <p:nvSpPr>
          <p:cNvPr id="6" name="Foliennummernplatzhalter 21"/>
          <p:cNvSpPr>
            <a:spLocks noGrp="1"/>
          </p:cNvSpPr>
          <p:nvPr>
            <p:ph type="sldNum" sz="quarter" idx="12"/>
          </p:nvPr>
        </p:nvSpPr>
        <p:spPr/>
        <p:txBody>
          <a:bodyPr/>
          <a:lstStyle>
            <a:lvl1pPr>
              <a:defRPr/>
            </a:lvl1pPr>
          </a:lstStyle>
          <a:p>
            <a:pPr>
              <a:defRPr/>
            </a:pPr>
            <a:fld id="{FDBCBEE6-01D9-418B-A5B8-E54A3D901F6B}" type="slidenum">
              <a:rPr lang="de-CH"/>
              <a:pPr>
                <a:defRPr/>
              </a:pPr>
              <a:t>‹Nr.›</a:t>
            </a:fld>
            <a:endParaRPr lang="de-CH"/>
          </a:p>
        </p:txBody>
      </p:sp>
    </p:spTree>
    <p:extLst>
      <p:ext uri="{BB962C8B-B14F-4D97-AF65-F5344CB8AC3E}">
        <p14:creationId xmlns:p14="http://schemas.microsoft.com/office/powerpoint/2010/main" val="90695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4" name="Rechteck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hteck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Ellipse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Ellipse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el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de-DE"/>
              <a:t>Titelmasterformat durch Klicken bearbeiten</a:t>
            </a:r>
            <a:endParaRPr lang="en-US"/>
          </a:p>
        </p:txBody>
      </p:sp>
      <p:sp>
        <p:nvSpPr>
          <p:cNvPr id="3" name="Textplatzhalt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de-DE"/>
              <a:t>Textmasterformate durch Klicken bearbeiten</a:t>
            </a:r>
          </a:p>
        </p:txBody>
      </p:sp>
      <p:sp>
        <p:nvSpPr>
          <p:cNvPr id="8" name="Datumsplatzhalter 3"/>
          <p:cNvSpPr>
            <a:spLocks noGrp="1"/>
          </p:cNvSpPr>
          <p:nvPr>
            <p:ph type="dt" sz="half" idx="10"/>
          </p:nvPr>
        </p:nvSpPr>
        <p:spPr/>
        <p:txBody>
          <a:bodyPr/>
          <a:lstStyle>
            <a:lvl1pPr>
              <a:defRPr/>
            </a:lvl1pPr>
            <a:extLst/>
          </a:lstStyle>
          <a:p>
            <a:pPr>
              <a:defRPr/>
            </a:pPr>
            <a:fld id="{28E59BA7-C02B-459D-BDB5-30B1CEF5DD66}" type="datetime1">
              <a:rPr lang="de-DE" smtClean="0"/>
              <a:t>05.09.2023</a:t>
            </a:fld>
            <a:endParaRPr lang="de-CH"/>
          </a:p>
        </p:txBody>
      </p:sp>
      <p:sp>
        <p:nvSpPr>
          <p:cNvPr id="9" name="Fußzeilenplatzhalter 4"/>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10" name="Foliennummernplatzhalter 5"/>
          <p:cNvSpPr>
            <a:spLocks noGrp="1"/>
          </p:cNvSpPr>
          <p:nvPr>
            <p:ph type="sldNum" sz="quarter" idx="12"/>
          </p:nvPr>
        </p:nvSpPr>
        <p:spPr/>
        <p:txBody>
          <a:bodyPr/>
          <a:lstStyle>
            <a:lvl1pPr>
              <a:defRPr/>
            </a:lvl1pPr>
            <a:extLst/>
          </a:lstStyle>
          <a:p>
            <a:pPr>
              <a:defRPr/>
            </a:pPr>
            <a:fld id="{93DBFB11-1DC2-4674-94BB-4828635ADAD1}" type="slidenum">
              <a:rPr lang="de-CH"/>
              <a:pPr>
                <a:defRPr/>
              </a:pPr>
              <a:t>‹Nr.›</a:t>
            </a:fld>
            <a:endParaRPr lang="de-CH"/>
          </a:p>
        </p:txBody>
      </p:sp>
    </p:spTree>
    <p:extLst>
      <p:ext uri="{BB962C8B-B14F-4D97-AF65-F5344CB8AC3E}">
        <p14:creationId xmlns:p14="http://schemas.microsoft.com/office/powerpoint/2010/main" val="3495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435608" y="274320"/>
            <a:ext cx="7498080" cy="1143000"/>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23"/>
          <p:cNvSpPr>
            <a:spLocks noGrp="1"/>
          </p:cNvSpPr>
          <p:nvPr>
            <p:ph type="dt" sz="half" idx="10"/>
          </p:nvPr>
        </p:nvSpPr>
        <p:spPr/>
        <p:txBody>
          <a:bodyPr/>
          <a:lstStyle>
            <a:lvl1pPr>
              <a:defRPr/>
            </a:lvl1pPr>
          </a:lstStyle>
          <a:p>
            <a:pPr>
              <a:defRPr/>
            </a:pPr>
            <a:fld id="{9DCF670B-A65C-481A-AE63-BB41461E37EB}" type="datetime1">
              <a:rPr lang="de-DE" smtClean="0"/>
              <a:t>05.09.2023</a:t>
            </a:fld>
            <a:endParaRPr lang="de-CH"/>
          </a:p>
        </p:txBody>
      </p:sp>
      <p:sp>
        <p:nvSpPr>
          <p:cNvPr id="6" name="Fußzeilenplatzhalter 9"/>
          <p:cNvSpPr>
            <a:spLocks noGrp="1"/>
          </p:cNvSpPr>
          <p:nvPr>
            <p:ph type="ftr" sz="quarter" idx="11"/>
          </p:nvPr>
        </p:nvSpPr>
        <p:spPr/>
        <p:txBody>
          <a:bodyPr/>
          <a:lstStyle>
            <a:lvl1pPr>
              <a:defRPr/>
            </a:lvl1pPr>
          </a:lstStyle>
          <a:p>
            <a:pPr>
              <a:defRPr/>
            </a:pPr>
            <a:r>
              <a:rPr lang="en-US"/>
              <a:t>Informatikmodul 159 / D. Jenny / 1.2-StandardsFürAD_.pptx</a:t>
            </a:r>
            <a:endParaRPr lang="de-CH"/>
          </a:p>
        </p:txBody>
      </p:sp>
      <p:sp>
        <p:nvSpPr>
          <p:cNvPr id="7" name="Foliennummernplatzhalter 21"/>
          <p:cNvSpPr>
            <a:spLocks noGrp="1"/>
          </p:cNvSpPr>
          <p:nvPr>
            <p:ph type="sldNum" sz="quarter" idx="12"/>
          </p:nvPr>
        </p:nvSpPr>
        <p:spPr/>
        <p:txBody>
          <a:bodyPr/>
          <a:lstStyle>
            <a:lvl1pPr>
              <a:defRPr/>
            </a:lvl1pPr>
          </a:lstStyle>
          <a:p>
            <a:pPr>
              <a:defRPr/>
            </a:pPr>
            <a:fld id="{E358615F-8230-4D1A-9911-52E2D0CF28D7}" type="slidenum">
              <a:rPr lang="de-CH"/>
              <a:pPr>
                <a:defRPr/>
              </a:pPr>
              <a:t>‹Nr.›</a:t>
            </a:fld>
            <a:endParaRPr lang="de-CH"/>
          </a:p>
        </p:txBody>
      </p:sp>
    </p:spTree>
    <p:extLst>
      <p:ext uri="{BB962C8B-B14F-4D97-AF65-F5344CB8AC3E}">
        <p14:creationId xmlns:p14="http://schemas.microsoft.com/office/powerpoint/2010/main" val="5938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5160336"/>
            <a:ext cx="8229600" cy="1143000"/>
          </a:xfrm>
        </p:spPr>
        <p:txBody>
          <a:bodyPr/>
          <a:lstStyle>
            <a:lvl1pPr algn="ctr">
              <a:defRPr sz="4500" b="1" cap="none" baseline="0"/>
            </a:lvl1pPr>
            <a:extLst/>
          </a:lstStyle>
          <a:p>
            <a:r>
              <a:rPr lang="de-DE"/>
              <a:t>Titelmasterformat durch Klicken bearbeiten</a:t>
            </a:r>
            <a:endParaRPr lang="en-US"/>
          </a:p>
        </p:txBody>
      </p:sp>
      <p:sp>
        <p:nvSpPr>
          <p:cNvPr id="3" name="Textplatzhalt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de-DE"/>
              <a:t>Textmasterformate durch Klicken bearbeiten</a:t>
            </a:r>
          </a:p>
        </p:txBody>
      </p:sp>
      <p:sp>
        <p:nvSpPr>
          <p:cNvPr id="4" name="Textplatzhalt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de-DE"/>
              <a:t>Textmasterformate durch Klicken bearbeiten</a:t>
            </a:r>
          </a:p>
        </p:txBody>
      </p:sp>
      <p:sp>
        <p:nvSpPr>
          <p:cNvPr id="5" name="Inhaltsplatzhalt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Inhaltsplatzhalt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lvl1pPr>
              <a:defRPr/>
            </a:lvl1pPr>
            <a:extLst/>
          </a:lstStyle>
          <a:p>
            <a:pPr>
              <a:defRPr/>
            </a:pPr>
            <a:fld id="{26C1B7C5-8AEA-4EDA-8F86-06826B9FBBC4}" type="datetime1">
              <a:rPr lang="de-DE" smtClean="0"/>
              <a:t>05.09.2023</a:t>
            </a:fld>
            <a:endParaRPr lang="de-CH"/>
          </a:p>
        </p:txBody>
      </p:sp>
      <p:sp>
        <p:nvSpPr>
          <p:cNvPr id="8" name="Fußzeilenplatzhalter 7"/>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9" name="Foliennummernplatzhalter 8"/>
          <p:cNvSpPr>
            <a:spLocks noGrp="1"/>
          </p:cNvSpPr>
          <p:nvPr>
            <p:ph type="sldNum" sz="quarter" idx="12"/>
          </p:nvPr>
        </p:nvSpPr>
        <p:spPr/>
        <p:txBody>
          <a:bodyPr/>
          <a:lstStyle>
            <a:lvl1pPr>
              <a:defRPr/>
            </a:lvl1pPr>
            <a:extLst/>
          </a:lstStyle>
          <a:p>
            <a:pPr>
              <a:defRPr/>
            </a:pPr>
            <a:fld id="{6CB30719-E21C-474E-B9B6-0FDD956CA297}" type="slidenum">
              <a:rPr lang="de-CH"/>
              <a:pPr>
                <a:defRPr/>
              </a:pPr>
              <a:t>‹Nr.›</a:t>
            </a:fld>
            <a:endParaRPr lang="de-CH"/>
          </a:p>
        </p:txBody>
      </p:sp>
    </p:spTree>
    <p:extLst>
      <p:ext uri="{BB962C8B-B14F-4D97-AF65-F5344CB8AC3E}">
        <p14:creationId xmlns:p14="http://schemas.microsoft.com/office/powerpoint/2010/main" val="344288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35608" y="274320"/>
            <a:ext cx="7498080" cy="1143000"/>
          </a:xfrm>
        </p:spPr>
        <p:txBody>
          <a:bodyPr/>
          <a:lstStyle/>
          <a:p>
            <a:r>
              <a:rPr lang="de-DE"/>
              <a:t>Titelmasterformat durch Klicken bearbeiten</a:t>
            </a:r>
            <a:endParaRPr lang="en-US"/>
          </a:p>
        </p:txBody>
      </p:sp>
      <p:sp>
        <p:nvSpPr>
          <p:cNvPr id="3" name="Datumsplatzhalter 23"/>
          <p:cNvSpPr>
            <a:spLocks noGrp="1"/>
          </p:cNvSpPr>
          <p:nvPr>
            <p:ph type="dt" sz="half" idx="10"/>
          </p:nvPr>
        </p:nvSpPr>
        <p:spPr/>
        <p:txBody>
          <a:bodyPr/>
          <a:lstStyle>
            <a:lvl1pPr>
              <a:defRPr/>
            </a:lvl1pPr>
          </a:lstStyle>
          <a:p>
            <a:pPr>
              <a:defRPr/>
            </a:pPr>
            <a:fld id="{F2AF02FA-AC24-4A86-AFA0-F62EC600BB05}" type="datetime1">
              <a:rPr lang="de-DE" smtClean="0"/>
              <a:t>05.09.2023</a:t>
            </a:fld>
            <a:endParaRPr lang="de-CH"/>
          </a:p>
        </p:txBody>
      </p:sp>
      <p:sp>
        <p:nvSpPr>
          <p:cNvPr id="4" name="Fußzeilenplatzhalter 9"/>
          <p:cNvSpPr>
            <a:spLocks noGrp="1"/>
          </p:cNvSpPr>
          <p:nvPr>
            <p:ph type="ftr" sz="quarter" idx="11"/>
          </p:nvPr>
        </p:nvSpPr>
        <p:spPr/>
        <p:txBody>
          <a:bodyPr/>
          <a:lstStyle>
            <a:lvl1pPr>
              <a:defRPr/>
            </a:lvl1pPr>
          </a:lstStyle>
          <a:p>
            <a:pPr>
              <a:defRPr/>
            </a:pPr>
            <a:r>
              <a:rPr lang="en-US"/>
              <a:t>Informatikmodul 159 / D. Jenny / 1.2-StandardsFürAD_.pptx</a:t>
            </a:r>
            <a:endParaRPr lang="de-CH"/>
          </a:p>
        </p:txBody>
      </p:sp>
      <p:sp>
        <p:nvSpPr>
          <p:cNvPr id="5" name="Foliennummernplatzhalter 21"/>
          <p:cNvSpPr>
            <a:spLocks noGrp="1"/>
          </p:cNvSpPr>
          <p:nvPr>
            <p:ph type="sldNum" sz="quarter" idx="12"/>
          </p:nvPr>
        </p:nvSpPr>
        <p:spPr/>
        <p:txBody>
          <a:bodyPr/>
          <a:lstStyle>
            <a:lvl1pPr>
              <a:defRPr/>
            </a:lvl1pPr>
          </a:lstStyle>
          <a:p>
            <a:pPr>
              <a:defRPr/>
            </a:pPr>
            <a:fld id="{917C894C-7B4E-4EE0-AA76-7DD86CE067A5}" type="slidenum">
              <a:rPr lang="de-CH"/>
              <a:pPr>
                <a:defRPr/>
              </a:pPr>
              <a:t>‹Nr.›</a:t>
            </a:fld>
            <a:endParaRPr lang="de-CH"/>
          </a:p>
        </p:txBody>
      </p:sp>
    </p:spTree>
    <p:extLst>
      <p:ext uri="{BB962C8B-B14F-4D97-AF65-F5344CB8AC3E}">
        <p14:creationId xmlns:p14="http://schemas.microsoft.com/office/powerpoint/2010/main" val="34078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Rechteck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hteck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umsplatzhalter 1"/>
          <p:cNvSpPr>
            <a:spLocks noGrp="1"/>
          </p:cNvSpPr>
          <p:nvPr>
            <p:ph type="dt" sz="half" idx="10"/>
          </p:nvPr>
        </p:nvSpPr>
        <p:spPr/>
        <p:txBody>
          <a:bodyPr/>
          <a:lstStyle>
            <a:lvl1pPr>
              <a:defRPr/>
            </a:lvl1pPr>
            <a:extLst/>
          </a:lstStyle>
          <a:p>
            <a:pPr>
              <a:defRPr/>
            </a:pPr>
            <a:fld id="{5F22B7AD-EA11-465F-929D-9C6DEAA30958}" type="datetime1">
              <a:rPr lang="de-DE" smtClean="0"/>
              <a:t>05.09.2023</a:t>
            </a:fld>
            <a:endParaRPr lang="de-CH"/>
          </a:p>
        </p:txBody>
      </p:sp>
      <p:sp>
        <p:nvSpPr>
          <p:cNvPr id="5" name="Fußzeilenplatzhalter 2"/>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6" name="Foliennummernplatzhalter 3"/>
          <p:cNvSpPr>
            <a:spLocks noGrp="1"/>
          </p:cNvSpPr>
          <p:nvPr>
            <p:ph type="sldNum" sz="quarter" idx="12"/>
          </p:nvPr>
        </p:nvSpPr>
        <p:spPr/>
        <p:txBody>
          <a:bodyPr/>
          <a:lstStyle>
            <a:lvl1pPr>
              <a:defRPr/>
            </a:lvl1pPr>
            <a:extLst/>
          </a:lstStyle>
          <a:p>
            <a:pPr>
              <a:defRPr/>
            </a:pPr>
            <a:fld id="{73762DBB-D9CA-49BB-8EF9-8CFC977A2758}" type="slidenum">
              <a:rPr lang="de-CH"/>
              <a:pPr>
                <a:defRPr/>
              </a:pPr>
              <a:t>‹Nr.›</a:t>
            </a:fld>
            <a:endParaRPr lang="de-CH"/>
          </a:p>
        </p:txBody>
      </p:sp>
    </p:spTree>
    <p:extLst>
      <p:ext uri="{BB962C8B-B14F-4D97-AF65-F5344CB8AC3E}">
        <p14:creationId xmlns:p14="http://schemas.microsoft.com/office/powerpoint/2010/main" val="45583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de-DE"/>
              <a:t>Titelmasterformat durch Klicken bearbeiten</a:t>
            </a:r>
            <a:endParaRPr lang="en-US"/>
          </a:p>
        </p:txBody>
      </p:sp>
      <p:sp>
        <p:nvSpPr>
          <p:cNvPr id="3" name="Textplatzhalt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de-DE"/>
              <a:t>Textmasterformate durch Klicken bearbeiten</a:t>
            </a:r>
          </a:p>
        </p:txBody>
      </p:sp>
      <p:sp>
        <p:nvSpPr>
          <p:cNvPr id="4" name="Inhaltsplatzhalt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lvl1pPr>
              <a:defRPr/>
            </a:lvl1pPr>
            <a:extLst/>
          </a:lstStyle>
          <a:p>
            <a:pPr>
              <a:defRPr/>
            </a:pPr>
            <a:fld id="{E8904521-EBD7-47A9-ADDB-287152953768}" type="datetime1">
              <a:rPr lang="de-DE" smtClean="0"/>
              <a:t>05.09.2023</a:t>
            </a:fld>
            <a:endParaRPr lang="de-CH"/>
          </a:p>
        </p:txBody>
      </p:sp>
      <p:sp>
        <p:nvSpPr>
          <p:cNvPr id="6" name="Fußzeilenplatzhalter 5"/>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7" name="Foliennummernplatzhalter 6"/>
          <p:cNvSpPr>
            <a:spLocks noGrp="1"/>
          </p:cNvSpPr>
          <p:nvPr>
            <p:ph type="sldNum" sz="quarter" idx="12"/>
          </p:nvPr>
        </p:nvSpPr>
        <p:spPr/>
        <p:txBody>
          <a:bodyPr/>
          <a:lstStyle>
            <a:lvl1pPr>
              <a:defRPr/>
            </a:lvl1pPr>
            <a:extLst/>
          </a:lstStyle>
          <a:p>
            <a:pPr>
              <a:defRPr/>
            </a:pPr>
            <a:fld id="{FA32E155-5732-49E4-A5D4-98AE2A0826E5}" type="slidenum">
              <a:rPr lang="de-CH"/>
              <a:pPr>
                <a:defRPr/>
              </a:pPr>
              <a:t>‹Nr.›</a:t>
            </a:fld>
            <a:endParaRPr lang="de-CH"/>
          </a:p>
        </p:txBody>
      </p:sp>
    </p:spTree>
    <p:extLst>
      <p:ext uri="{BB962C8B-B14F-4D97-AF65-F5344CB8AC3E}">
        <p14:creationId xmlns:p14="http://schemas.microsoft.com/office/powerpoint/2010/main" val="14429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5" name="Rechteck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ussdiagramm: Proz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ussdiagramm: Proz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el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de-DE"/>
              <a:t>Titelmasterformat durch Klicken bearbeiten</a:t>
            </a:r>
            <a:endParaRPr lang="en-US"/>
          </a:p>
        </p:txBody>
      </p:sp>
      <p:sp>
        <p:nvSpPr>
          <p:cNvPr id="3" name="Bildplatzhalt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de-DE" noProof="0"/>
              <a:t>Bild durch Klicken auf Symbol hinzufügen</a:t>
            </a:r>
            <a:endParaRPr lang="en-US" noProof="0" dirty="0"/>
          </a:p>
        </p:txBody>
      </p:sp>
      <p:sp>
        <p:nvSpPr>
          <p:cNvPr id="4" name="Textplatzhalt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de-DE"/>
              <a:t>Textmasterformate durch Klicken bearbeiten</a:t>
            </a:r>
          </a:p>
        </p:txBody>
      </p:sp>
      <p:sp>
        <p:nvSpPr>
          <p:cNvPr id="8" name="Datumsplatzhalter 4"/>
          <p:cNvSpPr>
            <a:spLocks noGrp="1"/>
          </p:cNvSpPr>
          <p:nvPr>
            <p:ph type="dt" sz="half" idx="10"/>
          </p:nvPr>
        </p:nvSpPr>
        <p:spPr/>
        <p:txBody>
          <a:bodyPr/>
          <a:lstStyle>
            <a:lvl1pPr>
              <a:defRPr/>
            </a:lvl1pPr>
            <a:extLst/>
          </a:lstStyle>
          <a:p>
            <a:pPr>
              <a:defRPr/>
            </a:pPr>
            <a:fld id="{C40356D1-F566-4D2B-A3F6-977B4FE30548}" type="datetime1">
              <a:rPr lang="de-DE" smtClean="0"/>
              <a:t>05.09.2023</a:t>
            </a:fld>
            <a:endParaRPr lang="de-CH"/>
          </a:p>
        </p:txBody>
      </p:sp>
      <p:sp>
        <p:nvSpPr>
          <p:cNvPr id="9" name="Fußzeilenplatzhalter 5"/>
          <p:cNvSpPr>
            <a:spLocks noGrp="1"/>
          </p:cNvSpPr>
          <p:nvPr>
            <p:ph type="ftr" sz="quarter" idx="11"/>
          </p:nvPr>
        </p:nvSpPr>
        <p:spPr/>
        <p:txBody>
          <a:bodyPr/>
          <a:lstStyle>
            <a:lvl1pPr>
              <a:defRPr/>
            </a:lvl1pPr>
            <a:extLst/>
          </a:lstStyle>
          <a:p>
            <a:pPr>
              <a:defRPr/>
            </a:pPr>
            <a:r>
              <a:rPr lang="en-US"/>
              <a:t>Informatikmodul 159 / D. Jenny / 1.2-StandardsFürAD_.pptx</a:t>
            </a:r>
            <a:endParaRPr lang="de-CH"/>
          </a:p>
        </p:txBody>
      </p:sp>
      <p:sp>
        <p:nvSpPr>
          <p:cNvPr id="10" name="Foliennummernplatzhalter 6"/>
          <p:cNvSpPr>
            <a:spLocks noGrp="1"/>
          </p:cNvSpPr>
          <p:nvPr>
            <p:ph type="sldNum" sz="quarter" idx="12"/>
          </p:nvPr>
        </p:nvSpPr>
        <p:spPr/>
        <p:txBody>
          <a:bodyPr/>
          <a:lstStyle>
            <a:lvl1pPr>
              <a:defRPr/>
            </a:lvl1pPr>
            <a:extLst/>
          </a:lstStyle>
          <a:p>
            <a:pPr>
              <a:defRPr/>
            </a:pPr>
            <a:fld id="{2273CEB6-0DA1-4D3F-8423-FF5423FE5789}" type="slidenum">
              <a:rPr lang="de-CH"/>
              <a:pPr>
                <a:defRPr/>
              </a:pPr>
              <a:t>‹Nr.›</a:t>
            </a:fld>
            <a:endParaRPr lang="de-CH"/>
          </a:p>
        </p:txBody>
      </p:sp>
    </p:spTree>
    <p:extLst>
      <p:ext uri="{BB962C8B-B14F-4D97-AF65-F5344CB8AC3E}">
        <p14:creationId xmlns:p14="http://schemas.microsoft.com/office/powerpoint/2010/main" val="9969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ort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Ellipse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ad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hteck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elplatzhalter 4"/>
          <p:cNvSpPr>
            <a:spLocks noGrp="1"/>
          </p:cNvSpPr>
          <p:nvPr>
            <p:ph type="title"/>
          </p:nvPr>
        </p:nvSpPr>
        <p:spPr>
          <a:xfrm>
            <a:off x="1435100" y="274638"/>
            <a:ext cx="7499350" cy="1143000"/>
          </a:xfrm>
          <a:prstGeom prst="rect">
            <a:avLst/>
          </a:prstGeom>
        </p:spPr>
        <p:txBody>
          <a:bodyPr anchor="ctr">
            <a:normAutofit/>
          </a:bodyPr>
          <a:lstStyle/>
          <a:p>
            <a:r>
              <a:rPr lang="de-DE"/>
              <a:t>Titelmasterformat durch Klicken bearbeiten</a:t>
            </a:r>
            <a:endParaRPr lang="en-US"/>
          </a:p>
        </p:txBody>
      </p:sp>
      <p:sp>
        <p:nvSpPr>
          <p:cNvPr id="1033" name="Textplatzhalt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4" name="Datumsplatzhalt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F79421E5-B570-4682-94A2-1ECA824C1B97}" type="datetime1">
              <a:rPr lang="de-DE" smtClean="0"/>
              <a:t>05.09.2023</a:t>
            </a:fld>
            <a:endParaRPr lang="de-CH"/>
          </a:p>
        </p:txBody>
      </p:sp>
      <p:sp>
        <p:nvSpPr>
          <p:cNvPr id="10" name="Fußzeilenplatzhalt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r>
              <a:rPr lang="en-US"/>
              <a:t>Informatikmodul 159 / D. Jenny / 1.2-StandardsFürAD_.pptx</a:t>
            </a:r>
            <a:endParaRPr lang="de-CH"/>
          </a:p>
        </p:txBody>
      </p:sp>
      <p:sp>
        <p:nvSpPr>
          <p:cNvPr id="22" name="Foliennummernplatzhalt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297F4032-FD16-410B-8223-C1F536B40FC0}" type="slidenum">
              <a:rPr lang="de-CH"/>
              <a:pPr>
                <a:defRPr/>
              </a:pPr>
              <a:t>‹Nr.›</a:t>
            </a:fld>
            <a:endParaRPr lang="de-CH"/>
          </a:p>
        </p:txBody>
      </p:sp>
      <p:sp>
        <p:nvSpPr>
          <p:cNvPr id="15" name="Rechteck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749" r:id="rId1"/>
    <p:sldLayoutId id="2147484744" r:id="rId2"/>
    <p:sldLayoutId id="2147484750" r:id="rId3"/>
    <p:sldLayoutId id="2147484745" r:id="rId4"/>
    <p:sldLayoutId id="2147484751" r:id="rId5"/>
    <p:sldLayoutId id="2147484746" r:id="rId6"/>
    <p:sldLayoutId id="2147484752" r:id="rId7"/>
    <p:sldLayoutId id="2147484753" r:id="rId8"/>
    <p:sldLayoutId id="2147484754" r:id="rId9"/>
    <p:sldLayoutId id="2147484747" r:id="rId10"/>
    <p:sldLayoutId id="2147484748"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iel.jenny@gbssg.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mailto:daniel.jenny@gbssg.ch"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mailto:daniel.jenny@gbssg.ch"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mailto:daniel.jenny@gbssg.ch"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zur Verwendung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für das Informatikmodul 159: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a:t>
            </a:r>
            <a:r>
              <a:rPr lang="de-DE" sz="2600" dirty="0">
                <a:solidFill>
                  <a:schemeClr val="tx2">
                    <a:shade val="30000"/>
                    <a:satMod val="150000"/>
                  </a:schemeClr>
                </a:solidFill>
                <a:latin typeface="+mn-lt"/>
              </a:rPr>
              <a:t>Directory Services konfigurieren und </a:t>
            </a:r>
            <a:br>
              <a:rPr lang="de-DE" sz="2600" dirty="0">
                <a:solidFill>
                  <a:schemeClr val="tx2">
                    <a:shade val="30000"/>
                    <a:satMod val="150000"/>
                  </a:schemeClr>
                </a:solidFill>
                <a:latin typeface="+mn-lt"/>
              </a:rPr>
            </a:br>
            <a:r>
              <a:rPr lang="de-DE" sz="2600" dirty="0">
                <a:solidFill>
                  <a:schemeClr val="tx2">
                    <a:shade val="30000"/>
                    <a:satMod val="150000"/>
                  </a:schemeClr>
                </a:solidFill>
                <a:latin typeface="+mn-lt"/>
              </a:rPr>
              <a:t>in Betrieb nehmen</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Informatiker, Fachrichtung </a:t>
            </a:r>
            <a:r>
              <a:rPr lang="de-CH" sz="2600" dirty="0">
                <a:solidFill>
                  <a:srgbClr val="00B0F0"/>
                </a:solidFill>
                <a:latin typeface="+mn-lt"/>
              </a:rPr>
              <a:t>Systemtechnik</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5. Semester</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 Jenny, </a:t>
            </a:r>
            <a:r>
              <a:rPr lang="de-CH" sz="2600" dirty="0" err="1">
                <a:solidFill>
                  <a:schemeClr val="tx2">
                    <a:shade val="30000"/>
                    <a:satMod val="150000"/>
                  </a:schemeClr>
                </a:solidFill>
                <a:latin typeface="+mn-lt"/>
                <a:hlinkClick r:id="rId3"/>
              </a:rPr>
              <a:t>daniel.jenny</a:t>
            </a:r>
            <a:r>
              <a:rPr lang="de-CH" sz="2600" dirty="0">
                <a:solidFill>
                  <a:schemeClr val="tx2">
                    <a:shade val="30000"/>
                    <a:satMod val="150000"/>
                  </a:schemeClr>
                </a:solidFill>
                <a:latin typeface="+mn-lt"/>
                <a:hlinkClick r:id="rId3"/>
              </a:rPr>
              <a:t>@</a:t>
            </a:r>
            <a:r>
              <a:rPr lang="de-CH" sz="2600" dirty="0" err="1">
                <a:solidFill>
                  <a:schemeClr val="tx2">
                    <a:shade val="30000"/>
                    <a:satMod val="150000"/>
                  </a:schemeClr>
                </a:solidFill>
                <a:latin typeface="+mn-lt"/>
                <a:hlinkClick r:id="rId3"/>
              </a:rPr>
              <a:t>gbssg.ch</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058-228 26 57, 0043-5574-731 34,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076-450 37 70</a:t>
            </a:r>
            <a:endParaRPr lang="de-CH" sz="2600" dirty="0">
              <a:solidFill>
                <a:schemeClr val="tx2">
                  <a:shade val="30000"/>
                  <a:satMod val="150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Könnte </a:t>
            </a:r>
            <a:r>
              <a:rPr lang="de-CH" sz="2600" dirty="0">
                <a:solidFill>
                  <a:schemeClr val="tx2">
                    <a:shade val="30000"/>
                    <a:satMod val="150000"/>
                  </a:schemeClr>
                </a:solidFill>
                <a:latin typeface="+mn-lt"/>
              </a:rPr>
              <a:t>das </a:t>
            </a:r>
            <a:r>
              <a:rPr lang="de-CH" sz="2600">
                <a:solidFill>
                  <a:schemeClr val="tx2">
                    <a:shade val="30000"/>
                    <a:satMod val="150000"/>
                  </a:schemeClr>
                </a:solidFill>
                <a:latin typeface="+mn-lt"/>
              </a:rPr>
              <a:t>Schema geändert werden?</a:t>
            </a: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Ja, aber in </a:t>
            </a:r>
            <a:r>
              <a:rPr lang="de-CH" sz="2600" dirty="0">
                <a:solidFill>
                  <a:schemeClr val="tx2">
                    <a:shade val="30000"/>
                    <a:satMod val="150000"/>
                  </a:schemeClr>
                </a:solidFill>
                <a:latin typeface="+mn-lt"/>
              </a:rPr>
              <a:t>der </a:t>
            </a:r>
            <a:r>
              <a:rPr lang="de-CH" sz="2600">
                <a:solidFill>
                  <a:schemeClr val="tx2">
                    <a:shade val="30000"/>
                    <a:satMod val="150000"/>
                  </a:schemeClr>
                </a:solidFill>
                <a:latin typeface="+mn-lt"/>
              </a:rPr>
              <a:t>Regel vermeidet man Änderungen am Schema. </a:t>
            </a: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Änderungen können nötig werden, wenn neue Software installiert wird.</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Es ist allerdings ein Ausweg möglich: Die neue Software erhält ein vorhandenes, aber nicht benutztes Feld zur Benutzung. </a:t>
            </a: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Beachten Sie: In der Regel verfügt eine Kunden-installationen nur über ein einziges Schema.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60761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11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Objekt «demopc» im Attribut-Editor:</a:t>
            </a:r>
            <a:endParaRPr lang="de-CH" sz="2600" dirty="0">
              <a:solidFill>
                <a:schemeClr val="tx2">
                  <a:shade val="30000"/>
                  <a:satMod val="150000"/>
                </a:schemeClr>
              </a:solidFill>
              <a:latin typeface="+mn-lt"/>
            </a:endParaRP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35587"/>
          <a:stretch/>
        </p:blipFill>
        <p:spPr bwMode="auto">
          <a:xfrm>
            <a:off x="619447" y="2534149"/>
            <a:ext cx="8201025" cy="4135211"/>
          </a:xfrm>
          <a:prstGeom prst="rect">
            <a:avLst/>
          </a:prstGeom>
          <a:solidFill>
            <a:schemeClr val="bg1"/>
          </a:solidFill>
          <a:ln>
            <a:noFill/>
          </a:ln>
          <a:effectLst/>
        </p:spPr>
      </p:pic>
      <p:sp>
        <p:nvSpPr>
          <p:cNvPr id="2" name="Ovale Legende 1"/>
          <p:cNvSpPr/>
          <p:nvPr/>
        </p:nvSpPr>
        <p:spPr>
          <a:xfrm>
            <a:off x="0" y="2780928"/>
            <a:ext cx="2411759" cy="864096"/>
          </a:xfrm>
          <a:prstGeom prst="wedgeEllipseCallout">
            <a:avLst>
              <a:gd name="adj1" fmla="val 26745"/>
              <a:gd name="adj2" fmla="val 15133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Organisations-einheit (Built In)</a:t>
            </a:r>
          </a:p>
        </p:txBody>
      </p:sp>
      <p:sp>
        <p:nvSpPr>
          <p:cNvPr id="9" name="Ovale Legende 8"/>
          <p:cNvSpPr/>
          <p:nvPr/>
        </p:nvSpPr>
        <p:spPr>
          <a:xfrm>
            <a:off x="2029306" y="5632933"/>
            <a:ext cx="1944216" cy="679973"/>
          </a:xfrm>
          <a:prstGeom prst="wedgeEllipseCallout">
            <a:avLst>
              <a:gd name="adj1" fmla="val -4479"/>
              <a:gd name="adj2" fmla="val -2797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Objekt-Bezeichnung</a:t>
            </a:r>
          </a:p>
        </p:txBody>
      </p:sp>
      <p:sp>
        <p:nvSpPr>
          <p:cNvPr id="10" name="Ovale Legende 9"/>
          <p:cNvSpPr/>
          <p:nvPr/>
        </p:nvSpPr>
        <p:spPr>
          <a:xfrm>
            <a:off x="4211960" y="5632933"/>
            <a:ext cx="1512168" cy="576981"/>
          </a:xfrm>
          <a:prstGeom prst="wedgeEllipseCallout">
            <a:avLst>
              <a:gd name="adj1" fmla="val -25384"/>
              <a:gd name="adj2" fmla="val -19795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Attribut-</a:t>
            </a:r>
            <a:r>
              <a:rPr lang="de-CH" dirty="0" err="1">
                <a:solidFill>
                  <a:schemeClr val="tx1"/>
                </a:solidFill>
              </a:rPr>
              <a:t>bezeichn</a:t>
            </a:r>
            <a:r>
              <a:rPr lang="de-CH" dirty="0">
                <a:solidFill>
                  <a:schemeClr val="tx1"/>
                </a:solidFill>
              </a:rPr>
              <a:t>.</a:t>
            </a:r>
          </a:p>
        </p:txBody>
      </p:sp>
      <p:sp>
        <p:nvSpPr>
          <p:cNvPr id="11" name="Ovale Legende 10"/>
          <p:cNvSpPr/>
          <p:nvPr/>
        </p:nvSpPr>
        <p:spPr>
          <a:xfrm>
            <a:off x="5962566" y="5590780"/>
            <a:ext cx="1993810" cy="576981"/>
          </a:xfrm>
          <a:prstGeom prst="wedgeEllipseCallout">
            <a:avLst>
              <a:gd name="adj1" fmla="val -47603"/>
              <a:gd name="adj2" fmla="val -19404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Attributwert</a:t>
            </a:r>
          </a:p>
        </p:txBody>
      </p:sp>
      <p:sp>
        <p:nvSpPr>
          <p:cNvPr id="13" name="Ovale Legende 12"/>
          <p:cNvSpPr/>
          <p:nvPr/>
        </p:nvSpPr>
        <p:spPr>
          <a:xfrm>
            <a:off x="2267744" y="2421256"/>
            <a:ext cx="2167109" cy="665045"/>
          </a:xfrm>
          <a:prstGeom prst="wedgeEllipseCallout">
            <a:avLst>
              <a:gd name="adj1" fmla="val 28580"/>
              <a:gd name="adj2" fmla="val 17640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Objektklasse</a:t>
            </a:r>
          </a:p>
        </p:txBody>
      </p:sp>
      <p:sp>
        <p:nvSpPr>
          <p:cNvPr id="15" name="Rechteck 14"/>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15355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12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 </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Objektklasse «</a:t>
            </a:r>
            <a:r>
              <a:rPr lang="de-CH" sz="2600" dirty="0" err="1">
                <a:solidFill>
                  <a:schemeClr val="tx2">
                    <a:shade val="30000"/>
                    <a:satMod val="150000"/>
                  </a:schemeClr>
                </a:solidFill>
                <a:latin typeface="+mn-lt"/>
              </a:rPr>
              <a:t>computer</a:t>
            </a:r>
            <a:r>
              <a:rPr lang="de-CH" sz="2600" dirty="0">
                <a:solidFill>
                  <a:schemeClr val="tx2">
                    <a:shade val="30000"/>
                    <a:satMod val="150000"/>
                  </a:schemeClr>
                </a:solidFill>
                <a:latin typeface="+mn-lt"/>
              </a:rPr>
              <a:t>» im Schemaeditor:</a:t>
            </a: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317"/>
          <a:stretch/>
        </p:blipFill>
        <p:spPr bwMode="auto">
          <a:xfrm>
            <a:off x="611560" y="2557611"/>
            <a:ext cx="820102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e Legende 6"/>
          <p:cNvSpPr/>
          <p:nvPr/>
        </p:nvSpPr>
        <p:spPr>
          <a:xfrm>
            <a:off x="5436096" y="3068960"/>
            <a:ext cx="3376488" cy="1080120"/>
          </a:xfrm>
          <a:prstGeom prst="wedgeEllipseCallout">
            <a:avLst>
              <a:gd name="adj1" fmla="val -53826"/>
              <a:gd name="adj2" fmla="val 8301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Die Objektklasse «computer» verfügt über keine zwingenden Attribute</a:t>
            </a:r>
          </a:p>
        </p:txBody>
      </p:sp>
      <p:sp>
        <p:nvSpPr>
          <p:cNvPr id="9" name="Ovale Legende 8"/>
          <p:cNvSpPr/>
          <p:nvPr/>
        </p:nvSpPr>
        <p:spPr>
          <a:xfrm>
            <a:off x="6259462" y="4365104"/>
            <a:ext cx="2811514" cy="1226070"/>
          </a:xfrm>
          <a:prstGeom prst="wedgeEllipseCallout">
            <a:avLst>
              <a:gd name="adj1" fmla="val -68306"/>
              <a:gd name="adj2" fmla="val 2869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Die Objektklasse «</a:t>
            </a:r>
            <a:r>
              <a:rPr lang="de-CH" dirty="0" err="1">
                <a:solidFill>
                  <a:schemeClr val="tx1"/>
                </a:solidFill>
              </a:rPr>
              <a:t>computer</a:t>
            </a:r>
            <a:r>
              <a:rPr lang="de-CH" dirty="0">
                <a:solidFill>
                  <a:schemeClr val="tx1"/>
                </a:solidFill>
              </a:rPr>
              <a:t>» verfügt über das Attribut «cn»</a:t>
            </a:r>
          </a:p>
        </p:txBody>
      </p:sp>
      <p:sp>
        <p:nvSpPr>
          <p:cNvPr id="10" name="Rechteck 9"/>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321901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13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 </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Attribut «</a:t>
            </a:r>
            <a:r>
              <a:rPr lang="de-CH" sz="2600" dirty="0" err="1">
                <a:solidFill>
                  <a:schemeClr val="tx2">
                    <a:shade val="30000"/>
                    <a:satMod val="150000"/>
                  </a:schemeClr>
                </a:solidFill>
                <a:latin typeface="+mn-lt"/>
              </a:rPr>
              <a:t>cn</a:t>
            </a:r>
            <a:r>
              <a:rPr lang="de-CH" sz="2600" dirty="0">
                <a:solidFill>
                  <a:schemeClr val="tx2">
                    <a:shade val="30000"/>
                    <a:satMod val="150000"/>
                  </a:schemeClr>
                </a:solidFill>
                <a:latin typeface="+mn-lt"/>
              </a:rPr>
              <a:t>» im Schemaeditor:</a:t>
            </a: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5737"/>
          <a:stretch/>
        </p:blipFill>
        <p:spPr bwMode="auto">
          <a:xfrm>
            <a:off x="539552" y="2492896"/>
            <a:ext cx="8201025" cy="412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e Legende 6"/>
          <p:cNvSpPr/>
          <p:nvPr/>
        </p:nvSpPr>
        <p:spPr>
          <a:xfrm>
            <a:off x="5148064" y="2329610"/>
            <a:ext cx="3922911" cy="2251517"/>
          </a:xfrm>
          <a:prstGeom prst="wedgeEllipseCallout">
            <a:avLst>
              <a:gd name="adj1" fmla="val -49348"/>
              <a:gd name="adj2" fmla="val 3839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Hier sind die Eigenschaften des Attributs «cn» festgelegt: </a:t>
            </a:r>
            <a:br>
              <a:rPr lang="de-CH">
                <a:solidFill>
                  <a:schemeClr val="tx1"/>
                </a:solidFill>
              </a:rPr>
            </a:br>
            <a:r>
              <a:rPr lang="de-CH">
                <a:solidFill>
                  <a:schemeClr val="tx1"/>
                </a:solidFill>
              </a:rPr>
              <a:t>- Anzahl Zeichen: 1..64 </a:t>
            </a:r>
            <a:br>
              <a:rPr lang="de-CH">
                <a:solidFill>
                  <a:schemeClr val="tx1"/>
                </a:solidFill>
              </a:rPr>
            </a:br>
            <a:r>
              <a:rPr lang="de-CH">
                <a:solidFill>
                  <a:schemeClr val="tx1"/>
                </a:solidFill>
              </a:rPr>
              <a:t>- OID-Identifikation: 2.5.4.3 </a:t>
            </a:r>
            <a:br>
              <a:rPr lang="de-CH">
                <a:solidFill>
                  <a:schemeClr val="tx1"/>
                </a:solidFill>
              </a:rPr>
            </a:br>
            <a:r>
              <a:rPr lang="de-CH">
                <a:solidFill>
                  <a:schemeClr val="tx1"/>
                </a:solidFill>
              </a:rPr>
              <a:t>- im GC enthalten, …</a:t>
            </a:r>
          </a:p>
        </p:txBody>
      </p:sp>
      <p:sp>
        <p:nvSpPr>
          <p:cNvPr id="9" name="Rechteck 8"/>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371113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Attribute…</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rPr>
              <a:t>…definieren die Eigenschaften der Felder der Klassen, wie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Byte</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numerisch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Unicode-Zeichenfolge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Gross-/Kleinschreibung beachten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Zeit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SID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Adresse </a:t>
            </a:r>
          </a:p>
        </p:txBody>
      </p:sp>
      <p:sp>
        <p:nvSpPr>
          <p:cNvPr id="12" name="Rechteck 11"/>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424691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Klassen…</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rPr>
              <a:t>…definieren Eigenschaften der Objekte, wie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Computer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Benutzer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Örtlichkeit, wie Standort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Gruppe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rPr>
              <a:t>Drucker-Warteschlange </a:t>
            </a:r>
          </a:p>
        </p:txBody>
      </p:sp>
      <p:sp>
        <p:nvSpPr>
          <p:cNvPr id="12" name="Rechteck 11"/>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308987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Weiteres Beispiel: Die Objektklasse «</a:t>
            </a:r>
            <a:r>
              <a:rPr lang="de-CH" sz="2600" dirty="0" err="1">
                <a:solidFill>
                  <a:schemeClr val="tx2">
                    <a:shade val="30000"/>
                    <a:satMod val="150000"/>
                  </a:schemeClr>
                </a:solidFill>
                <a:latin typeface="+mn-lt"/>
              </a:rPr>
              <a:t>server</a:t>
            </a:r>
            <a:r>
              <a:rPr lang="de-CH" sz="2600" dirty="0">
                <a:solidFill>
                  <a:schemeClr val="tx2">
                    <a:shade val="30000"/>
                    <a:satMod val="150000"/>
                  </a:schemeClr>
                </a:solidFill>
                <a:latin typeface="+mn-lt"/>
              </a:rPr>
              <a:t>» besteht u.a. aus dem Attribut «</a:t>
            </a:r>
            <a:r>
              <a:rPr lang="de-CH" sz="2600" dirty="0" err="1">
                <a:solidFill>
                  <a:schemeClr val="tx2">
                    <a:shade val="30000"/>
                    <a:satMod val="150000"/>
                  </a:schemeClr>
                </a:solidFill>
                <a:latin typeface="+mn-lt"/>
              </a:rPr>
              <a:t>serialNumber</a:t>
            </a:r>
            <a:r>
              <a:rPr lang="de-CH" sz="2600" dirty="0">
                <a:solidFill>
                  <a:schemeClr val="tx2">
                    <a:shade val="30000"/>
                    <a:satMod val="150000"/>
                  </a:schemeClr>
                </a:solidFill>
                <a:latin typeface="+mn-lt"/>
              </a:rPr>
              <a:t>», ... </a:t>
            </a:r>
          </a:p>
        </p:txBody>
      </p:sp>
      <p:grpSp>
        <p:nvGrpSpPr>
          <p:cNvPr id="3" name="Gruppieren 2"/>
          <p:cNvGrpSpPr/>
          <p:nvPr/>
        </p:nvGrpSpPr>
        <p:grpSpPr>
          <a:xfrm>
            <a:off x="1805000" y="2924944"/>
            <a:ext cx="6367400" cy="3312368"/>
            <a:chOff x="1805000" y="2708920"/>
            <a:chExt cx="6367400" cy="3312368"/>
          </a:xfrm>
        </p:grpSpPr>
        <p:pic>
          <p:nvPicPr>
            <p:cNvPr id="10" name="Grafik 9"/>
            <p:cNvPicPr>
              <a:picLocks noChangeAspect="1"/>
            </p:cNvPicPr>
            <p:nvPr/>
          </p:nvPicPr>
          <p:blipFill rotWithShape="1">
            <a:blip r:embed="rId3"/>
            <a:srcRect t="8875" b="10757"/>
            <a:stretch/>
          </p:blipFill>
          <p:spPr>
            <a:xfrm>
              <a:off x="1805000" y="2708920"/>
              <a:ext cx="6367400" cy="3312368"/>
            </a:xfrm>
            <a:prstGeom prst="rect">
              <a:avLst/>
            </a:prstGeom>
          </p:spPr>
        </p:pic>
        <p:pic>
          <p:nvPicPr>
            <p:cNvPr id="8" name="Grafik 7"/>
            <p:cNvPicPr>
              <a:picLocks noChangeAspect="1"/>
            </p:cNvPicPr>
            <p:nvPr/>
          </p:nvPicPr>
          <p:blipFill>
            <a:blip r:embed="rId4"/>
            <a:stretch>
              <a:fillRect/>
            </a:stretch>
          </p:blipFill>
          <p:spPr>
            <a:xfrm>
              <a:off x="2622584" y="2933385"/>
              <a:ext cx="2664296" cy="2941022"/>
            </a:xfrm>
            <a:prstGeom prst="rect">
              <a:avLst/>
            </a:prstGeom>
          </p:spPr>
        </p:pic>
        <p:pic>
          <p:nvPicPr>
            <p:cNvPr id="11" name="Grafik 10"/>
            <p:cNvPicPr>
              <a:picLocks noChangeAspect="1"/>
            </p:cNvPicPr>
            <p:nvPr/>
          </p:nvPicPr>
          <p:blipFill>
            <a:blip r:embed="rId5"/>
            <a:stretch>
              <a:fillRect/>
            </a:stretch>
          </p:blipFill>
          <p:spPr>
            <a:xfrm>
              <a:off x="5377380" y="2933989"/>
              <a:ext cx="2653509" cy="2929115"/>
            </a:xfrm>
            <a:prstGeom prst="rect">
              <a:avLst/>
            </a:prstGeom>
          </p:spPr>
        </p:pic>
      </p:grpSp>
      <p:cxnSp>
        <p:nvCxnSpPr>
          <p:cNvPr id="7" name="Gerade Verbindung mit Pfeil 6"/>
          <p:cNvCxnSpPr/>
          <p:nvPr/>
        </p:nvCxnSpPr>
        <p:spPr>
          <a:xfrm flipV="1">
            <a:off x="5004048" y="5430822"/>
            <a:ext cx="1152128" cy="2304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flipV="1">
            <a:off x="971600" y="3765430"/>
            <a:ext cx="1152128" cy="2304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50099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 das über folgende Eigenschaften verfügt: </a:t>
            </a:r>
          </a:p>
        </p:txBody>
      </p:sp>
      <p:pic>
        <p:nvPicPr>
          <p:cNvPr id="3" name="Grafik 2"/>
          <p:cNvPicPr>
            <a:picLocks noChangeAspect="1"/>
          </p:cNvPicPr>
          <p:nvPr/>
        </p:nvPicPr>
        <p:blipFill>
          <a:blip r:embed="rId3"/>
          <a:stretch>
            <a:fillRect/>
          </a:stretch>
        </p:blipFill>
        <p:spPr>
          <a:xfrm>
            <a:off x="1763688" y="2344054"/>
            <a:ext cx="6348470" cy="4109282"/>
          </a:xfrm>
          <a:prstGeom prst="rect">
            <a:avLst/>
          </a:prstGeom>
        </p:spPr>
      </p:pic>
      <p:cxnSp>
        <p:nvCxnSpPr>
          <p:cNvPr id="7" name="Gerade Verbindung mit Pfeil 6"/>
          <p:cNvCxnSpPr/>
          <p:nvPr/>
        </p:nvCxnSpPr>
        <p:spPr>
          <a:xfrm flipV="1">
            <a:off x="855861" y="5867504"/>
            <a:ext cx="1152128" cy="2304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flipV="1">
            <a:off x="2699792" y="4725144"/>
            <a:ext cx="1152128" cy="2304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6660232" y="53353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341401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Was ist eine OID?   </a:t>
            </a:r>
          </a:p>
          <a:p>
            <a:pPr marL="484632" indent="-45720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Dies ist ein </a:t>
            </a:r>
            <a:r>
              <a:rPr lang="de-CH" sz="2600" dirty="0" err="1">
                <a:solidFill>
                  <a:schemeClr val="tx2">
                    <a:shade val="30000"/>
                    <a:satMod val="150000"/>
                  </a:schemeClr>
                </a:solidFill>
                <a:latin typeface="+mn-lt"/>
              </a:rPr>
              <a:t>Object</a:t>
            </a:r>
            <a:r>
              <a:rPr lang="de-CH" sz="2600" dirty="0">
                <a:solidFill>
                  <a:schemeClr val="tx2">
                    <a:shade val="30000"/>
                    <a:satMod val="150000"/>
                  </a:schemeClr>
                </a:solidFill>
                <a:latin typeface="+mn-lt"/>
              </a:rPr>
              <a:t> Identifier (OID) und wird in Normen, wie X.500 und SNMP</a:t>
            </a:r>
            <a:r>
              <a:rPr lang="de-CH" sz="2600">
                <a:solidFill>
                  <a:schemeClr val="tx2">
                    <a:shade val="30000"/>
                    <a:satMod val="150000"/>
                  </a:schemeClr>
                </a:solidFill>
                <a:latin typeface="+mn-lt"/>
              </a:rPr>
              <a:t>, verwendet. </a:t>
            </a:r>
            <a:br>
              <a:rPr lang="de-CH" sz="2600" dirty="0">
                <a:solidFill>
                  <a:schemeClr val="tx2">
                    <a:shade val="30000"/>
                    <a:satMod val="150000"/>
                  </a:schemeClr>
                </a:solidFill>
                <a:latin typeface="+mn-lt"/>
              </a:rPr>
            </a:br>
            <a:r>
              <a:rPr lang="de-CH" sz="1000" dirty="0">
                <a:solidFill>
                  <a:schemeClr val="tx2">
                    <a:shade val="30000"/>
                    <a:satMod val="150000"/>
                  </a:schemeClr>
                </a:solidFill>
                <a:latin typeface="+mn-lt"/>
              </a:rPr>
              <a:t>[Quelle: https://msdn.microsoft.com/en-us/library/ms677614%28v=vs.85%29.aspx] </a:t>
            </a: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Beispiel für «user class»: </a:t>
            </a:r>
            <a:r>
              <a:rPr lang="de-CH" sz="2600" dirty="0">
                <a:solidFill>
                  <a:schemeClr val="tx2">
                    <a:shade val="30000"/>
                    <a:satMod val="150000"/>
                  </a:schemeClr>
                </a:solidFill>
                <a:latin typeface="+mn-lt"/>
              </a:rPr>
              <a:t>1.2.840.113556.1.5.9: </a:t>
            </a:r>
          </a:p>
        </p:txBody>
      </p:sp>
      <p:graphicFrame>
        <p:nvGraphicFramePr>
          <p:cNvPr id="3" name="Tabelle 2"/>
          <p:cNvGraphicFramePr>
            <a:graphicFrameLocks noGrp="1"/>
          </p:cNvGraphicFramePr>
          <p:nvPr/>
        </p:nvGraphicFramePr>
        <p:xfrm>
          <a:off x="2555776" y="3861048"/>
          <a:ext cx="5112568" cy="2674166"/>
        </p:xfrm>
        <a:graphic>
          <a:graphicData uri="http://schemas.openxmlformats.org/drawingml/2006/table">
            <a:tbl>
              <a:tblPr firstRow="1">
                <a:tableStyleId>{EB344D84-9AFB-497E-A393-DC336BA19D2E}</a:tableStyleId>
              </a:tblPr>
              <a:tblGrid>
                <a:gridCol w="2556284">
                  <a:extLst>
                    <a:ext uri="{9D8B030D-6E8A-4147-A177-3AD203B41FA5}">
                      <a16:colId xmlns:a16="http://schemas.microsoft.com/office/drawing/2014/main" val="20000"/>
                    </a:ext>
                  </a:extLst>
                </a:gridCol>
                <a:gridCol w="2556284">
                  <a:extLst>
                    <a:ext uri="{9D8B030D-6E8A-4147-A177-3AD203B41FA5}">
                      <a16:colId xmlns:a16="http://schemas.microsoft.com/office/drawing/2014/main" val="20001"/>
                    </a:ext>
                  </a:extLst>
                </a:gridCol>
              </a:tblGrid>
              <a:tr h="144609">
                <a:tc>
                  <a:txBody>
                    <a:bodyPr/>
                    <a:lstStyle/>
                    <a:p>
                      <a:r>
                        <a:rPr lang="de-CH" sz="1600" b="1" dirty="0"/>
                        <a:t>Wert</a:t>
                      </a:r>
                    </a:p>
                  </a:txBody>
                  <a:tcPr marL="81366" marR="81366" marT="40683" marB="40683" anchor="ctr"/>
                </a:tc>
                <a:tc>
                  <a:txBody>
                    <a:bodyPr/>
                    <a:lstStyle/>
                    <a:p>
                      <a:r>
                        <a:rPr lang="de-CH" sz="1600" b="1" dirty="0"/>
                        <a:t>Bedeutung</a:t>
                      </a:r>
                    </a:p>
                  </a:txBody>
                  <a:tcPr marL="81366" marR="81366" marT="40683" marB="40683" anchor="ctr"/>
                </a:tc>
                <a:extLst>
                  <a:ext uri="{0D108BD9-81ED-4DB2-BD59-A6C34878D82A}">
                    <a16:rowId xmlns:a16="http://schemas.microsoft.com/office/drawing/2014/main" val="10000"/>
                  </a:ext>
                </a:extLst>
              </a:tr>
              <a:tr h="253037">
                <a:tc>
                  <a:txBody>
                    <a:bodyPr/>
                    <a:lstStyle/>
                    <a:p>
                      <a:r>
                        <a:rPr lang="de-CH" sz="1600" dirty="0"/>
                        <a:t>1</a:t>
                      </a:r>
                    </a:p>
                  </a:txBody>
                  <a:tcPr marL="81366" marR="81366" marT="40683" marB="40683" anchor="ctr"/>
                </a:tc>
                <a:tc>
                  <a:txBody>
                    <a:bodyPr/>
                    <a:lstStyle/>
                    <a:p>
                      <a:r>
                        <a:rPr lang="de-CH" sz="1600" dirty="0"/>
                        <a:t>ISO</a:t>
                      </a:r>
                    </a:p>
                  </a:txBody>
                  <a:tcPr marL="81366" marR="81366" marT="40683" marB="40683" anchor="ctr"/>
                </a:tc>
                <a:extLst>
                  <a:ext uri="{0D108BD9-81ED-4DB2-BD59-A6C34878D82A}">
                    <a16:rowId xmlns:a16="http://schemas.microsoft.com/office/drawing/2014/main" val="10001"/>
                  </a:ext>
                </a:extLst>
              </a:tr>
              <a:tr h="253037">
                <a:tc>
                  <a:txBody>
                    <a:bodyPr/>
                    <a:lstStyle/>
                    <a:p>
                      <a:r>
                        <a:rPr lang="de-CH" sz="1600"/>
                        <a:t>2</a:t>
                      </a:r>
                    </a:p>
                  </a:txBody>
                  <a:tcPr marL="81366" marR="81366" marT="40683" marB="40683" anchor="ctr"/>
                </a:tc>
                <a:tc>
                  <a:txBody>
                    <a:bodyPr/>
                    <a:lstStyle/>
                    <a:p>
                      <a:r>
                        <a:rPr lang="de-CH" sz="1600" dirty="0"/>
                        <a:t>ANSI</a:t>
                      </a:r>
                    </a:p>
                  </a:txBody>
                  <a:tcPr marL="81366" marR="81366" marT="40683" marB="40683" anchor="ctr"/>
                </a:tc>
                <a:extLst>
                  <a:ext uri="{0D108BD9-81ED-4DB2-BD59-A6C34878D82A}">
                    <a16:rowId xmlns:a16="http://schemas.microsoft.com/office/drawing/2014/main" val="10002"/>
                  </a:ext>
                </a:extLst>
              </a:tr>
              <a:tr h="361465">
                <a:tc>
                  <a:txBody>
                    <a:bodyPr/>
                    <a:lstStyle/>
                    <a:p>
                      <a:r>
                        <a:rPr lang="de-CH" sz="1600"/>
                        <a:t>840</a:t>
                      </a:r>
                    </a:p>
                  </a:txBody>
                  <a:tcPr marL="81366" marR="81366" marT="40683" marB="40683" anchor="ctr"/>
                </a:tc>
                <a:tc>
                  <a:txBody>
                    <a:bodyPr/>
                    <a:lstStyle/>
                    <a:p>
                      <a:r>
                        <a:rPr lang="de-CH" sz="1600" dirty="0"/>
                        <a:t>USA</a:t>
                      </a:r>
                    </a:p>
                  </a:txBody>
                  <a:tcPr marL="81366" marR="81366" marT="40683" marB="40683" anchor="ctr"/>
                </a:tc>
                <a:extLst>
                  <a:ext uri="{0D108BD9-81ED-4DB2-BD59-A6C34878D82A}">
                    <a16:rowId xmlns:a16="http://schemas.microsoft.com/office/drawing/2014/main" val="10003"/>
                  </a:ext>
                </a:extLst>
              </a:tr>
              <a:tr h="361465">
                <a:tc>
                  <a:txBody>
                    <a:bodyPr/>
                    <a:lstStyle/>
                    <a:p>
                      <a:r>
                        <a:rPr lang="de-CH" sz="1600"/>
                        <a:t>113556</a:t>
                      </a:r>
                    </a:p>
                  </a:txBody>
                  <a:tcPr marL="81366" marR="81366" marT="40683" marB="40683" anchor="ctr"/>
                </a:tc>
                <a:tc>
                  <a:txBody>
                    <a:bodyPr/>
                    <a:lstStyle/>
                    <a:p>
                      <a:r>
                        <a:rPr lang="de-CH" sz="1600" dirty="0"/>
                        <a:t>Microsoft</a:t>
                      </a:r>
                    </a:p>
                  </a:txBody>
                  <a:tcPr marL="81366" marR="81366" marT="40683" marB="40683" anchor="ctr"/>
                </a:tc>
                <a:extLst>
                  <a:ext uri="{0D108BD9-81ED-4DB2-BD59-A6C34878D82A}">
                    <a16:rowId xmlns:a16="http://schemas.microsoft.com/office/drawing/2014/main" val="10004"/>
                  </a:ext>
                </a:extLst>
              </a:tr>
              <a:tr h="253037">
                <a:tc>
                  <a:txBody>
                    <a:bodyPr/>
                    <a:lstStyle/>
                    <a:p>
                      <a:r>
                        <a:rPr lang="de-CH" sz="1600"/>
                        <a:t>1</a:t>
                      </a:r>
                    </a:p>
                  </a:txBody>
                  <a:tcPr marL="81366" marR="81366" marT="40683" marB="40683" anchor="ctr"/>
                </a:tc>
                <a:tc>
                  <a:txBody>
                    <a:bodyPr/>
                    <a:lstStyle/>
                    <a:p>
                      <a:r>
                        <a:rPr lang="de-CH" sz="1600" dirty="0" err="1"/>
                        <a:t>Active</a:t>
                      </a:r>
                      <a:r>
                        <a:rPr lang="de-CH" sz="1600" dirty="0"/>
                        <a:t> Directory</a:t>
                      </a:r>
                    </a:p>
                  </a:txBody>
                  <a:tcPr marL="81366" marR="81366" marT="40683" marB="40683" anchor="ctr"/>
                </a:tc>
                <a:extLst>
                  <a:ext uri="{0D108BD9-81ED-4DB2-BD59-A6C34878D82A}">
                    <a16:rowId xmlns:a16="http://schemas.microsoft.com/office/drawing/2014/main" val="10005"/>
                  </a:ext>
                </a:extLst>
              </a:tr>
              <a:tr h="253037">
                <a:tc>
                  <a:txBody>
                    <a:bodyPr/>
                    <a:lstStyle/>
                    <a:p>
                      <a:r>
                        <a:rPr lang="de-CH" sz="1600"/>
                        <a:t>5</a:t>
                      </a:r>
                    </a:p>
                  </a:txBody>
                  <a:tcPr marL="81366" marR="81366" marT="40683" marB="40683" anchor="ctr"/>
                </a:tc>
                <a:tc>
                  <a:txBody>
                    <a:bodyPr/>
                    <a:lstStyle/>
                    <a:p>
                      <a:r>
                        <a:rPr lang="de-CH" sz="1600" dirty="0" err="1"/>
                        <a:t>Classes</a:t>
                      </a:r>
                      <a:endParaRPr lang="de-CH" sz="1600" dirty="0"/>
                    </a:p>
                  </a:txBody>
                  <a:tcPr marL="81366" marR="81366" marT="40683" marB="40683" anchor="ctr"/>
                </a:tc>
                <a:extLst>
                  <a:ext uri="{0D108BD9-81ED-4DB2-BD59-A6C34878D82A}">
                    <a16:rowId xmlns:a16="http://schemas.microsoft.com/office/drawing/2014/main" val="10006"/>
                  </a:ext>
                </a:extLst>
              </a:tr>
              <a:tr h="253037">
                <a:tc>
                  <a:txBody>
                    <a:bodyPr/>
                    <a:lstStyle/>
                    <a:p>
                      <a:r>
                        <a:rPr lang="de-CH" sz="1600" dirty="0"/>
                        <a:t>9</a:t>
                      </a:r>
                    </a:p>
                  </a:txBody>
                  <a:tcPr marL="81366" marR="81366" marT="40683" marB="40683" anchor="ctr"/>
                </a:tc>
                <a:tc>
                  <a:txBody>
                    <a:bodyPr/>
                    <a:lstStyle/>
                    <a:p>
                      <a:r>
                        <a:rPr lang="de-CH" sz="1600" dirty="0" err="1"/>
                        <a:t>user</a:t>
                      </a:r>
                      <a:r>
                        <a:rPr lang="de-CH" sz="1600" dirty="0"/>
                        <a:t> </a:t>
                      </a:r>
                      <a:r>
                        <a:rPr lang="de-CH" sz="1600" dirty="0" err="1"/>
                        <a:t>class</a:t>
                      </a:r>
                      <a:endParaRPr lang="de-CH" sz="1600" dirty="0"/>
                    </a:p>
                  </a:txBody>
                  <a:tcPr marL="81366" marR="81366" marT="40683" marB="40683"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44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19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Wo werden OIDs im Schema eingesetzt?</a:t>
            </a:r>
          </a:p>
          <a:p>
            <a:pPr marL="484632" indent="-45720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Objektklassen und Attribute werden durch eine OIDs identifiziert.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(Zum Unterschied: Objekte erhalten eine SID) </a:t>
            </a:r>
          </a:p>
          <a:p>
            <a:pPr marL="484632" indent="-45720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22797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p>
        </p:txBody>
      </p:sp>
      <p:sp>
        <p:nvSpPr>
          <p:cNvPr id="12" name="Untertitel 2"/>
          <p:cNvSpPr txBox="1">
            <a:spLocks/>
          </p:cNvSpPr>
          <p:nvPr/>
        </p:nvSpPr>
        <p:spPr bwMode="auto">
          <a:xfrm>
            <a:off x="1707401" y="1928813"/>
            <a:ext cx="7177410" cy="4376737"/>
          </a:xfrm>
          <a:prstGeom prst="rect">
            <a:avLst/>
          </a:prstGeom>
          <a:noFill/>
          <a:ln w="9525">
            <a:noFill/>
            <a:miter lim="800000"/>
            <a:headEnd/>
            <a:tailEnd/>
          </a:ln>
        </p:spPr>
        <p:txBody>
          <a:bodyPr tIns="0">
            <a:normAutofit fontScale="25000" lnSpcReduction="20000"/>
          </a:bodyPr>
          <a:lstStyle/>
          <a:p>
            <a:pPr marL="27432" fontAlgn="auto">
              <a:spcBef>
                <a:spcPts val="600"/>
              </a:spcBef>
              <a:spcAft>
                <a:spcPts val="0"/>
              </a:spcAft>
              <a:buClr>
                <a:schemeClr val="accent1"/>
              </a:buClr>
              <a:buSzPct val="80000"/>
              <a:defRPr/>
            </a:pPr>
            <a:r>
              <a:rPr lang="de-CH" sz="9600" dirty="0">
                <a:solidFill>
                  <a:schemeClr val="tx2">
                    <a:shade val="30000"/>
                    <a:satMod val="150000"/>
                  </a:schemeClr>
                </a:solidFill>
                <a:latin typeface="+mn-lt"/>
              </a:rPr>
              <a:t>Eigenschaften Verzeichnisdienst:</a:t>
            </a:r>
          </a:p>
          <a:p>
            <a:pPr marL="541782" indent="-514350" fontAlgn="auto">
              <a:spcBef>
                <a:spcPts val="600"/>
              </a:spcBef>
              <a:spcAft>
                <a:spcPts val="0"/>
              </a:spcAft>
              <a:buClr>
                <a:schemeClr val="accent1"/>
              </a:buClr>
              <a:buSzPct val="80000"/>
              <a:buFont typeface="Arial" pitchFamily="34" charset="0"/>
              <a:buChar char="•"/>
              <a:defRPr/>
            </a:pPr>
            <a:r>
              <a:rPr lang="en-US" sz="9600" dirty="0" err="1">
                <a:solidFill>
                  <a:srgbClr val="FF0000"/>
                </a:solidFill>
                <a:latin typeface="+mn-lt"/>
              </a:rPr>
              <a:t>Skalierbar</a:t>
            </a:r>
            <a:r>
              <a:rPr lang="en-US" sz="9600" dirty="0">
                <a:solidFill>
                  <a:schemeClr val="tx2">
                    <a:shade val="30000"/>
                    <a:satMod val="150000"/>
                  </a:schemeClr>
                </a:solidFill>
                <a:latin typeface="+mn-lt"/>
              </a:rPr>
              <a:t>: Auch </a:t>
            </a:r>
            <a:r>
              <a:rPr lang="en-US" sz="9600" dirty="0" err="1">
                <a:solidFill>
                  <a:schemeClr val="tx2">
                    <a:shade val="30000"/>
                    <a:satMod val="150000"/>
                  </a:schemeClr>
                </a:solidFill>
                <a:latin typeface="+mn-lt"/>
              </a:rPr>
              <a:t>grössere</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Datenmengen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sollten</a:t>
            </a:r>
            <a:r>
              <a:rPr lang="en-US" sz="9600" dirty="0">
                <a:solidFill>
                  <a:schemeClr val="tx2">
                    <a:shade val="30000"/>
                    <a:satMod val="150000"/>
                  </a:schemeClr>
                </a:solidFill>
                <a:latin typeface="+mn-lt"/>
              </a:rPr>
              <a:t> in die </a:t>
            </a:r>
            <a:r>
              <a:rPr lang="en-US" sz="9600" dirty="0" err="1">
                <a:solidFill>
                  <a:schemeClr val="tx2">
                    <a:shade val="30000"/>
                    <a:satMod val="150000"/>
                  </a:schemeClr>
                </a:solidFill>
                <a:latin typeface="+mn-lt"/>
              </a:rPr>
              <a:t>Verzeichnisse</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aufgenommen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werden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können</a:t>
            </a:r>
            <a:r>
              <a:rPr lang="en-US" sz="9600" dirty="0">
                <a:solidFill>
                  <a:schemeClr val="tx2">
                    <a:shade val="30000"/>
                    <a:satMod val="150000"/>
                  </a:schemeClr>
                </a:solidFill>
                <a:latin typeface="+mn-lt"/>
              </a:rPr>
              <a:t>. </a:t>
            </a:r>
          </a:p>
          <a:p>
            <a:pPr marL="541782" indent="-514350" fontAlgn="auto">
              <a:spcBef>
                <a:spcPts val="600"/>
              </a:spcBef>
              <a:spcAft>
                <a:spcPts val="0"/>
              </a:spcAft>
              <a:buClr>
                <a:schemeClr val="accent1"/>
              </a:buClr>
              <a:buSzPct val="80000"/>
              <a:buFont typeface="Arial" pitchFamily="34" charset="0"/>
              <a:buChar char="•"/>
              <a:defRPr/>
            </a:pPr>
            <a:r>
              <a:rPr lang="en-US" sz="9600" dirty="0" err="1">
                <a:solidFill>
                  <a:srgbClr val="FF0000"/>
                </a:solidFill>
                <a:latin typeface="+mn-lt"/>
              </a:rPr>
              <a:t>Erweiterbar</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Zusätzliche</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Objekttypen</a:t>
            </a:r>
            <a:r>
              <a:rPr lang="en-US" sz="9600" dirty="0">
                <a:solidFill>
                  <a:schemeClr val="tx2">
                    <a:shade val="30000"/>
                    <a:satMod val="150000"/>
                  </a:schemeClr>
                </a:solidFill>
                <a:latin typeface="+mn-lt"/>
              </a:rPr>
              <a:t> und </a:t>
            </a:r>
            <a:r>
              <a:rPr lang="en-US" sz="9600" dirty="0" err="1">
                <a:solidFill>
                  <a:schemeClr val="tx2">
                    <a:shade val="30000"/>
                    <a:satMod val="150000"/>
                  </a:schemeClr>
                </a:solidFill>
                <a:latin typeface="+mn-lt"/>
              </a:rPr>
              <a:t>Inhaltsstrukturen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sollten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eingefügt</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werden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können</a:t>
            </a:r>
            <a:r>
              <a:rPr lang="en-US" sz="9600" dirty="0">
                <a:solidFill>
                  <a:schemeClr val="tx2">
                    <a:shade val="30000"/>
                    <a:satMod val="150000"/>
                  </a:schemeClr>
                </a:solidFill>
                <a:latin typeface="+mn-lt"/>
              </a:rPr>
              <a:t>.</a:t>
            </a:r>
            <a:endParaRPr lang="de-CH" sz="9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en-US" sz="9600" dirty="0" err="1">
                <a:solidFill>
                  <a:srgbClr val="FF0000"/>
                </a:solidFill>
                <a:latin typeface="+mn-lt"/>
              </a:rPr>
              <a:t>Verfügbar</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Jeder</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Benutzer</a:t>
            </a:r>
            <a:r>
              <a:rPr lang="en-US" sz="9600" dirty="0">
                <a:solidFill>
                  <a:schemeClr val="tx2">
                    <a:shade val="30000"/>
                    <a:satMod val="150000"/>
                  </a:schemeClr>
                </a:solidFill>
                <a:latin typeface="+mn-lt"/>
              </a:rPr>
              <a:t> muss </a:t>
            </a:r>
            <a:r>
              <a:rPr lang="en-US" sz="9600" dirty="0" err="1">
                <a:solidFill>
                  <a:schemeClr val="tx2">
                    <a:shade val="30000"/>
                    <a:satMod val="150000"/>
                  </a:schemeClr>
                </a:solidFill>
                <a:latin typeface="+mn-lt"/>
              </a:rPr>
              <a:t>ständig</a:t>
            </a:r>
            <a:r>
              <a:rPr lang="en-US" sz="9600" dirty="0">
                <a:solidFill>
                  <a:schemeClr val="tx2">
                    <a:shade val="30000"/>
                    <a:satMod val="150000"/>
                  </a:schemeClr>
                </a:solidFill>
                <a:latin typeface="+mn-lt"/>
              </a:rPr>
              <a:t> auf die </a:t>
            </a:r>
            <a:r>
              <a:rPr lang="en-US" sz="9600" dirty="0" err="1">
                <a:solidFill>
                  <a:schemeClr val="tx2">
                    <a:shade val="30000"/>
                    <a:satMod val="150000"/>
                  </a:schemeClr>
                </a:solidFill>
                <a:latin typeface="+mn-lt"/>
              </a:rPr>
              <a:t>für</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ihn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relevanten</a:t>
            </a:r>
            <a:r>
              <a:rPr lang="en-US" sz="9600" dirty="0">
                <a:solidFill>
                  <a:schemeClr val="tx2">
                    <a:shade val="30000"/>
                    <a:satMod val="150000"/>
                  </a:schemeClr>
                </a:solidFill>
                <a:latin typeface="+mn-lt"/>
              </a:rPr>
              <a:t> und </a:t>
            </a:r>
            <a:r>
              <a:rPr lang="en-US" sz="9600" dirty="0" err="1">
                <a:solidFill>
                  <a:schemeClr val="tx2">
                    <a:shade val="30000"/>
                    <a:satMod val="150000"/>
                  </a:schemeClr>
                </a:solidFill>
                <a:latin typeface="+mn-lt"/>
              </a:rPr>
              <a:t>laufend</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aktualisierten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Daten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zugreifen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können</a:t>
            </a:r>
            <a:r>
              <a:rPr lang="en-US" sz="9600" dirty="0">
                <a:solidFill>
                  <a:schemeClr val="tx2">
                    <a:shade val="30000"/>
                    <a:satMod val="150000"/>
                  </a:schemeClr>
                </a:solidFill>
                <a:latin typeface="+mn-lt"/>
              </a:rPr>
              <a:t>.</a:t>
            </a:r>
            <a:endParaRPr lang="de-CH" sz="9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en-US" sz="9600" dirty="0">
                <a:solidFill>
                  <a:srgbClr val="FF0000"/>
                </a:solidFill>
                <a:latin typeface="+mn-lt"/>
              </a:rPr>
              <a:t>Performant</a:t>
            </a:r>
            <a:r>
              <a:rPr lang="en-US" sz="9600" dirty="0">
                <a:solidFill>
                  <a:schemeClr val="tx2">
                    <a:shade val="30000"/>
                    <a:satMod val="150000"/>
                  </a:schemeClr>
                </a:solidFill>
                <a:latin typeface="+mn-lt"/>
              </a:rPr>
              <a:t>: Der </a:t>
            </a:r>
            <a:r>
              <a:rPr lang="en-US" sz="9600" dirty="0" err="1">
                <a:solidFill>
                  <a:schemeClr val="tx2">
                    <a:shade val="30000"/>
                    <a:satMod val="150000"/>
                  </a:schemeClr>
                </a:solidFill>
                <a:latin typeface="+mn-lt"/>
              </a:rPr>
              <a:t>Zugriff</a:t>
            </a:r>
            <a:r>
              <a:rPr lang="en-US" sz="9600" dirty="0">
                <a:solidFill>
                  <a:schemeClr val="tx2">
                    <a:shade val="30000"/>
                    <a:satMod val="150000"/>
                  </a:schemeClr>
                </a:solidFill>
                <a:latin typeface="+mn-lt"/>
              </a:rPr>
              <a:t> auf die </a:t>
            </a:r>
            <a:r>
              <a:rPr lang="en-US" sz="9600" dirty="0" err="1">
                <a:solidFill>
                  <a:schemeClr val="tx2">
                    <a:shade val="30000"/>
                    <a:satMod val="150000"/>
                  </a:schemeClr>
                </a:solidFill>
                <a:latin typeface="+mn-lt"/>
              </a:rPr>
              <a:t>benötigten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Daten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sollte</a:t>
            </a:r>
            <a:r>
              <a:rPr lang="en-US" sz="9600" dirty="0">
                <a:solidFill>
                  <a:schemeClr val="tx2">
                    <a:shade val="30000"/>
                    <a:satMod val="150000"/>
                  </a:schemeClr>
                </a:solidFill>
                <a:latin typeface="+mn-lt"/>
              </a:rPr>
              <a:t> schnell und </a:t>
            </a:r>
            <a:r>
              <a:rPr lang="en-US" sz="9600" dirty="0" err="1">
                <a:solidFill>
                  <a:schemeClr val="tx2">
                    <a:shade val="30000"/>
                    <a:satMod val="150000"/>
                  </a:schemeClr>
                </a:solidFill>
                <a:latin typeface="+mn-lt"/>
              </a:rPr>
              <a:t>zuverlässig</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funktionieren</a:t>
            </a:r>
            <a:r>
              <a:rPr lang="en-US" sz="9600" dirty="0">
                <a:solidFill>
                  <a:schemeClr val="tx2">
                    <a:shade val="30000"/>
                    <a:satMod val="150000"/>
                  </a:schemeClr>
                </a:solidFill>
                <a:latin typeface="+mn-lt"/>
              </a:rPr>
              <a:t>. </a:t>
            </a:r>
          </a:p>
          <a:p>
            <a:pPr marL="541782" indent="-514350" fontAlgn="auto">
              <a:spcBef>
                <a:spcPts val="600"/>
              </a:spcBef>
              <a:spcAft>
                <a:spcPts val="0"/>
              </a:spcAft>
              <a:buClr>
                <a:schemeClr val="accent1"/>
              </a:buClr>
              <a:buSzPct val="80000"/>
              <a:buFont typeface="Arial" pitchFamily="34" charset="0"/>
              <a:buChar char="•"/>
              <a:defRPr/>
            </a:pPr>
            <a:r>
              <a:rPr lang="en-US" sz="9600" dirty="0" err="1">
                <a:solidFill>
                  <a:srgbClr val="FF0000"/>
                </a:solidFill>
                <a:latin typeface="+mn-lt"/>
              </a:rPr>
              <a:t>Sicher</a:t>
            </a:r>
            <a:r>
              <a:rPr lang="en-US" sz="9600" dirty="0">
                <a:solidFill>
                  <a:schemeClr val="tx2">
                    <a:shade val="30000"/>
                    <a:satMod val="150000"/>
                  </a:schemeClr>
                </a:solidFill>
                <a:latin typeface="+mn-lt"/>
              </a:rPr>
              <a:t>: Es muss </a:t>
            </a:r>
            <a:r>
              <a:rPr lang="en-US" sz="9600" dirty="0" err="1">
                <a:solidFill>
                  <a:schemeClr val="tx2">
                    <a:shade val="30000"/>
                    <a:satMod val="150000"/>
                  </a:schemeClr>
                </a:solidFill>
                <a:latin typeface="+mn-lt"/>
              </a:rPr>
              <a:t>gewährleistet</a:t>
            </a:r>
            <a:r>
              <a:rPr lang="en-US" sz="9600" dirty="0">
                <a:solidFill>
                  <a:schemeClr val="tx2">
                    <a:shade val="30000"/>
                    <a:satMod val="150000"/>
                  </a:schemeClr>
                </a:solidFill>
                <a:latin typeface="+mn-lt"/>
              </a:rPr>
              <a:t> sein, </a:t>
            </a:r>
            <a:r>
              <a:rPr lang="en-US" sz="9600" dirty="0" err="1">
                <a:solidFill>
                  <a:schemeClr val="tx2">
                    <a:shade val="30000"/>
                    <a:satMod val="150000"/>
                  </a:schemeClr>
                </a:solidFill>
                <a:latin typeface="+mn-lt"/>
              </a:rPr>
              <a:t>dass</a:t>
            </a:r>
            <a:r>
              <a:rPr lang="en-US" sz="9600" dirty="0">
                <a:solidFill>
                  <a:schemeClr val="tx2">
                    <a:shade val="30000"/>
                    <a:satMod val="150000"/>
                  </a:schemeClr>
                </a:solidFill>
                <a:latin typeface="+mn-lt"/>
              </a:rPr>
              <a:t> der </a:t>
            </a:r>
            <a:r>
              <a:rPr lang="en-US" sz="9600" dirty="0" err="1">
                <a:solidFill>
                  <a:schemeClr val="tx2">
                    <a:shade val="30000"/>
                    <a:satMod val="150000"/>
                  </a:schemeClr>
                </a:solidFill>
                <a:latin typeface="+mn-lt"/>
              </a:rPr>
              <a:t>Zugriff</a:t>
            </a:r>
            <a:r>
              <a:rPr lang="en-US" sz="9600" dirty="0">
                <a:solidFill>
                  <a:schemeClr val="tx2">
                    <a:shade val="30000"/>
                    <a:satMod val="150000"/>
                  </a:schemeClr>
                </a:solidFill>
                <a:latin typeface="+mn-lt"/>
              </a:rPr>
              <a:t>  auf die </a:t>
            </a:r>
            <a:r>
              <a:rPr lang="en-US" sz="9600" dirty="0" err="1">
                <a:solidFill>
                  <a:schemeClr val="tx2">
                    <a:shade val="30000"/>
                    <a:satMod val="150000"/>
                  </a:schemeClr>
                </a:solidFill>
                <a:latin typeface="+mn-lt"/>
              </a:rPr>
              <a:t>Informationen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nur</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durch</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berechtigte</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Personen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erfolgen</a:t>
            </a:r>
            <a:r>
              <a:rPr lang="en-US" sz="9600" dirty="0">
                <a:solidFill>
                  <a:schemeClr val="tx2">
                    <a:shade val="30000"/>
                    <a:satMod val="150000"/>
                  </a:schemeClr>
                </a:solidFill>
                <a:latin typeface="+mn-lt"/>
              </a:rPr>
              <a:t> </a:t>
            </a:r>
            <a:r>
              <a:rPr lang="en-US" sz="9600" dirty="0" err="1">
                <a:solidFill>
                  <a:schemeClr val="tx2">
                    <a:shade val="30000"/>
                    <a:satMod val="150000"/>
                  </a:schemeClr>
                </a:solidFill>
                <a:latin typeface="+mn-lt"/>
              </a:rPr>
              <a:t>kann</a:t>
            </a:r>
            <a:r>
              <a:rPr lang="en-US" sz="9600" dirty="0">
                <a:solidFill>
                  <a:schemeClr val="tx2">
                    <a:shade val="30000"/>
                    <a:satMod val="150000"/>
                  </a:schemeClr>
                </a:solidFill>
                <a:latin typeface="+mn-lt"/>
              </a:rPr>
              <a:t>.</a:t>
            </a:r>
            <a:endParaRPr lang="de-CH" sz="9600" dirty="0">
              <a:solidFill>
                <a:schemeClr val="tx2">
                  <a:shade val="30000"/>
                  <a:satMod val="150000"/>
                </a:schemeClr>
              </a:solidFill>
              <a:latin typeface="+mn-lt"/>
            </a:endParaRPr>
          </a:p>
          <a:p>
            <a:pPr marL="27432" algn="r" fontAlgn="auto">
              <a:spcBef>
                <a:spcPts val="600"/>
              </a:spcBef>
              <a:spcAft>
                <a:spcPts val="0"/>
              </a:spcAft>
              <a:buClr>
                <a:schemeClr val="accent1"/>
              </a:buClr>
              <a:buSzPct val="80000"/>
              <a:defRPr/>
            </a:pPr>
            <a:r>
              <a:rPr lang="de-CH" sz="4000" dirty="0">
                <a:solidFill>
                  <a:schemeClr val="tx2">
                    <a:shade val="30000"/>
                    <a:satMod val="150000"/>
                  </a:schemeClr>
                </a:solidFill>
                <a:latin typeface="+mn-lt"/>
              </a:rPr>
              <a:t>[Quelle: «Microsoft Windows Server 2008», Herdt ]</a:t>
            </a:r>
          </a:p>
        </p:txBody>
      </p:sp>
      <p:sp>
        <p:nvSpPr>
          <p:cNvPr id="7" name="Rechteck 6"/>
          <p:cNvSpPr/>
          <p:nvPr/>
        </p:nvSpPr>
        <p:spPr>
          <a:xfrm>
            <a:off x="7924517" y="6305550"/>
            <a:ext cx="500458" cy="369332"/>
          </a:xfrm>
          <a:prstGeom prst="rect">
            <a:avLst/>
          </a:prstGeom>
        </p:spPr>
        <p:txBody>
          <a:bodyPr wrap="none">
            <a:spAutoFit/>
          </a:bodyPr>
          <a:lstStyle/>
          <a:p>
            <a:r>
              <a:rPr lang="de-DE" dirty="0">
                <a:solidFill>
                  <a:schemeClr val="tx2">
                    <a:shade val="30000"/>
                    <a:satMod val="150000"/>
                  </a:schemeClr>
                </a:solidFill>
                <a:sym typeface="Wingdings"/>
              </a:rPr>
              <a:t> </a:t>
            </a:r>
            <a:endParaRPr lang="de-CH" dirty="0"/>
          </a:p>
        </p:txBody>
      </p:sp>
    </p:spTree>
    <p:extLst>
      <p:ext uri="{BB962C8B-B14F-4D97-AF65-F5344CB8AC3E}">
        <p14:creationId xmlns:p14="http://schemas.microsoft.com/office/powerpoint/2010/main" val="312753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3.2 X.500 Standard – </a:t>
            </a:r>
            <a:r>
              <a:rPr lang="de-CH" sz="2600" dirty="0">
                <a:solidFill>
                  <a:schemeClr val="tx2">
                    <a:shade val="30000"/>
                    <a:satMod val="150000"/>
                  </a:schemeClr>
                </a:solidFill>
                <a:latin typeface="+mn-lt"/>
                <a:sym typeface="Wingdings"/>
              </a:rPr>
              <a:t>Umsetzung im AD</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X.500 verwendet Single-Master-Replikation</a:t>
            </a:r>
            <a:r>
              <a:rPr lang="de-CH" sz="2600" dirty="0">
                <a:solidFill>
                  <a:schemeClr val="tx2">
                    <a:shade val="30000"/>
                    <a:satMod val="150000"/>
                  </a:schemeClr>
                </a:solidFill>
                <a:latin typeface="+mn-lt"/>
                <a:sym typeface="Wingdings" pitchFamily="2" charset="2"/>
              </a:rPr>
              <a:t>: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ein Primary (mit Original) und mehrere </a:t>
            </a: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 (verfügen über Kopie). Änderungen sind nur im Primary möglich.  Modell begrenzt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AD verwendet Multi-Master-Replikation:  mehrere Master verwalten das Original  Konfliktsituationen müssen geregelt werden.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(Aber: Sensible Vorgänge, wie die FSMO-Rollen, sind ohne Multi-Master-Replikation.)</a:t>
            </a:r>
            <a:endParaRPr lang="de-CH" sz="2600" dirty="0">
              <a:solidFill>
                <a:schemeClr val="tx2">
                  <a:shade val="30000"/>
                  <a:satMod val="150000"/>
                </a:schemeClr>
              </a:solidFill>
              <a:latin typeface="+mn-lt"/>
            </a:endParaRPr>
          </a:p>
        </p:txBody>
      </p:sp>
      <p:sp>
        <p:nvSpPr>
          <p:cNvPr id="6" name="Rechteck 5"/>
          <p:cNvSpPr/>
          <p:nvPr/>
        </p:nvSpPr>
        <p:spPr>
          <a:xfrm>
            <a:off x="7947718" y="6063570"/>
            <a:ext cx="500458" cy="369332"/>
          </a:xfrm>
          <a:prstGeom prst="rect">
            <a:avLst/>
          </a:prstGeom>
        </p:spPr>
        <p:txBody>
          <a:bodyPr wrap="none">
            <a:spAutoFit/>
          </a:bodyPr>
          <a:lstStyle/>
          <a:p>
            <a:r>
              <a:rPr lang="de-DE">
                <a:solidFill>
                  <a:schemeClr val="tx2">
                    <a:shade val="30000"/>
                    <a:satMod val="150000"/>
                  </a:schemeClr>
                </a:solidFill>
                <a:sym typeface="Wingdings"/>
              </a:rPr>
              <a:t> </a:t>
            </a:r>
            <a:r>
              <a:rPr lang="de-DE" dirty="0">
                <a:solidFill>
                  <a:schemeClr val="tx2">
                    <a:shade val="30000"/>
                    <a:satMod val="150000"/>
                  </a:schemeClr>
                </a:solidFill>
                <a:sym typeface="Wingdings"/>
              </a:rPr>
              <a:t></a:t>
            </a:r>
            <a:endParaRPr lang="de-CH" dirty="0"/>
          </a:p>
        </p:txBody>
      </p:sp>
    </p:spTree>
    <p:extLst>
      <p:ext uri="{BB962C8B-B14F-4D97-AF65-F5344CB8AC3E}">
        <p14:creationId xmlns:p14="http://schemas.microsoft.com/office/powerpoint/2010/main" val="386568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033394"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Übersicht:</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X.500 mit Schema und 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b="1" dirty="0">
                <a:solidFill>
                  <a:srgbClr val="FF0000"/>
                </a:solidFill>
                <a:latin typeface="+mn-lt"/>
              </a:rPr>
              <a:t>DNS </a:t>
            </a:r>
          </a:p>
          <a:p>
            <a:pPr marL="541782" indent="-514350" fontAlgn="auto">
              <a:spcBef>
                <a:spcPts val="600"/>
              </a:spcBef>
              <a:spcAft>
                <a:spcPts val="0"/>
              </a:spcAft>
              <a:buClr>
                <a:schemeClr val="accent1"/>
              </a:buClr>
              <a:buSzPct val="80000"/>
              <a:buFont typeface="Arial" pitchFamily="34" charset="0"/>
              <a:buChar char="•"/>
              <a:defRPr/>
            </a:pPr>
            <a:r>
              <a:rPr lang="de-CH" sz="2600" dirty="0" err="1">
                <a:solidFill>
                  <a:schemeClr val="tx2">
                    <a:shade val="30000"/>
                    <a:satMod val="150000"/>
                  </a:schemeClr>
                </a:solidFill>
                <a:latin typeface="+mn-lt"/>
              </a:rPr>
              <a:t>Leightweight</a:t>
            </a:r>
            <a:r>
              <a:rPr lang="de-CH" sz="2600" dirty="0">
                <a:solidFill>
                  <a:schemeClr val="tx2">
                    <a:shade val="30000"/>
                    <a:satMod val="150000"/>
                  </a:schemeClr>
                </a:solidFill>
                <a:latin typeface="+mn-lt"/>
              </a:rPr>
              <a:t> Directory Access </a:t>
            </a:r>
            <a:r>
              <a:rPr lang="de-CH" sz="2600" dirty="0" err="1">
                <a:solidFill>
                  <a:schemeClr val="tx2">
                    <a:shade val="30000"/>
                    <a:satMod val="150000"/>
                  </a:schemeClr>
                </a:solidFill>
                <a:latin typeface="+mn-lt"/>
              </a:rPr>
              <a:t>Protocol</a:t>
            </a:r>
            <a:r>
              <a:rPr lang="de-CH" sz="2600" dirty="0">
                <a:solidFill>
                  <a:schemeClr val="tx2">
                    <a:shade val="30000"/>
                    <a:satMod val="150000"/>
                  </a:schemeClr>
                </a:solidFill>
                <a:latin typeface="+mn-lt"/>
              </a:rPr>
              <a:t> (LDAP):</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Industriestandard von IETF </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Zugriff von Fremdsystemen auf AD </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Siehe späteres Kapitel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310226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672" t="13611" r="22266" b="10602"/>
          <a:stretch/>
        </p:blipFill>
        <p:spPr bwMode="auto">
          <a:xfrm>
            <a:off x="2937358" y="1772816"/>
            <a:ext cx="602713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Das AD baut auf DNS auf.</a:t>
            </a:r>
          </a:p>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DNS ist hierarchisch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aufgebaut </a:t>
            </a:r>
            <a:br>
              <a:rPr lang="de-CH" sz="2600">
                <a:solidFill>
                  <a:schemeClr val="tx2">
                    <a:shade val="30000"/>
                    <a:satMod val="150000"/>
                  </a:schemeClr>
                </a:solidFill>
                <a:latin typeface="+mn-lt"/>
              </a:rPr>
            </a:br>
            <a:r>
              <a:rPr lang="de-CH" sz="2600">
                <a:solidFill>
                  <a:schemeClr val="tx2">
                    <a:shade val="30000"/>
                    <a:satMod val="150000"/>
                  </a:schemeClr>
                </a:solidFill>
                <a:latin typeface="+mn-lt"/>
                <a:sym typeface="Wingdings" panose="05000000000000000000" pitchFamily="2" charset="2"/>
              </a:rPr>
              <a:t> </a:t>
            </a:r>
            <a:r>
              <a:rPr lang="de-CH" sz="2600">
                <a:solidFill>
                  <a:schemeClr val="tx2">
                    <a:shade val="30000"/>
                    <a:satMod val="150000"/>
                  </a:schemeClr>
                </a:solidFill>
                <a:latin typeface="+mn-lt"/>
              </a:rPr>
              <a:t>AD ist auch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hierarchisch</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aufgebaut.</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grpSp>
        <p:nvGrpSpPr>
          <p:cNvPr id="3" name="Gruppieren 2"/>
          <p:cNvGrpSpPr/>
          <p:nvPr/>
        </p:nvGrpSpPr>
        <p:grpSpPr>
          <a:xfrm>
            <a:off x="6228184" y="419498"/>
            <a:ext cx="1584176" cy="1152128"/>
            <a:chOff x="611560" y="4797152"/>
            <a:chExt cx="1584176" cy="1152128"/>
          </a:xfrm>
        </p:grpSpPr>
        <p:sp>
          <p:nvSpPr>
            <p:cNvPr id="2" name="Rechteck 1"/>
            <p:cNvSpPr/>
            <p:nvPr/>
          </p:nvSpPr>
          <p:spPr>
            <a:xfrm>
              <a:off x="611560" y="5373216"/>
              <a:ext cx="1584176" cy="5760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t>DNS</a:t>
              </a:r>
            </a:p>
          </p:txBody>
        </p:sp>
        <p:sp>
          <p:nvSpPr>
            <p:cNvPr id="9" name="Rechteck 8"/>
            <p:cNvSpPr/>
            <p:nvPr/>
          </p:nvSpPr>
          <p:spPr>
            <a:xfrm>
              <a:off x="922412" y="4797152"/>
              <a:ext cx="985292" cy="5760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t>AD</a:t>
              </a:r>
            </a:p>
          </p:txBody>
        </p:sp>
      </p:grpSp>
    </p:spTree>
    <p:extLst>
      <p:ext uri="{BB962C8B-B14F-4D97-AF65-F5344CB8AC3E}">
        <p14:creationId xmlns:p14="http://schemas.microsoft.com/office/powerpoint/2010/main" val="70776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35806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DNS-Eigenschaften:  </a:t>
            </a:r>
            <a:endParaRPr lang="de-CH" sz="2600" dirty="0">
              <a:solidFill>
                <a:schemeClr val="tx2">
                  <a:shade val="30000"/>
                  <a:satMod val="150000"/>
                </a:schemeClr>
              </a:solidFill>
              <a:latin typeface="+mn-lt"/>
            </a:endParaRP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basiert </a:t>
            </a:r>
            <a:r>
              <a:rPr lang="de-CH" sz="2600">
                <a:solidFill>
                  <a:schemeClr val="tx2">
                    <a:shade val="30000"/>
                    <a:satMod val="150000"/>
                  </a:schemeClr>
                </a:solidFill>
                <a:latin typeface="+mn-lt"/>
                <a:sym typeface="Wingdings" pitchFamily="2" charset="2"/>
              </a:rPr>
              <a:t>auf TCP/IP-Protokoll </a:t>
            </a:r>
            <a:endParaRPr lang="de-CH" sz="2600" dirty="0">
              <a:solidFill>
                <a:schemeClr val="tx2">
                  <a:shade val="30000"/>
                  <a:satMod val="150000"/>
                </a:schemeClr>
              </a:solidFill>
              <a:latin typeface="+mn-lt"/>
              <a:sym typeface="Wingdings" pitchFamily="2" charset="2"/>
            </a:endParaRPr>
          </a:p>
          <a:p>
            <a:pPr marL="541782" lvl="1"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sym typeface="Wingdings" pitchFamily="2" charset="2"/>
              </a:rPr>
              <a:t>Eine DNS-Domäne, z.B. «nesa-sg.ch», ist </a:t>
            </a:r>
            <a:r>
              <a:rPr lang="de-CH" sz="2600" dirty="0">
                <a:solidFill>
                  <a:schemeClr val="tx2">
                    <a:shade val="30000"/>
                    <a:satMod val="150000"/>
                  </a:schemeClr>
                </a:solidFill>
                <a:latin typeface="+mn-lt"/>
                <a:sym typeface="Wingdings" pitchFamily="2" charset="2"/>
              </a:rPr>
              <a:t>eine Verwaltungseinheit, die andere DNS-Subdomänen </a:t>
            </a:r>
            <a:r>
              <a:rPr lang="de-CH" sz="2600">
                <a:solidFill>
                  <a:schemeClr val="tx2">
                    <a:shade val="30000"/>
                    <a:satMod val="150000"/>
                  </a:schemeClr>
                </a:solidFill>
                <a:latin typeface="+mn-lt"/>
                <a:sym typeface="Wingdings" pitchFamily="2" charset="2"/>
              </a:rPr>
              <a:t>enthalten kann, </a:t>
            </a:r>
            <a:r>
              <a:rPr lang="de-CH" sz="2600" dirty="0">
                <a:solidFill>
                  <a:schemeClr val="tx2">
                    <a:shade val="30000"/>
                    <a:satMod val="150000"/>
                  </a:schemeClr>
                </a:solidFill>
                <a:latin typeface="+mn-lt"/>
                <a:sym typeface="Wingdings" pitchFamily="2" charset="2"/>
              </a:rPr>
              <a:t>z.B</a:t>
            </a:r>
            <a:r>
              <a:rPr lang="de-CH" sz="2600">
                <a:solidFill>
                  <a:schemeClr val="tx2">
                    <a:shade val="30000"/>
                    <a:satMod val="150000"/>
                  </a:schemeClr>
                </a:solidFill>
                <a:latin typeface="+mn-lt"/>
                <a:sym typeface="Wingdings" pitchFamily="2" charset="2"/>
              </a:rPr>
              <a:t>. «gbs». </a:t>
            </a:r>
            <a:br>
              <a:rPr lang="de-CH" sz="2600">
                <a:solidFill>
                  <a:schemeClr val="tx2">
                    <a:shade val="30000"/>
                    <a:satMod val="150000"/>
                  </a:schemeClr>
                </a:solidFill>
                <a:latin typeface="+mn-lt"/>
                <a:sym typeface="Wingdings" pitchFamily="2" charset="2"/>
              </a:rPr>
            </a:br>
            <a:r>
              <a:rPr lang="de-CH" sz="2600">
                <a:solidFill>
                  <a:schemeClr val="tx2">
                    <a:shade val="30000"/>
                    <a:satMod val="150000"/>
                  </a:schemeClr>
                </a:solidFill>
                <a:latin typeface="+mn-lt"/>
                <a:sym typeface="Wingdings" pitchFamily="2" charset="2"/>
              </a:rPr>
              <a:t> Der </a:t>
            </a:r>
            <a:r>
              <a:rPr lang="en-US" sz="2600">
                <a:solidFill>
                  <a:schemeClr val="tx2">
                    <a:shade val="30000"/>
                    <a:satMod val="150000"/>
                  </a:schemeClr>
                </a:solidFill>
                <a:latin typeface="+mn-lt"/>
                <a:sym typeface="Wingdings" pitchFamily="2" charset="2"/>
              </a:rPr>
              <a:t>Fully Qualified Domain Name (FQDN) lautet dann: «gbs.nesa-sg.ch» </a:t>
            </a:r>
          </a:p>
          <a:p>
            <a:pPr marL="541782" lvl="1"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sym typeface="Wingdings" pitchFamily="2" charset="2"/>
              </a:rPr>
              <a:t>Die </a:t>
            </a:r>
            <a:r>
              <a:rPr lang="de-CH" sz="2600" dirty="0">
                <a:solidFill>
                  <a:schemeClr val="tx2">
                    <a:shade val="30000"/>
                    <a:satMod val="150000"/>
                  </a:schemeClr>
                </a:solidFill>
                <a:latin typeface="+mn-lt"/>
                <a:sym typeface="Wingdings" pitchFamily="2" charset="2"/>
              </a:rPr>
              <a:t>DNS-Domäne kann Mitglied einer übergeordneten </a:t>
            </a:r>
            <a:r>
              <a:rPr lang="de-CH" sz="2600">
                <a:solidFill>
                  <a:schemeClr val="tx2">
                    <a:shade val="30000"/>
                    <a:satMod val="150000"/>
                  </a:schemeClr>
                </a:solidFill>
                <a:latin typeface="+mn-lt"/>
                <a:sym typeface="Wingdings" pitchFamily="2" charset="2"/>
              </a:rPr>
              <a:t>DNS-Domäne sein: Die Domäne «nesa-sg.ch» ist ein </a:t>
            </a:r>
            <a:r>
              <a:rPr lang="de-CH" sz="2600" dirty="0">
                <a:solidFill>
                  <a:schemeClr val="tx2">
                    <a:shade val="30000"/>
                    <a:satMod val="150000"/>
                  </a:schemeClr>
                </a:solidFill>
                <a:latin typeface="+mn-lt"/>
                <a:sym typeface="Wingdings" pitchFamily="2" charset="2"/>
              </a:rPr>
              <a:t>Teil </a:t>
            </a:r>
            <a:r>
              <a:rPr lang="de-CH" sz="2600">
                <a:solidFill>
                  <a:schemeClr val="tx2">
                    <a:shade val="30000"/>
                    <a:satMod val="150000"/>
                  </a:schemeClr>
                </a:solidFill>
                <a:latin typeface="+mn-lt"/>
                <a:sym typeface="Wingdings" pitchFamily="2" charset="2"/>
              </a:rPr>
              <a:t>der «ch»-Domäne</a:t>
            </a:r>
            <a:r>
              <a:rPr lang="de-CH" sz="2600" dirty="0">
                <a:solidFill>
                  <a:schemeClr val="tx2">
                    <a:shade val="30000"/>
                    <a:satMod val="150000"/>
                  </a:schemeClr>
                </a:solidFill>
                <a:latin typeface="+mn-lt"/>
                <a:sym typeface="Wingdings" pitchFamily="2" charset="2"/>
              </a:rPr>
              <a:t>. </a:t>
            </a:r>
          </a:p>
        </p:txBody>
      </p:sp>
    </p:spTree>
    <p:extLst>
      <p:ext uri="{BB962C8B-B14F-4D97-AF65-F5344CB8AC3E}">
        <p14:creationId xmlns:p14="http://schemas.microsoft.com/office/powerpoint/2010/main" val="402648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lnSpcReduction="10000"/>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Zonen sind «unsere» Domänen: </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Eine </a:t>
            </a:r>
            <a:r>
              <a:rPr lang="de-CH" sz="2600" dirty="0">
                <a:solidFill>
                  <a:srgbClr val="FF0000"/>
                </a:solidFill>
                <a:latin typeface="+mn-lt"/>
                <a:sym typeface="Wingdings" pitchFamily="2" charset="2"/>
              </a:rPr>
              <a:t>Zone</a:t>
            </a:r>
            <a:r>
              <a:rPr lang="de-CH" sz="2600" dirty="0">
                <a:solidFill>
                  <a:schemeClr val="tx2">
                    <a:shade val="30000"/>
                    <a:satMod val="150000"/>
                  </a:schemeClr>
                </a:solidFill>
                <a:latin typeface="+mn-lt"/>
                <a:sym typeface="Wingdings" pitchFamily="2" charset="2"/>
              </a:rPr>
              <a:t> ist der Teilbereich einer DNS-Domäne, der </a:t>
            </a:r>
            <a:r>
              <a:rPr lang="de-CH" sz="2600" dirty="0">
                <a:solidFill>
                  <a:srgbClr val="FF0000"/>
                </a:solidFill>
                <a:latin typeface="+mn-lt"/>
                <a:sym typeface="Wingdings" pitchFamily="2" charset="2"/>
              </a:rPr>
              <a:t>von unserem eigenen DNS-Server verwaltet </a:t>
            </a:r>
            <a:r>
              <a:rPr lang="de-CH" sz="2600" dirty="0">
                <a:solidFill>
                  <a:schemeClr val="tx2">
                    <a:shade val="30000"/>
                    <a:satMod val="150000"/>
                  </a:schemeClr>
                </a:solidFill>
                <a:latin typeface="+mn-lt"/>
                <a:sym typeface="Wingdings" pitchFamily="2" charset="2"/>
              </a:rPr>
              <a:t>wird. </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Zonen auf DNS-Server einsehen:  Server-Manager | Tools | DNS | Forward Lookup </a:t>
            </a:r>
            <a:r>
              <a:rPr lang="de-CH" sz="2600" dirty="0" err="1">
                <a:solidFill>
                  <a:schemeClr val="tx2">
                    <a:shade val="30000"/>
                    <a:satMod val="150000"/>
                  </a:schemeClr>
                </a:solidFill>
                <a:latin typeface="+mn-lt"/>
                <a:sym typeface="Wingdings" pitchFamily="2" charset="2"/>
              </a:rPr>
              <a:t>Zones</a:t>
            </a:r>
            <a:r>
              <a:rPr lang="de-CH" sz="2600" dirty="0">
                <a:solidFill>
                  <a:schemeClr val="tx2">
                    <a:shade val="30000"/>
                    <a:satMod val="150000"/>
                  </a:schemeClr>
                </a:solidFill>
                <a:latin typeface="+mn-lt"/>
                <a:sym typeface="Wingdings" pitchFamily="2" charset="2"/>
              </a:rPr>
              <a:t> | Zonenname auswählen | Kontextmenü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 Properties | General | Type: </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sym typeface="Wingdings" pitchFamily="2" charset="2"/>
              </a:rPr>
              <a:t>Primary mit Store…  AD </a:t>
            </a:r>
            <a:r>
              <a:rPr lang="de-CH" sz="2600" dirty="0" err="1">
                <a:solidFill>
                  <a:schemeClr val="tx2">
                    <a:shade val="30000"/>
                    <a:satMod val="150000"/>
                  </a:schemeClr>
                </a:solidFill>
                <a:latin typeface="+mn-lt"/>
                <a:sym typeface="Wingdings" pitchFamily="2" charset="2"/>
              </a:rPr>
              <a:t>integrated</a:t>
            </a:r>
            <a:r>
              <a:rPr lang="de-CH" sz="2600" dirty="0">
                <a:solidFill>
                  <a:schemeClr val="tx2">
                    <a:shade val="30000"/>
                    <a:satMod val="150000"/>
                  </a:schemeClr>
                </a:solidFill>
                <a:latin typeface="+mn-lt"/>
                <a:sym typeface="Wingdings" pitchFamily="2" charset="2"/>
              </a:rPr>
              <a:t> </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sym typeface="Wingdings" pitchFamily="2" charset="2"/>
              </a:rPr>
              <a:t>Primary ohne Store…  DNS traditionell</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  DNS traditionell</a:t>
            </a:r>
          </a:p>
        </p:txBody>
      </p:sp>
      <p:sp>
        <p:nvSpPr>
          <p:cNvPr id="7" name="Rechteck 6"/>
          <p:cNvSpPr/>
          <p:nvPr/>
        </p:nvSpPr>
        <p:spPr>
          <a:xfrm>
            <a:off x="192352" y="3429000"/>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216754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Zonentypen</a:t>
            </a:r>
            <a:r>
              <a:rPr lang="de-CH" sz="2600" dirty="0">
                <a:solidFill>
                  <a:schemeClr val="tx2">
                    <a:shade val="30000"/>
                    <a:satMod val="150000"/>
                  </a:schemeClr>
                </a:solidFill>
                <a:latin typeface="+mn-lt"/>
                <a:sym typeface="Wingdings" pitchFamily="2" charset="2"/>
              </a:rPr>
              <a:t>:  </a:t>
            </a:r>
          </a:p>
          <a:p>
            <a:pPr marL="541782" indent="-514350" fontAlgn="auto">
              <a:spcBef>
                <a:spcPts val="600"/>
              </a:spcBef>
              <a:spcAft>
                <a:spcPts val="0"/>
              </a:spcAft>
              <a:buClr>
                <a:schemeClr val="accent1"/>
              </a:buClr>
              <a:buSzPct val="80000"/>
              <a:buFont typeface="+mj-lt"/>
              <a:buAutoNum type="arabicPeriod"/>
              <a:defRPr/>
            </a:pPr>
            <a:r>
              <a:rPr lang="de-CH" sz="2600" dirty="0">
                <a:solidFill>
                  <a:schemeClr val="tx2">
                    <a:shade val="30000"/>
                    <a:satMod val="150000"/>
                  </a:schemeClr>
                </a:solidFill>
                <a:latin typeface="+mn-lt"/>
                <a:sym typeface="Wingdings" pitchFamily="2" charset="2"/>
              </a:rPr>
              <a:t>Primäre Zone: enthält das "Original" der Zonendaten (Webserver-Name, -IP)</a:t>
            </a:r>
          </a:p>
          <a:p>
            <a:pPr marL="541782" indent="-514350" fontAlgn="auto">
              <a:spcBef>
                <a:spcPts val="600"/>
              </a:spcBef>
              <a:spcAft>
                <a:spcPts val="0"/>
              </a:spcAft>
              <a:buClr>
                <a:schemeClr val="accent1"/>
              </a:buClr>
              <a:buSzPct val="80000"/>
              <a:buFont typeface="+mj-lt"/>
              <a:buAutoNum type="arabicPeriod"/>
              <a:defRPr/>
            </a:pPr>
            <a:r>
              <a:rPr lang="de-CH" sz="2600" dirty="0">
                <a:solidFill>
                  <a:schemeClr val="tx2">
                    <a:shade val="30000"/>
                    <a:satMod val="150000"/>
                  </a:schemeClr>
                </a:solidFill>
                <a:latin typeface="+mn-lt"/>
                <a:sym typeface="Wingdings" pitchFamily="2" charset="2"/>
              </a:rPr>
              <a:t>Sekundäre Zone: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sym typeface="Wingdings" pitchFamily="2" charset="2"/>
              </a:rPr>
              <a:t>enthält eine "Kopie"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mn-lt"/>
                <a:sym typeface="Wingdings" pitchFamily="2" charset="2"/>
              </a:rPr>
              <a:t>Der </a:t>
            </a: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 fragt periodisch beim Primary nach, ob sich die Zone verändert hat. Falls ja, verlangt der </a:t>
            </a: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 die Übertragung der ganzen Zone. </a:t>
            </a: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sym typeface="Wingdings" pitchFamily="2" charset="2"/>
            </a:endParaRPr>
          </a:p>
        </p:txBody>
      </p:sp>
    </p:spTree>
    <p:extLst>
      <p:ext uri="{BB962C8B-B14F-4D97-AF65-F5344CB8AC3E}">
        <p14:creationId xmlns:p14="http://schemas.microsoft.com/office/powerpoint/2010/main" val="78094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mj-lt"/>
              <a:buAutoNum type="arabicPeriod" startAt="3"/>
              <a:defRPr/>
            </a:pPr>
            <a:r>
              <a:rPr lang="de-CH" sz="2600" dirty="0">
                <a:solidFill>
                  <a:schemeClr val="tx2">
                    <a:shade val="30000"/>
                    <a:satMod val="150000"/>
                  </a:schemeClr>
                </a:solidFill>
                <a:latin typeface="+mn-lt"/>
              </a:rPr>
              <a:t>Zonen können im AD integriert werden:</a:t>
            </a:r>
          </a:p>
          <a:p>
            <a:pPr marL="998982" lvl="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Im AD kann eine DNS-Zone anstelle Single-Master als Multimaster verwaltet werden</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(i. G. zu: Das DNS verlangt Single-Master):   </a:t>
            </a:r>
          </a:p>
          <a:p>
            <a:pPr marL="1456182" lvl="2"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sym typeface="Wingdings" pitchFamily="2" charset="2"/>
              </a:rPr>
              <a:t>Damit können mehrere DNS-Server die Zone ändern. Wegen der Replikation wird die Änderung auf die anderen übertragen.</a:t>
            </a:r>
          </a:p>
          <a:p>
            <a:pPr marL="1456182" lvl="2"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sym typeface="Wingdings" pitchFamily="2" charset="2"/>
              </a:rPr>
              <a:t>Diese Zone heisst «AD integrierte Zone».</a:t>
            </a:r>
          </a:p>
          <a:p>
            <a:pPr marL="1456182" lvl="2"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sym typeface="Wingdings" pitchFamily="2" charset="2"/>
              </a:rPr>
              <a:t>Empfehlenswerte Lösung bei AD </a:t>
            </a:r>
          </a:p>
        </p:txBody>
      </p:sp>
    </p:spTree>
    <p:extLst>
      <p:ext uri="{BB962C8B-B14F-4D97-AF65-F5344CB8AC3E}">
        <p14:creationId xmlns:p14="http://schemas.microsoft.com/office/powerpoint/2010/main" val="266954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35806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Servertypen: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Primary/</a:t>
            </a: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-DNS-Server: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DNS verlangt im Internet mind. 2 DNS-Server pro Domäne, d.h. 1 Primary und mind. 1 Second.</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Der gleiche Server kann für die Zonen A, B und C ein Primary und für X, Y und Z </a:t>
            </a:r>
            <a:r>
              <a:rPr lang="de-CH" sz="2600" dirty="0" err="1">
                <a:solidFill>
                  <a:schemeClr val="tx2">
                    <a:shade val="30000"/>
                    <a:satMod val="150000"/>
                  </a:schemeClr>
                </a:solidFill>
                <a:latin typeface="+mn-lt"/>
                <a:sym typeface="Wingdings" pitchFamily="2" charset="2"/>
              </a:rPr>
              <a:t>Secondary</a:t>
            </a:r>
            <a:r>
              <a:rPr lang="de-CH" sz="2600" dirty="0">
                <a:solidFill>
                  <a:schemeClr val="tx2">
                    <a:shade val="30000"/>
                    <a:satMod val="150000"/>
                  </a:schemeClr>
                </a:solidFill>
                <a:latin typeface="+mn-lt"/>
                <a:sym typeface="Wingdings" pitchFamily="2" charset="2"/>
              </a:rPr>
              <a:t> sein.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DNS-Server mit AD sind in der Regel nur im internen Netz zu finden. Diese DNS-Server können Zonen als Primäre Zone, Sekundäre Zone oder AD integrierte Zone verwalten. </a:t>
            </a:r>
          </a:p>
        </p:txBody>
      </p:sp>
    </p:spTree>
    <p:extLst>
      <p:ext uri="{BB962C8B-B14F-4D97-AF65-F5344CB8AC3E}">
        <p14:creationId xmlns:p14="http://schemas.microsoft.com/office/powerpoint/2010/main" val="377653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42791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Bedingte Weiterleitung: </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Bedingte W.: Für die aufgeführten Domänen ist hinterlegt, an welchen DNS-Server die Anfrage weitergeleitet werden soll:</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Suche nach Domäne X  statische Weiterleitung an DNS-Server Y (IP wird hinterlegt)</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DNS-Manager | im linken Fenster den Server anklicken | im rechten Fenster erscheint «</a:t>
            </a:r>
            <a:r>
              <a:rPr lang="de-CH" sz="2600" dirty="0" err="1">
                <a:solidFill>
                  <a:schemeClr val="tx2">
                    <a:shade val="30000"/>
                    <a:satMod val="150000"/>
                  </a:schemeClr>
                </a:solidFill>
                <a:latin typeface="+mn-lt"/>
                <a:sym typeface="Wingdings" pitchFamily="2" charset="2"/>
              </a:rPr>
              <a:t>Conditional</a:t>
            </a:r>
            <a:r>
              <a:rPr lang="de-CH" sz="2600" dirty="0">
                <a:solidFill>
                  <a:schemeClr val="tx2">
                    <a:shade val="30000"/>
                    <a:satMod val="150000"/>
                  </a:schemeClr>
                </a:solidFill>
                <a:latin typeface="+mn-lt"/>
                <a:sym typeface="Wingdings" pitchFamily="2" charset="2"/>
              </a:rPr>
              <a:t> Forwarders»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 Kontextmenü «New …»</a:t>
            </a:r>
          </a:p>
        </p:txBody>
      </p:sp>
      <p:sp>
        <p:nvSpPr>
          <p:cNvPr id="6" name="Rechteck 5"/>
          <p:cNvSpPr/>
          <p:nvPr/>
        </p:nvSpPr>
        <p:spPr>
          <a:xfrm>
            <a:off x="251520" y="4696688"/>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72283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29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42791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Unbedingte Weiterleitung: </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Kann eine Anfrage nicht anhand </a:t>
            </a:r>
            <a:r>
              <a:rPr lang="de-CH" sz="2600" dirty="0">
                <a:solidFill>
                  <a:srgbClr val="FF0000"/>
                </a:solidFill>
                <a:latin typeface="+mn-lt"/>
                <a:sym typeface="Wingdings" pitchFamily="2" charset="2"/>
              </a:rPr>
              <a:t>eigener</a:t>
            </a:r>
            <a:r>
              <a:rPr lang="de-CH" sz="2600" dirty="0">
                <a:solidFill>
                  <a:schemeClr val="tx2">
                    <a:shade val="30000"/>
                    <a:satMod val="150000"/>
                  </a:schemeClr>
                </a:solidFill>
                <a:latin typeface="+mn-lt"/>
                <a:sym typeface="Wingdings" pitchFamily="2" charset="2"/>
              </a:rPr>
              <a:t> Zonen oder des Caches beantwortet werden, wird sie an den angegebenen DNS-Server weitergeleitet. Dies ist in der Regel der DNS-Server des ISP. </a:t>
            </a: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DNS-Manager | im linken Fenster den Server anklicken | Properties | Forwarders: Hier kann eine IP-Adresse angegeben werden. </a:t>
            </a:r>
          </a:p>
          <a:p>
            <a:pPr marL="541782" lvl="1"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sym typeface="Wingdings" pitchFamily="2" charset="2"/>
            </a:endParaRPr>
          </a:p>
        </p:txBody>
      </p:sp>
      <p:sp>
        <p:nvSpPr>
          <p:cNvPr id="6" name="Rechteck 5"/>
          <p:cNvSpPr/>
          <p:nvPr/>
        </p:nvSpPr>
        <p:spPr>
          <a:xfrm>
            <a:off x="251520" y="4264640"/>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191556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033394"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Übersicht: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X.500: enthält Schema, Domänenmodell,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DNS </a:t>
            </a:r>
          </a:p>
          <a:p>
            <a:pPr marL="541782" indent="-514350" fontAlgn="auto">
              <a:spcBef>
                <a:spcPts val="600"/>
              </a:spcBef>
              <a:spcAft>
                <a:spcPts val="0"/>
              </a:spcAft>
              <a:buClr>
                <a:schemeClr val="accent1"/>
              </a:buClr>
              <a:buSzPct val="80000"/>
              <a:buFont typeface="Arial" pitchFamily="34" charset="0"/>
              <a:buChar char="•"/>
              <a:defRPr/>
            </a:pPr>
            <a:r>
              <a:rPr lang="de-CH" sz="2600" dirty="0" err="1">
                <a:solidFill>
                  <a:schemeClr val="tx2">
                    <a:shade val="30000"/>
                    <a:satMod val="150000"/>
                  </a:schemeClr>
                </a:solidFill>
                <a:latin typeface="+mn-lt"/>
              </a:rPr>
              <a:t>Leightweight</a:t>
            </a:r>
            <a:r>
              <a:rPr lang="de-CH" sz="2600" dirty="0">
                <a:solidFill>
                  <a:schemeClr val="tx2">
                    <a:shade val="30000"/>
                    <a:satMod val="150000"/>
                  </a:schemeClr>
                </a:solidFill>
                <a:latin typeface="+mn-lt"/>
              </a:rPr>
              <a:t> Directory Access </a:t>
            </a:r>
            <a:r>
              <a:rPr lang="de-CH" sz="2600" dirty="0" err="1">
                <a:solidFill>
                  <a:schemeClr val="tx2">
                    <a:shade val="30000"/>
                    <a:satMod val="150000"/>
                  </a:schemeClr>
                </a:solidFill>
                <a:latin typeface="+mn-lt"/>
              </a:rPr>
              <a:t>Protocol</a:t>
            </a:r>
            <a:r>
              <a:rPr lang="de-CH" sz="2600" dirty="0">
                <a:solidFill>
                  <a:schemeClr val="tx2">
                    <a:shade val="30000"/>
                    <a:satMod val="150000"/>
                  </a:schemeClr>
                </a:solidFill>
                <a:latin typeface="+mn-lt"/>
              </a:rPr>
              <a:t> (LDAP):</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Industriestandard von IETF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Zugriff von Fremdsystemen auf AD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Siehe späteres Kapitel </a:t>
            </a:r>
          </a:p>
        </p:txBody>
      </p:sp>
    </p:spTree>
    <p:extLst>
      <p:ext uri="{BB962C8B-B14F-4D97-AF65-F5344CB8AC3E}">
        <p14:creationId xmlns:p14="http://schemas.microsoft.com/office/powerpoint/2010/main" val="2109414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Caching u</a:t>
            </a:r>
            <a:r>
              <a:rPr lang="de-CH" sz="2600" dirty="0">
                <a:solidFill>
                  <a:schemeClr val="tx2">
                    <a:shade val="30000"/>
                    <a:satMod val="150000"/>
                  </a:schemeClr>
                </a:solidFill>
                <a:latin typeface="+mn-lt"/>
                <a:sym typeface="Wingdings" pitchFamily="2" charset="2"/>
              </a:rPr>
              <a:t>nterstützt die Namensauflösung: Ein aufgelöstes Paar Name/IP wird für eine gewisse Zeit zwischengespeichert.</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Server-Caching: in der Regel aktiv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Caching-</a:t>
            </a:r>
            <a:r>
              <a:rPr lang="de-CH" sz="2600" dirty="0" err="1">
                <a:solidFill>
                  <a:schemeClr val="tx2">
                    <a:shade val="30000"/>
                    <a:satMod val="150000"/>
                  </a:schemeClr>
                </a:solidFill>
                <a:latin typeface="+mn-lt"/>
                <a:sym typeface="Wingdings" pitchFamily="2" charset="2"/>
              </a:rPr>
              <a:t>Only</a:t>
            </a:r>
            <a:r>
              <a:rPr lang="de-CH" sz="2600" dirty="0">
                <a:solidFill>
                  <a:schemeClr val="tx2">
                    <a:shade val="30000"/>
                    <a:satMod val="150000"/>
                  </a:schemeClr>
                </a:solidFill>
                <a:latin typeface="+mn-lt"/>
                <a:sym typeface="Wingdings" pitchFamily="2" charset="2"/>
              </a:rPr>
              <a:t>-DNS-Server: Server ohne Zone;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dient der Zwischenspeicherung (Bsp. Schule); </a:t>
            </a:r>
            <a:br>
              <a:rPr lang="de-CH" sz="2600" dirty="0">
                <a:solidFill>
                  <a:schemeClr val="tx2">
                    <a:shade val="30000"/>
                    <a:satMod val="150000"/>
                  </a:schemeClr>
                </a:solidFill>
                <a:latin typeface="+mn-lt"/>
                <a:sym typeface="Wingdings" pitchFamily="2" charset="2"/>
              </a:rPr>
            </a:br>
            <a:r>
              <a:rPr lang="de-CH" sz="2600" dirty="0">
                <a:solidFill>
                  <a:schemeClr val="tx2">
                    <a:shade val="30000"/>
                    <a:satMod val="150000"/>
                  </a:schemeClr>
                </a:solidFill>
                <a:latin typeface="+mn-lt"/>
                <a:sym typeface="Wingdings" pitchFamily="2" charset="2"/>
              </a:rPr>
              <a:t>macht nur unbedingte Weiterleitung;</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Client-Caching: Resolver des Clients merkt sich die letzten DNS-Anfragen und deren Ergebnisse:  </a:t>
            </a:r>
            <a:r>
              <a:rPr lang="de-CH" sz="2600" dirty="0" err="1">
                <a:solidFill>
                  <a:schemeClr val="tx2">
                    <a:shade val="30000"/>
                    <a:satMod val="150000"/>
                  </a:schemeClr>
                </a:solidFill>
                <a:latin typeface="Courier New" panose="02070309020205020404" pitchFamily="49" charset="0"/>
                <a:cs typeface="Courier New" panose="02070309020205020404" pitchFamily="49" charset="0"/>
                <a:sym typeface="Wingdings" pitchFamily="2" charset="2"/>
              </a:rPr>
              <a:t>ipconfig</a:t>
            </a:r>
            <a:r>
              <a:rPr lang="de-CH" sz="2600" dirty="0">
                <a:solidFill>
                  <a:schemeClr val="tx2">
                    <a:shade val="30000"/>
                    <a:satMod val="150000"/>
                  </a:schemeClr>
                </a:solidFill>
                <a:latin typeface="Courier New" panose="02070309020205020404" pitchFamily="49" charset="0"/>
                <a:cs typeface="Courier New" panose="02070309020205020404" pitchFamily="49" charset="0"/>
                <a:sym typeface="Wingdings" pitchFamily="2" charset="2"/>
              </a:rPr>
              <a:t> /</a:t>
            </a:r>
            <a:r>
              <a:rPr lang="de-CH" sz="2600" dirty="0" err="1">
                <a:solidFill>
                  <a:schemeClr val="tx2">
                    <a:shade val="30000"/>
                    <a:satMod val="150000"/>
                  </a:schemeClr>
                </a:solidFill>
                <a:latin typeface="Courier New" panose="02070309020205020404" pitchFamily="49" charset="0"/>
                <a:cs typeface="Courier New" panose="02070309020205020404" pitchFamily="49" charset="0"/>
                <a:sym typeface="Wingdings" pitchFamily="2" charset="2"/>
              </a:rPr>
              <a:t>displaydns</a:t>
            </a:r>
            <a:endParaRPr lang="de-CH" sz="2600" dirty="0">
              <a:solidFill>
                <a:schemeClr val="tx2">
                  <a:shade val="30000"/>
                  <a:satMod val="150000"/>
                </a:schemeClr>
              </a:solidFill>
              <a:latin typeface="Courier New" panose="02070309020205020404" pitchFamily="49" charset="0"/>
              <a:cs typeface="Courier New" panose="02070309020205020404" pitchFamily="49" charset="0"/>
              <a:sym typeface="Wingdings" pitchFamily="2" charset="2"/>
            </a:endParaRPr>
          </a:p>
        </p:txBody>
      </p:sp>
      <p:sp>
        <p:nvSpPr>
          <p:cNvPr id="6" name="Rechteck 5"/>
          <p:cNvSpPr/>
          <p:nvPr/>
        </p:nvSpPr>
        <p:spPr>
          <a:xfrm>
            <a:off x="171352" y="5157192"/>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1885397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Schritte der Namensauflösung: 1/2 </a:t>
            </a: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a:solidFill>
                  <a:schemeClr val="tx2">
                    <a:shade val="30000"/>
                    <a:satMod val="150000"/>
                  </a:schemeClr>
                </a:solidFill>
                <a:latin typeface="+mn-lt"/>
                <a:sym typeface="Wingdings" pitchFamily="2" charset="2"/>
              </a:rPr>
              <a:t>rekursive </a:t>
            </a:r>
            <a:r>
              <a:rPr lang="de-CH" sz="2600" dirty="0">
                <a:solidFill>
                  <a:schemeClr val="tx2">
                    <a:shade val="30000"/>
                    <a:satMod val="150000"/>
                  </a:schemeClr>
                </a:solidFill>
                <a:latin typeface="+mn-lt"/>
                <a:sym typeface="Wingdings" pitchFamily="2" charset="2"/>
              </a:rPr>
              <a:t>Ermittlung: Der angefragte DNS-Server (des ISP) führt die Suche zu Ende und gibt </a:t>
            </a:r>
            <a:r>
              <a:rPr lang="de-CH" sz="2600">
                <a:solidFill>
                  <a:schemeClr val="tx2">
                    <a:shade val="30000"/>
                    <a:satMod val="150000"/>
                  </a:schemeClr>
                </a:solidFill>
                <a:latin typeface="+mn-lt"/>
                <a:sym typeface="Wingdings" pitchFamily="2" charset="2"/>
              </a:rPr>
              <a:t>das </a:t>
            </a:r>
            <a:r>
              <a:rPr lang="de-CH" sz="2600">
                <a:solidFill>
                  <a:srgbClr val="FF0000"/>
                </a:solidFill>
                <a:latin typeface="+mn-lt"/>
                <a:sym typeface="Wingdings" pitchFamily="2" charset="2"/>
              </a:rPr>
              <a:t>vollständige</a:t>
            </a:r>
            <a:r>
              <a:rPr lang="de-CH" sz="2600">
                <a:solidFill>
                  <a:schemeClr val="tx2">
                    <a:shade val="30000"/>
                    <a:satMod val="150000"/>
                  </a:schemeClr>
                </a:solidFill>
                <a:latin typeface="+mn-lt"/>
                <a:sym typeface="Wingdings" pitchFamily="2" charset="2"/>
              </a:rPr>
              <a:t> Resultat dem </a:t>
            </a:r>
            <a:r>
              <a:rPr lang="de-CH" sz="2600" dirty="0">
                <a:solidFill>
                  <a:schemeClr val="tx2">
                    <a:shade val="30000"/>
                    <a:satMod val="150000"/>
                  </a:schemeClr>
                </a:solidFill>
                <a:latin typeface="+mn-lt"/>
                <a:sym typeface="Wingdings" pitchFamily="2" charset="2"/>
              </a:rPr>
              <a:t>DNS-Client zurück.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sym typeface="Wingdings" pitchFamily="2" charset="2"/>
              </a:rPr>
              <a:t>iterative Ermittlung: </a:t>
            </a:r>
            <a:r>
              <a:rPr lang="de-CH" sz="2600">
                <a:solidFill>
                  <a:schemeClr val="tx2">
                    <a:shade val="30000"/>
                    <a:satMod val="150000"/>
                  </a:schemeClr>
                </a:solidFill>
                <a:latin typeface="+mn-lt"/>
                <a:sym typeface="Wingdings" pitchFamily="2" charset="2"/>
              </a:rPr>
              <a:t>Der (vom </a:t>
            </a:r>
            <a:r>
              <a:rPr lang="de-CH" sz="2600" dirty="0">
                <a:solidFill>
                  <a:schemeClr val="tx2">
                    <a:shade val="30000"/>
                    <a:satMod val="150000"/>
                  </a:schemeClr>
                </a:solidFill>
                <a:latin typeface="+mn-lt"/>
                <a:sym typeface="Wingdings" pitchFamily="2" charset="2"/>
              </a:rPr>
              <a:t>DNS </a:t>
            </a:r>
            <a:r>
              <a:rPr lang="de-CH" sz="2600">
                <a:solidFill>
                  <a:schemeClr val="tx2">
                    <a:shade val="30000"/>
                    <a:satMod val="150000"/>
                  </a:schemeClr>
                </a:solidFill>
                <a:latin typeface="+mn-lt"/>
                <a:sym typeface="Wingdings" pitchFamily="2" charset="2"/>
              </a:rPr>
              <a:t>des ISP) angefragte </a:t>
            </a:r>
            <a:r>
              <a:rPr lang="de-CH" sz="2600" dirty="0">
                <a:solidFill>
                  <a:schemeClr val="tx2">
                    <a:shade val="30000"/>
                    <a:satMod val="150000"/>
                  </a:schemeClr>
                </a:solidFill>
                <a:latin typeface="+mn-lt"/>
                <a:sym typeface="Wingdings" pitchFamily="2" charset="2"/>
              </a:rPr>
              <a:t>DNS-Server </a:t>
            </a:r>
            <a:r>
              <a:rPr lang="de-CH" sz="2600">
                <a:solidFill>
                  <a:schemeClr val="tx2">
                    <a:shade val="30000"/>
                    <a:satMod val="150000"/>
                  </a:schemeClr>
                </a:solidFill>
                <a:latin typeface="+mn-lt"/>
                <a:sym typeface="Wingdings" pitchFamily="2" charset="2"/>
              </a:rPr>
              <a:t>gibt nur das </a:t>
            </a:r>
            <a:r>
              <a:rPr lang="de-CH" sz="2600" dirty="0">
                <a:solidFill>
                  <a:schemeClr val="tx2">
                    <a:shade val="30000"/>
                    <a:satMod val="150000"/>
                  </a:schemeClr>
                </a:solidFill>
                <a:latin typeface="+mn-lt"/>
                <a:sym typeface="Wingdings" pitchFamily="2" charset="2"/>
              </a:rPr>
              <a:t>zurück, was er weiss. </a:t>
            </a:r>
            <a:r>
              <a:rPr lang="de-CH" sz="2600">
                <a:solidFill>
                  <a:schemeClr val="tx2">
                    <a:shade val="30000"/>
                    <a:satMod val="150000"/>
                  </a:schemeClr>
                </a:solidFill>
                <a:latin typeface="+mn-lt"/>
                <a:sym typeface="Wingdings" pitchFamily="2" charset="2"/>
              </a:rPr>
              <a:t>Der DNS-Server (des ISP) weiss nun mehr, aber noch nicht alles. Somit muss er in einem </a:t>
            </a:r>
            <a:r>
              <a:rPr lang="de-CH" sz="2600" dirty="0">
                <a:solidFill>
                  <a:srgbClr val="FF0000"/>
                </a:solidFill>
                <a:latin typeface="+mn-lt"/>
                <a:sym typeface="Wingdings" pitchFamily="2" charset="2"/>
              </a:rPr>
              <a:t>nächsten </a:t>
            </a:r>
            <a:r>
              <a:rPr lang="de-CH" sz="2600">
                <a:solidFill>
                  <a:srgbClr val="FF0000"/>
                </a:solidFill>
                <a:latin typeface="+mn-lt"/>
                <a:sym typeface="Wingdings" pitchFamily="2" charset="2"/>
              </a:rPr>
              <a:t>Schritt </a:t>
            </a:r>
            <a:r>
              <a:rPr lang="de-CH" sz="2600">
                <a:solidFill>
                  <a:schemeClr val="tx2">
                    <a:shade val="30000"/>
                    <a:satMod val="150000"/>
                  </a:schemeClr>
                </a:solidFill>
                <a:latin typeface="+mn-lt"/>
                <a:sym typeface="Wingdings" pitchFamily="2" charset="2"/>
              </a:rPr>
              <a:t>den nächsten DNS-Server anfragen. </a:t>
            </a:r>
            <a:endParaRPr lang="de-CH" sz="2600" dirty="0">
              <a:solidFill>
                <a:schemeClr val="tx2">
                  <a:shade val="30000"/>
                  <a:satMod val="150000"/>
                </a:schemeClr>
              </a:solidFill>
              <a:latin typeface="+mn-lt"/>
              <a:sym typeface="Wingdings" pitchFamily="2" charset="2"/>
            </a:endParaRPr>
          </a:p>
        </p:txBody>
      </p:sp>
    </p:spTree>
    <p:extLst>
      <p:ext uri="{BB962C8B-B14F-4D97-AF65-F5344CB8AC3E}">
        <p14:creationId xmlns:p14="http://schemas.microsoft.com/office/powerpoint/2010/main" val="211999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t-zeugs.de/images/image0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914" y="1456418"/>
            <a:ext cx="5277933" cy="5249934"/>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DNS</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Schritte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der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Namens-</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auflösung: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2/2 </a:t>
            </a:r>
            <a:endParaRPr lang="de-CH" sz="2600" dirty="0">
              <a:solidFill>
                <a:schemeClr val="tx2">
                  <a:shade val="30000"/>
                  <a:satMod val="150000"/>
                </a:schemeClr>
              </a:solidFill>
              <a:latin typeface="+mn-lt"/>
            </a:endParaRPr>
          </a:p>
        </p:txBody>
      </p:sp>
      <p:sp>
        <p:nvSpPr>
          <p:cNvPr id="2" name="Rechteck 1"/>
          <p:cNvSpPr/>
          <p:nvPr/>
        </p:nvSpPr>
        <p:spPr>
          <a:xfrm>
            <a:off x="7947718" y="6063570"/>
            <a:ext cx="500458" cy="369332"/>
          </a:xfrm>
          <a:prstGeom prst="rect">
            <a:avLst/>
          </a:prstGeom>
        </p:spPr>
        <p:txBody>
          <a:bodyPr wrap="none">
            <a:spAutoFit/>
          </a:bodyPr>
          <a:lstStyle/>
          <a:p>
            <a:r>
              <a:rPr lang="de-DE">
                <a:solidFill>
                  <a:schemeClr val="tx2">
                    <a:shade val="30000"/>
                    <a:satMod val="150000"/>
                  </a:schemeClr>
                </a:solidFill>
                <a:sym typeface="Wingdings"/>
              </a:rPr>
              <a:t> </a:t>
            </a:r>
            <a:r>
              <a:rPr lang="de-DE" dirty="0">
                <a:solidFill>
                  <a:schemeClr val="tx2">
                    <a:shade val="30000"/>
                    <a:satMod val="150000"/>
                  </a:schemeClr>
                </a:solidFill>
                <a:sym typeface="Wingdings"/>
              </a:rPr>
              <a:t></a:t>
            </a:r>
            <a:endParaRPr lang="de-CH" dirty="0"/>
          </a:p>
        </p:txBody>
      </p:sp>
      <p:sp>
        <p:nvSpPr>
          <p:cNvPr id="3" name="Rechteck 2"/>
          <p:cNvSpPr/>
          <p:nvPr/>
        </p:nvSpPr>
        <p:spPr>
          <a:xfrm>
            <a:off x="1837877" y="5361467"/>
            <a:ext cx="1389223" cy="707886"/>
          </a:xfrm>
          <a:prstGeom prst="rect">
            <a:avLst/>
          </a:prstGeom>
        </p:spPr>
        <p:txBody>
          <a:bodyPr wrap="square">
            <a:spAutoFit/>
          </a:bodyPr>
          <a:lstStyle/>
          <a:p>
            <a:r>
              <a:rPr lang="de-CH" sz="1000"/>
              <a:t>Bildquelle: http://www.it-zeugs.de/images/image006.gif</a:t>
            </a:r>
          </a:p>
        </p:txBody>
      </p:sp>
    </p:spTree>
    <p:extLst>
      <p:ext uri="{BB962C8B-B14F-4D97-AF65-F5344CB8AC3E}">
        <p14:creationId xmlns:p14="http://schemas.microsoft.com/office/powerpoint/2010/main" val="3752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033394"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Übersicht:</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X.500 mit Schema und 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DNS </a:t>
            </a:r>
          </a:p>
          <a:p>
            <a:pPr marL="541782" indent="-514350" fontAlgn="auto">
              <a:spcBef>
                <a:spcPts val="600"/>
              </a:spcBef>
              <a:spcAft>
                <a:spcPts val="0"/>
              </a:spcAft>
              <a:buClr>
                <a:schemeClr val="accent1"/>
              </a:buClr>
              <a:buSzPct val="80000"/>
              <a:buFont typeface="Arial" pitchFamily="34" charset="0"/>
              <a:buChar char="•"/>
              <a:defRPr/>
            </a:pPr>
            <a:r>
              <a:rPr lang="de-CH" sz="2600" b="1" dirty="0" err="1">
                <a:solidFill>
                  <a:srgbClr val="FF0000"/>
                </a:solidFill>
                <a:latin typeface="+mn-lt"/>
              </a:rPr>
              <a:t>Leightweight</a:t>
            </a:r>
            <a:r>
              <a:rPr lang="de-CH" sz="2600" b="1" dirty="0">
                <a:solidFill>
                  <a:srgbClr val="FF0000"/>
                </a:solidFill>
                <a:latin typeface="+mn-lt"/>
              </a:rPr>
              <a:t> Directory Access </a:t>
            </a:r>
            <a:r>
              <a:rPr lang="de-CH" sz="2600" b="1" dirty="0" err="1">
                <a:solidFill>
                  <a:srgbClr val="FF0000"/>
                </a:solidFill>
                <a:latin typeface="+mn-lt"/>
              </a:rPr>
              <a:t>Protocol</a:t>
            </a:r>
            <a:r>
              <a:rPr lang="de-CH" sz="2600" b="1" dirty="0">
                <a:solidFill>
                  <a:srgbClr val="FF0000"/>
                </a:solidFill>
                <a:latin typeface="+mn-lt"/>
              </a:rPr>
              <a:t> (LDAP):</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Industriestandard von IETF </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Zugriff von Fremdsystemen auf AD </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Siehe späteres Kapitel </a:t>
            </a:r>
            <a:endParaRPr lang="de-CH" sz="2600" dirty="0">
              <a:solidFill>
                <a:schemeClr val="tx2">
                  <a:shade val="30000"/>
                  <a:satMod val="150000"/>
                </a:schemeClr>
              </a:solidFill>
              <a:latin typeface="+mn-lt"/>
            </a:endParaRPr>
          </a:p>
        </p:txBody>
      </p:sp>
      <p:sp>
        <p:nvSpPr>
          <p:cNvPr id="6" name="Rechteck 5"/>
          <p:cNvSpPr/>
          <p:nvPr/>
        </p:nvSpPr>
        <p:spPr>
          <a:xfrm>
            <a:off x="7947718" y="6063570"/>
            <a:ext cx="752129" cy="369332"/>
          </a:xfrm>
          <a:prstGeom prst="rect">
            <a:avLst/>
          </a:prstGeom>
        </p:spPr>
        <p:txBody>
          <a:bodyPr wrap="none">
            <a:spAutoFit/>
          </a:bodyPr>
          <a:lstStyle/>
          <a:p>
            <a:r>
              <a:rPr lang="de-DE" dirty="0">
                <a:solidFill>
                  <a:schemeClr val="tx2">
                    <a:shade val="30000"/>
                    <a:satMod val="150000"/>
                  </a:schemeClr>
                </a:solidFill>
                <a:sym typeface="Wingdings"/>
              </a:rPr>
              <a:t> </a:t>
            </a:r>
            <a:endParaRPr lang="de-CH" dirty="0"/>
          </a:p>
        </p:txBody>
      </p:sp>
    </p:spTree>
    <p:extLst>
      <p:ext uri="{BB962C8B-B14F-4D97-AF65-F5344CB8AC3E}">
        <p14:creationId xmlns:p14="http://schemas.microsoft.com/office/powerpoint/2010/main" val="302802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zur Verwendung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für das Informatikmodul 159: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a:t>
            </a:r>
            <a:r>
              <a:rPr lang="de-DE" sz="2600" dirty="0">
                <a:solidFill>
                  <a:schemeClr val="tx2">
                    <a:shade val="30000"/>
                    <a:satMod val="150000"/>
                  </a:schemeClr>
                </a:solidFill>
                <a:latin typeface="+mn-lt"/>
              </a:rPr>
              <a:t>Directory Services konfigurieren und </a:t>
            </a:r>
            <a:br>
              <a:rPr lang="de-DE" sz="2600" dirty="0">
                <a:solidFill>
                  <a:schemeClr val="tx2">
                    <a:shade val="30000"/>
                    <a:satMod val="150000"/>
                  </a:schemeClr>
                </a:solidFill>
                <a:latin typeface="+mn-lt"/>
              </a:rPr>
            </a:br>
            <a:r>
              <a:rPr lang="de-DE" sz="2600" dirty="0">
                <a:solidFill>
                  <a:schemeClr val="tx2">
                    <a:shade val="30000"/>
                    <a:satMod val="150000"/>
                  </a:schemeClr>
                </a:solidFill>
                <a:latin typeface="+mn-lt"/>
              </a:rPr>
              <a:t>in Betrieb nehmen</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Informatiker, Fachrichtung </a:t>
            </a:r>
            <a:r>
              <a:rPr lang="de-CH" sz="2600" dirty="0">
                <a:solidFill>
                  <a:srgbClr val="00B0F0"/>
                </a:solidFill>
                <a:latin typeface="+mn-lt"/>
              </a:rPr>
              <a:t>Systemtechnik</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5. Semester</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 Jenny, </a:t>
            </a:r>
            <a:r>
              <a:rPr lang="de-CH" sz="2600" dirty="0">
                <a:solidFill>
                  <a:schemeClr val="tx2">
                    <a:shade val="30000"/>
                    <a:satMod val="150000"/>
                  </a:schemeClr>
                </a:solidFill>
                <a:latin typeface="+mn-lt"/>
                <a:hlinkClick r:id="rId3"/>
              </a:rPr>
              <a:t>daniel.jenny@gbssg.ch</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058-228 26 57, 0043-5574-731 34,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076-450 37 70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Domänenstruktur (tree)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Gesamtstruktur (forest)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Standort </a:t>
            </a:r>
            <a:r>
              <a:rPr lang="de-CH" sz="2600" dirty="0">
                <a:solidFill>
                  <a:schemeClr val="tx2">
                    <a:shade val="30000"/>
                    <a:satMod val="150000"/>
                  </a:schemeClr>
                </a:solidFill>
                <a:latin typeface="+mn-lt"/>
              </a:rPr>
              <a:t>(</a:t>
            </a:r>
            <a:r>
              <a:rPr lang="de-CH" sz="2600" dirty="0" err="1">
                <a:solidFill>
                  <a:schemeClr val="tx2">
                    <a:shade val="30000"/>
                    <a:satMod val="150000"/>
                  </a:schemeClr>
                </a:solidFill>
                <a:latin typeface="+mn-lt"/>
              </a:rPr>
              <a:t>site</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4204970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a:t>
            </a:r>
          </a:p>
          <a:p>
            <a:pPr marL="541782" indent="-514350" fontAlgn="auto">
              <a:spcBef>
                <a:spcPts val="600"/>
              </a:spcBef>
              <a:spcAft>
                <a:spcPts val="0"/>
              </a:spcAft>
              <a:buClr>
                <a:schemeClr val="accent1"/>
              </a:buClr>
              <a:buSzPct val="80000"/>
              <a:buFont typeface="Arial" pitchFamily="34" charset="0"/>
              <a:buChar char="•"/>
              <a:defRPr/>
            </a:pPr>
            <a:r>
              <a:rPr lang="de-CH" sz="2600" b="1">
                <a:solidFill>
                  <a:srgbClr val="FF0000"/>
                </a:solidFill>
                <a:latin typeface="+mn-lt"/>
              </a:rPr>
              <a:t>Domänenmodell</a:t>
            </a:r>
            <a:endParaRPr lang="de-CH" sz="2600" b="1" dirty="0">
              <a:solidFill>
                <a:srgbClr val="FF0000"/>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Domänenstruktur (tree)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Gesamtstruktur (forest)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Standort </a:t>
            </a:r>
            <a:r>
              <a:rPr lang="de-CH" sz="2600" dirty="0">
                <a:solidFill>
                  <a:schemeClr val="tx2">
                    <a:shade val="30000"/>
                    <a:satMod val="150000"/>
                  </a:schemeClr>
                </a:solidFill>
                <a:latin typeface="+mn-lt"/>
              </a:rPr>
              <a:t>(</a:t>
            </a:r>
            <a:r>
              <a:rPr lang="de-CH" sz="2600" dirty="0" err="1">
                <a:solidFill>
                  <a:schemeClr val="tx2">
                    <a:shade val="30000"/>
                    <a:satMod val="150000"/>
                  </a:schemeClr>
                </a:solidFill>
                <a:latin typeface="+mn-lt"/>
              </a:rPr>
              <a:t>site</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2281496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177410"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Eigenschaften Domänen 1/3: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Arbeitsgruppen </a:t>
            </a:r>
            <a:r>
              <a:rPr lang="de-CH" sz="2600" dirty="0">
                <a:solidFill>
                  <a:schemeClr val="tx2">
                    <a:shade val="30000"/>
                    <a:satMod val="150000"/>
                  </a:schemeClr>
                </a:solidFill>
                <a:latin typeface="+mn-lt"/>
                <a:sym typeface="Wingdings" panose="05000000000000000000" pitchFamily="2" charset="2"/>
              </a:rPr>
              <a:t> </a:t>
            </a:r>
            <a:r>
              <a:rPr lang="de-CH" sz="2600" dirty="0">
                <a:solidFill>
                  <a:schemeClr val="tx2">
                    <a:shade val="30000"/>
                    <a:satMod val="150000"/>
                  </a:schemeClr>
                </a:solidFill>
                <a:latin typeface="+mn-lt"/>
              </a:rPr>
              <a:t>Domäne: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A.G. enthalten gleichberechtigte PCs.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Domänen weisen den Ordnern die </a:t>
            </a:r>
            <a:r>
              <a:rPr lang="de-CH" sz="2600" dirty="0" err="1">
                <a:solidFill>
                  <a:schemeClr val="tx2">
                    <a:shade val="30000"/>
                    <a:satMod val="150000"/>
                  </a:schemeClr>
                </a:solidFill>
                <a:latin typeface="+mn-lt"/>
              </a:rPr>
              <a:t>spezi</a:t>
            </a:r>
            <a:r>
              <a:rPr lang="de-CH" sz="2600" dirty="0">
                <a:solidFill>
                  <a:schemeClr val="tx2">
                    <a:shade val="30000"/>
                    <a:satMod val="150000"/>
                  </a:schemeClr>
                </a:solidFill>
                <a:latin typeface="+mn-lt"/>
              </a:rPr>
              <a:t>-fischen Rechte für Gruppen/User zentral zu. </a:t>
            </a:r>
          </a:p>
          <a:p>
            <a:pPr marL="541782" indent="-51435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rPr>
              <a:t>Weitere Domänen können bei Bedarf hinzugefügt werden. </a:t>
            </a:r>
          </a:p>
          <a:p>
            <a:pPr marL="541782" indent="-514350" fontAlgn="auto">
              <a:spcBef>
                <a:spcPts val="600"/>
              </a:spcBef>
              <a:spcAft>
                <a:spcPts val="0"/>
              </a:spcAft>
              <a:buClr>
                <a:schemeClr val="accent1"/>
              </a:buClr>
              <a:buSzPct val="80000"/>
              <a:buFont typeface="Arial" panose="020B0604020202020204" pitchFamily="34" charset="0"/>
              <a:buChar char="•"/>
              <a:defRPr/>
            </a:pPr>
            <a:r>
              <a:rPr lang="de-CH" sz="2600" b="1" dirty="0">
                <a:solidFill>
                  <a:schemeClr val="tx2">
                    <a:shade val="30000"/>
                    <a:satMod val="150000"/>
                  </a:schemeClr>
                </a:solidFill>
                <a:latin typeface="+mn-lt"/>
              </a:rPr>
              <a:t>Empfehlung: So wenig Domänen wie möglich! </a:t>
            </a:r>
          </a:p>
          <a:p>
            <a:pPr marL="541782" indent="-514350" fontAlgn="auto">
              <a:spcBef>
                <a:spcPts val="600"/>
              </a:spcBef>
              <a:spcAft>
                <a:spcPts val="0"/>
              </a:spcAft>
              <a:buClr>
                <a:schemeClr val="accent1"/>
              </a:buClr>
              <a:buSzPct val="80000"/>
              <a:buFont typeface="Arial" panose="020B0604020202020204" pitchFamily="34" charset="0"/>
              <a:buChar char="•"/>
              <a:defRPr/>
            </a:pPr>
            <a:endParaRPr lang="de-CH" sz="2600" dirty="0">
              <a:solidFill>
                <a:schemeClr val="tx2">
                  <a:shade val="30000"/>
                  <a:satMod val="150000"/>
                </a:schemeClr>
              </a:solidFill>
              <a:latin typeface="+mn-lt"/>
              <a:sym typeface="Wingdings" pitchFamily="2" charset="2"/>
            </a:endParaRPr>
          </a:p>
        </p:txBody>
      </p:sp>
      <p:sp>
        <p:nvSpPr>
          <p:cNvPr id="7" name="Gleichschenkliges Dreieck 6"/>
          <p:cNvSpPr/>
          <p:nvPr/>
        </p:nvSpPr>
        <p:spPr>
          <a:xfrm>
            <a:off x="1291542" y="3356992"/>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1069323" y="3894630"/>
            <a:ext cx="1091202" cy="492443"/>
          </a:xfrm>
          <a:prstGeom prst="rect">
            <a:avLst/>
          </a:prstGeom>
          <a:noFill/>
        </p:spPr>
        <p:txBody>
          <a:bodyPr wrap="square" rtlCol="0">
            <a:spAutoFit/>
          </a:bodyPr>
          <a:lstStyle/>
          <a:p>
            <a:r>
              <a:rPr lang="de-CH" sz="2600">
                <a:solidFill>
                  <a:srgbClr val="FF0000"/>
                </a:solidFill>
                <a:latin typeface="+mn-lt"/>
              </a:rPr>
              <a:t>bsp.ch</a:t>
            </a:r>
            <a:endParaRPr lang="de-CH" sz="2600" dirty="0">
              <a:solidFill>
                <a:srgbClr val="FF0000"/>
              </a:solidFill>
              <a:latin typeface="+mn-lt"/>
            </a:endParaRPr>
          </a:p>
        </p:txBody>
      </p:sp>
    </p:spTree>
    <p:extLst>
      <p:ext uri="{BB962C8B-B14F-4D97-AF65-F5344CB8AC3E}">
        <p14:creationId xmlns:p14="http://schemas.microsoft.com/office/powerpoint/2010/main" val="11607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96753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Eigenschaften Domänen 2/3: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Für die meisten Fälle wird 1 Domäne geplant.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Nur in folgenden Fällen muss mehr als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1 Domäne vorgesehen werden:</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eigene Sicherheitszone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autonome Verwaltung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Gewünschter Schutz des Schemas, indem in Stamm-Domäne keine IT-Objekte vorhanden sind </a:t>
            </a:r>
            <a:r>
              <a:rPr lang="de-CH" sz="2600" dirty="0">
                <a:solidFill>
                  <a:schemeClr val="tx2">
                    <a:shade val="30000"/>
                    <a:satMod val="150000"/>
                  </a:schemeClr>
                </a:solidFill>
                <a:latin typeface="+mn-lt"/>
                <a:sym typeface="Wingdings" panose="05000000000000000000" pitchFamily="2" charset="2"/>
              </a:rPr>
              <a:t> Niemand aus «bsp.ch» kann Schema ändern.</a:t>
            </a:r>
            <a:endParaRPr lang="de-CH" sz="2600" dirty="0">
              <a:solidFill>
                <a:schemeClr val="tx2">
                  <a:shade val="30000"/>
                  <a:satMod val="150000"/>
                </a:schemeClr>
              </a:solidFill>
              <a:latin typeface="+mn-lt"/>
            </a:endParaRPr>
          </a:p>
          <a:p>
            <a:pPr marL="27432" fontAlgn="auto">
              <a:spcBef>
                <a:spcPts val="600"/>
              </a:spcBef>
              <a:spcAft>
                <a:spcPts val="0"/>
              </a:spcAft>
              <a:buClr>
                <a:schemeClr val="accent1"/>
              </a:buClr>
              <a:buSzPct val="80000"/>
              <a:defRPr/>
            </a:pPr>
            <a:endParaRPr lang="de-CH" sz="2600" dirty="0">
              <a:solidFill>
                <a:schemeClr val="tx2">
                  <a:shade val="30000"/>
                  <a:satMod val="150000"/>
                </a:schemeClr>
              </a:solidFill>
              <a:latin typeface="+mn-lt"/>
              <a:sym typeface="Wingdings" pitchFamily="2" charset="2"/>
            </a:endParaRPr>
          </a:p>
        </p:txBody>
      </p:sp>
      <p:sp>
        <p:nvSpPr>
          <p:cNvPr id="7" name="Gleichschenkliges Dreieck 6"/>
          <p:cNvSpPr/>
          <p:nvPr/>
        </p:nvSpPr>
        <p:spPr>
          <a:xfrm>
            <a:off x="556836" y="2925109"/>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22317" y="3513772"/>
            <a:ext cx="2160240" cy="492443"/>
          </a:xfrm>
          <a:prstGeom prst="rect">
            <a:avLst/>
          </a:prstGeom>
          <a:noFill/>
        </p:spPr>
        <p:txBody>
          <a:bodyPr wrap="square" rtlCol="0">
            <a:spAutoFit/>
          </a:bodyPr>
          <a:lstStyle/>
          <a:p>
            <a:r>
              <a:rPr lang="de-CH" sz="2600">
                <a:solidFill>
                  <a:srgbClr val="FF0000"/>
                </a:solidFill>
                <a:latin typeface="+mn-lt"/>
              </a:rPr>
              <a:t>schutz.schema</a:t>
            </a:r>
            <a:endParaRPr lang="de-CH" sz="2600" dirty="0">
              <a:solidFill>
                <a:srgbClr val="FF0000"/>
              </a:solidFill>
              <a:latin typeface="+mn-lt"/>
            </a:endParaRPr>
          </a:p>
        </p:txBody>
      </p:sp>
      <p:sp>
        <p:nvSpPr>
          <p:cNvPr id="9" name="Gleichschenkliges Dreieck 8"/>
          <p:cNvSpPr/>
          <p:nvPr/>
        </p:nvSpPr>
        <p:spPr>
          <a:xfrm>
            <a:off x="1151610" y="4612118"/>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929391" y="5149756"/>
            <a:ext cx="1091202" cy="492443"/>
          </a:xfrm>
          <a:prstGeom prst="rect">
            <a:avLst/>
          </a:prstGeom>
          <a:noFill/>
        </p:spPr>
        <p:txBody>
          <a:bodyPr wrap="square" rtlCol="0">
            <a:spAutoFit/>
          </a:bodyPr>
          <a:lstStyle/>
          <a:p>
            <a:r>
              <a:rPr lang="de-CH" sz="2600">
                <a:solidFill>
                  <a:srgbClr val="FF0000"/>
                </a:solidFill>
                <a:latin typeface="+mn-lt"/>
              </a:rPr>
              <a:t>bsp.ch</a:t>
            </a:r>
            <a:endParaRPr lang="de-CH" sz="2600" dirty="0">
              <a:solidFill>
                <a:srgbClr val="FF0000"/>
              </a:solidFill>
              <a:latin typeface="+mn-lt"/>
            </a:endParaRPr>
          </a:p>
        </p:txBody>
      </p:sp>
      <p:cxnSp>
        <p:nvCxnSpPr>
          <p:cNvPr id="13" name="Gerade Verbindung 10"/>
          <p:cNvCxnSpPr>
            <a:endCxn id="9" idx="0"/>
          </p:cNvCxnSpPr>
          <p:nvPr/>
        </p:nvCxnSpPr>
        <p:spPr>
          <a:xfrm>
            <a:off x="1253526" y="3564797"/>
            <a:ext cx="246429" cy="10473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fik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5669" y="5613014"/>
            <a:ext cx="635597" cy="635597"/>
          </a:xfrm>
          <a:prstGeom prst="rect">
            <a:avLst/>
          </a:prstGeom>
        </p:spPr>
      </p:pic>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48" y="6248611"/>
            <a:ext cx="635597" cy="635597"/>
          </a:xfrm>
          <a:prstGeom prst="rect">
            <a:avLst/>
          </a:prstGeom>
        </p:spPr>
      </p:pic>
      <p:pic>
        <p:nvPicPr>
          <p:cNvPr id="16" name="Grafik 15"/>
          <p:cNvPicPr>
            <a:picLocks noChangeAspect="1"/>
          </p:cNvPicPr>
          <p:nvPr/>
        </p:nvPicPr>
        <p:blipFill rotWithShape="1">
          <a:blip r:embed="rId4">
            <a:extLst>
              <a:ext uri="{28A0092B-C50C-407E-A947-70E740481C1C}">
                <a14:useLocalDpi xmlns:a14="http://schemas.microsoft.com/office/drawing/2010/main" val="0"/>
              </a:ext>
            </a:extLst>
          </a:blip>
          <a:srcRect b="24396"/>
          <a:stretch/>
        </p:blipFill>
        <p:spPr>
          <a:xfrm>
            <a:off x="1213137" y="6212565"/>
            <a:ext cx="853499" cy="645279"/>
          </a:xfrm>
          <a:prstGeom prst="rect">
            <a:avLst/>
          </a:prstGeom>
        </p:spPr>
      </p:pic>
      <p:pic>
        <p:nvPicPr>
          <p:cNvPr id="17" name="Grafik 16"/>
          <p:cNvPicPr>
            <a:picLocks noChangeAspect="1"/>
          </p:cNvPicPr>
          <p:nvPr/>
        </p:nvPicPr>
        <p:blipFill rotWithShape="1">
          <a:blip r:embed="rId5">
            <a:extLst>
              <a:ext uri="{28A0092B-C50C-407E-A947-70E740481C1C}">
                <a14:useLocalDpi xmlns:a14="http://schemas.microsoft.com/office/drawing/2010/main" val="0"/>
              </a:ext>
            </a:extLst>
          </a:blip>
          <a:srcRect l="18349" t="7419" r="20047" b="8515"/>
          <a:stretch/>
        </p:blipFill>
        <p:spPr>
          <a:xfrm>
            <a:off x="1936909" y="5479918"/>
            <a:ext cx="787604" cy="1137650"/>
          </a:xfrm>
          <a:prstGeom prst="rect">
            <a:avLst/>
          </a:prstGeom>
        </p:spPr>
      </p:pic>
      <p:pic>
        <p:nvPicPr>
          <p:cNvPr id="1026" name="Picture 2" descr="https://s1.qwant.com/thumbr/0x0/0/2/6e375993fb2a8d5544c25ed9e9a989/b_1_q_0_p_0.jpg?u=https%3A%2F%2Fconceptdraw.com%2Fa1760c3%2Fp12%2Fpreview%2F256%2Fpict---active-directory---vector-stencils-library.png--draw-diagram-flowchart-example.png&amp;q=0&amp;b=1&amp;p=0&amp;a=1"/>
          <p:cNvPicPr>
            <a:picLocks noChangeAspect="1" noChangeArrowheads="1"/>
          </p:cNvPicPr>
          <p:nvPr/>
        </p:nvPicPr>
        <p:blipFill rotWithShape="1">
          <a:blip r:embed="rId6">
            <a:extLst>
              <a:ext uri="{28A0092B-C50C-407E-A947-70E740481C1C}">
                <a14:useLocalDpi xmlns:a14="http://schemas.microsoft.com/office/drawing/2010/main" val="0"/>
              </a:ext>
            </a:extLst>
          </a:blip>
          <a:srcRect l="23625" t="16668" r="20267" b="19170"/>
          <a:stretch/>
        </p:blipFill>
        <p:spPr bwMode="auto">
          <a:xfrm>
            <a:off x="225471" y="5314381"/>
            <a:ext cx="716474" cy="867310"/>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196319" y="3109264"/>
            <a:ext cx="1639377" cy="369332"/>
          </a:xfrm>
          <a:prstGeom prst="rect">
            <a:avLst/>
          </a:prstGeom>
          <a:noFill/>
        </p:spPr>
        <p:txBody>
          <a:bodyPr wrap="square" rtlCol="0">
            <a:spAutoFit/>
          </a:bodyPr>
          <a:lstStyle/>
          <a:p>
            <a:r>
              <a:rPr lang="de-CH"/>
              <a:t>Ohne Objekte</a:t>
            </a:r>
          </a:p>
        </p:txBody>
      </p:sp>
      <p:sp>
        <p:nvSpPr>
          <p:cNvPr id="2" name="Rechteck 1"/>
          <p:cNvSpPr/>
          <p:nvPr/>
        </p:nvSpPr>
        <p:spPr>
          <a:xfrm>
            <a:off x="2690264" y="6248611"/>
            <a:ext cx="3168352" cy="215444"/>
          </a:xfrm>
          <a:prstGeom prst="rect">
            <a:avLst/>
          </a:prstGeom>
        </p:spPr>
        <p:txBody>
          <a:bodyPr wrap="square">
            <a:spAutoFit/>
          </a:bodyPr>
          <a:lstStyle/>
          <a:p>
            <a:r>
              <a:rPr lang="de-CH" sz="800"/>
              <a:t>Bildquelle: http://conceptdraw.com/examples/computer-security</a:t>
            </a:r>
          </a:p>
        </p:txBody>
      </p:sp>
    </p:spTree>
    <p:extLst>
      <p:ext uri="{BB962C8B-B14F-4D97-AF65-F5344CB8AC3E}">
        <p14:creationId xmlns:p14="http://schemas.microsoft.com/office/powerpoint/2010/main" val="559354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39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74054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Eigenschaften Domänen 3/3:</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Domänengrenzen </a:t>
            </a:r>
            <a:r>
              <a:rPr lang="de-CH" sz="2600" dirty="0">
                <a:solidFill>
                  <a:schemeClr val="tx2">
                    <a:shade val="30000"/>
                    <a:satMod val="150000"/>
                  </a:schemeClr>
                </a:solidFill>
                <a:latin typeface="+mn-lt"/>
              </a:rPr>
              <a:t>sind Sicherheitsgrenzen:</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Der Admin </a:t>
            </a:r>
            <a:r>
              <a:rPr lang="de-CH" sz="2600" dirty="0">
                <a:solidFill>
                  <a:schemeClr val="tx2">
                    <a:shade val="30000"/>
                    <a:satMod val="150000"/>
                  </a:schemeClr>
                </a:solidFill>
                <a:latin typeface="+mn-lt"/>
              </a:rPr>
              <a:t>der übergeordneten Domäne hat nicht automatisch alle Rechte.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Die Objekte (z. B. Server, Clients, Benutzer</a:t>
            </a:r>
            <a:r>
              <a:rPr lang="de-CH" sz="2600">
                <a:solidFill>
                  <a:schemeClr val="tx2">
                    <a:shade val="30000"/>
                    <a:satMod val="150000"/>
                  </a:schemeClr>
                </a:solidFill>
                <a:latin typeface="+mn-lt"/>
              </a:rPr>
              <a:t>) werden wegen dem gemein-samen Namenskontext schnell gefunden. </a:t>
            </a:r>
          </a:p>
          <a:p>
            <a:pPr marL="541782" indent="-514350" fontAlgn="auto">
              <a:spcBef>
                <a:spcPts val="600"/>
              </a:spcBef>
              <a:spcAft>
                <a:spcPts val="0"/>
              </a:spcAft>
              <a:buClr>
                <a:schemeClr val="accent1"/>
              </a:buClr>
              <a:buSzPct val="80000"/>
              <a:buFont typeface="Arial" panose="020B0604020202020204" pitchFamily="34" charset="0"/>
              <a:buChar char="•"/>
              <a:defRPr/>
            </a:pPr>
            <a:r>
              <a:rPr lang="de-CH" sz="2600">
                <a:solidFill>
                  <a:schemeClr val="tx2">
                    <a:shade val="30000"/>
                    <a:satMod val="150000"/>
                  </a:schemeClr>
                </a:solidFill>
                <a:latin typeface="+mn-lt"/>
              </a:rPr>
              <a:t>Einer Benutzergruppe können domänen-übergreifende Berechtigungen für  Ver-waltungsaufgaben auf Objekte erteilt werden. </a:t>
            </a:r>
          </a:p>
        </p:txBody>
      </p:sp>
    </p:spTree>
    <p:extLst>
      <p:ext uri="{BB962C8B-B14F-4D97-AF65-F5344CB8AC3E}">
        <p14:creationId xmlns:p14="http://schemas.microsoft.com/office/powerpoint/2010/main" val="286588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Standards für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033394"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Übersicht:</a:t>
            </a:r>
          </a:p>
          <a:p>
            <a:pPr marL="541782" indent="-514350" fontAlgn="auto">
              <a:spcBef>
                <a:spcPts val="600"/>
              </a:spcBef>
              <a:spcAft>
                <a:spcPts val="0"/>
              </a:spcAft>
              <a:buClr>
                <a:schemeClr val="accent1"/>
              </a:buClr>
              <a:buSzPct val="80000"/>
              <a:buFont typeface="Arial" pitchFamily="34" charset="0"/>
              <a:buChar char="•"/>
              <a:defRPr/>
            </a:pPr>
            <a:r>
              <a:rPr lang="de-CH" sz="2600" b="1" dirty="0">
                <a:solidFill>
                  <a:srgbClr val="FF0000"/>
                </a:solidFill>
                <a:latin typeface="+mn-lt"/>
              </a:rPr>
              <a:t>X.500 mit Schema und Domänenmodell</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DNS </a:t>
            </a:r>
          </a:p>
          <a:p>
            <a:pPr marL="541782" indent="-514350" fontAlgn="auto">
              <a:spcBef>
                <a:spcPts val="600"/>
              </a:spcBef>
              <a:spcAft>
                <a:spcPts val="0"/>
              </a:spcAft>
              <a:buClr>
                <a:schemeClr val="accent1"/>
              </a:buClr>
              <a:buSzPct val="80000"/>
              <a:buFont typeface="Arial" pitchFamily="34" charset="0"/>
              <a:buChar char="•"/>
              <a:defRPr/>
            </a:pPr>
            <a:r>
              <a:rPr lang="de-CH" sz="2600" dirty="0" err="1">
                <a:solidFill>
                  <a:schemeClr val="tx2">
                    <a:shade val="30000"/>
                    <a:satMod val="150000"/>
                  </a:schemeClr>
                </a:solidFill>
                <a:latin typeface="+mn-lt"/>
              </a:rPr>
              <a:t>Leightweight</a:t>
            </a:r>
            <a:r>
              <a:rPr lang="de-CH" sz="2600" dirty="0">
                <a:solidFill>
                  <a:schemeClr val="tx2">
                    <a:shade val="30000"/>
                    <a:satMod val="150000"/>
                  </a:schemeClr>
                </a:solidFill>
                <a:latin typeface="+mn-lt"/>
              </a:rPr>
              <a:t> Directory Access </a:t>
            </a:r>
            <a:r>
              <a:rPr lang="de-CH" sz="2600" dirty="0" err="1">
                <a:solidFill>
                  <a:schemeClr val="tx2">
                    <a:shade val="30000"/>
                    <a:satMod val="150000"/>
                  </a:schemeClr>
                </a:solidFill>
                <a:latin typeface="+mn-lt"/>
              </a:rPr>
              <a:t>Protocol</a:t>
            </a:r>
            <a:r>
              <a:rPr lang="de-CH" sz="2600" dirty="0">
                <a:solidFill>
                  <a:schemeClr val="tx2">
                    <a:shade val="30000"/>
                    <a:satMod val="150000"/>
                  </a:schemeClr>
                </a:solidFill>
                <a:latin typeface="+mn-lt"/>
              </a:rPr>
              <a:t> (LDAP):</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Industriestandard von IETF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Zugriff von Fremdsystemen auf AD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Siehe späteres Kapitel </a:t>
            </a:r>
          </a:p>
        </p:txBody>
      </p:sp>
    </p:spTree>
    <p:extLst>
      <p:ext uri="{BB962C8B-B14F-4D97-AF65-F5344CB8AC3E}">
        <p14:creationId xmlns:p14="http://schemas.microsoft.com/office/powerpoint/2010/main" val="1516663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10540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Eigenschaften Domänenkontroller (DC):</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Ohne DC gibt es keine Domäne.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Warum mehr als 1 DC? </a:t>
            </a:r>
            <a:r>
              <a:rPr lang="de-CH" sz="2600" dirty="0">
                <a:solidFill>
                  <a:schemeClr val="tx2">
                    <a:shade val="30000"/>
                    <a:satMod val="150000"/>
                  </a:schemeClr>
                </a:solidFill>
                <a:latin typeface="+mn-lt"/>
                <a:sym typeface="Wingdings" panose="05000000000000000000" pitchFamily="2" charset="2"/>
              </a:rPr>
              <a:t></a:t>
            </a:r>
            <a:r>
              <a:rPr lang="de-CH" sz="2600" dirty="0">
                <a:solidFill>
                  <a:schemeClr val="tx2">
                    <a:shade val="30000"/>
                    <a:satMod val="150000"/>
                  </a:schemeClr>
                </a:solidFill>
                <a:latin typeface="+mn-lt"/>
              </a:rPr>
              <a:t> Vermeiden des Single Point </a:t>
            </a:r>
            <a:r>
              <a:rPr lang="de-CH" sz="2600" dirty="0" err="1">
                <a:solidFill>
                  <a:schemeClr val="tx2">
                    <a:shade val="30000"/>
                    <a:satMod val="150000"/>
                  </a:schemeClr>
                </a:solidFill>
                <a:latin typeface="+mn-lt"/>
              </a:rPr>
              <a:t>of</a:t>
            </a:r>
            <a:r>
              <a:rPr lang="de-CH" sz="2600" dirty="0">
                <a:solidFill>
                  <a:schemeClr val="tx2">
                    <a:shade val="30000"/>
                    <a:satMod val="150000"/>
                  </a:schemeClr>
                </a:solidFill>
                <a:latin typeface="+mn-lt"/>
              </a:rPr>
              <a:t> </a:t>
            </a:r>
            <a:r>
              <a:rPr lang="de-CH" sz="2600" dirty="0" err="1">
                <a:solidFill>
                  <a:schemeClr val="tx2">
                    <a:shade val="30000"/>
                    <a:satMod val="150000"/>
                  </a:schemeClr>
                </a:solidFill>
                <a:latin typeface="+mn-lt"/>
              </a:rPr>
              <a:t>Failure</a:t>
            </a:r>
            <a:r>
              <a:rPr lang="de-CH" sz="2600" dirty="0">
                <a:solidFill>
                  <a:schemeClr val="tx2">
                    <a:shade val="30000"/>
                    <a:satMod val="150000"/>
                  </a:schemeClr>
                </a:solidFill>
                <a:latin typeface="+mn-lt"/>
              </a:rPr>
              <a:t> und Leistungsbedarf </a:t>
            </a:r>
          </a:p>
          <a:p>
            <a:pPr marL="541782" indent="-514350" fontAlgn="auto">
              <a:spcBef>
                <a:spcPts val="600"/>
              </a:spcBef>
              <a:spcAft>
                <a:spcPts val="0"/>
              </a:spcAft>
              <a:buClr>
                <a:schemeClr val="accent1"/>
              </a:buClr>
              <a:buSzPct val="80000"/>
              <a:buFont typeface="Arial" pitchFamily="34" charset="0"/>
              <a:buChar char="•"/>
              <a:defRPr/>
            </a:pPr>
            <a:r>
              <a:rPr lang="de-CH" sz="2600" b="1" dirty="0">
                <a:solidFill>
                  <a:schemeClr val="tx2">
                    <a:shade val="30000"/>
                    <a:satMod val="150000"/>
                  </a:schemeClr>
                </a:solidFill>
                <a:latin typeface="+mn-lt"/>
              </a:rPr>
              <a:t>Empfehlung: Mind. 2 DCs pro Domäne.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wenn mehrere DCs: Jeder DC schreibt auf AD, Synchronisierung mit Multi-Master Replikation</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Jeder DC enthält alle Objekte </a:t>
            </a:r>
            <a:r>
              <a:rPr lang="de-CH" sz="2600" dirty="0">
                <a:solidFill>
                  <a:srgbClr val="FF0000"/>
                </a:solidFill>
                <a:latin typeface="+mn-lt"/>
              </a:rPr>
              <a:t>aller</a:t>
            </a:r>
            <a:r>
              <a:rPr lang="de-CH" sz="2600" dirty="0">
                <a:solidFill>
                  <a:schemeClr val="tx2">
                    <a:shade val="30000"/>
                    <a:satMod val="150000"/>
                  </a:schemeClr>
                </a:solidFill>
                <a:latin typeface="+mn-lt"/>
              </a:rPr>
              <a:t> Domänen.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Ausnahme: Read </a:t>
            </a:r>
            <a:r>
              <a:rPr lang="de-CH" sz="2600" dirty="0" err="1">
                <a:solidFill>
                  <a:schemeClr val="tx2">
                    <a:shade val="30000"/>
                    <a:satMod val="150000"/>
                  </a:schemeClr>
                </a:solidFill>
                <a:latin typeface="+mn-lt"/>
              </a:rPr>
              <a:t>Only</a:t>
            </a:r>
            <a:r>
              <a:rPr lang="de-CH" sz="2600" dirty="0">
                <a:solidFill>
                  <a:schemeClr val="tx2">
                    <a:shade val="30000"/>
                    <a:satMod val="150000"/>
                  </a:schemeClr>
                </a:solidFill>
                <a:latin typeface="+mn-lt"/>
              </a:rPr>
              <a:t> DC (RODC):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Nicht alle Objekte werden repliziert. </a:t>
            </a:r>
          </a:p>
        </p:txBody>
      </p:sp>
      <p:sp>
        <p:nvSpPr>
          <p:cNvPr id="6" name="Gleichschenkliges Dreieck 5"/>
          <p:cNvSpPr/>
          <p:nvPr/>
        </p:nvSpPr>
        <p:spPr>
          <a:xfrm>
            <a:off x="329723" y="2276872"/>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107504" y="2814510"/>
            <a:ext cx="1091202" cy="492443"/>
          </a:xfrm>
          <a:prstGeom prst="rect">
            <a:avLst/>
          </a:prstGeom>
          <a:noFill/>
        </p:spPr>
        <p:txBody>
          <a:bodyPr wrap="square" rtlCol="0">
            <a:spAutoFit/>
          </a:bodyPr>
          <a:lstStyle/>
          <a:p>
            <a:r>
              <a:rPr lang="de-CH" sz="2600">
                <a:solidFill>
                  <a:srgbClr val="FF0000"/>
                </a:solidFill>
                <a:latin typeface="+mn-lt"/>
              </a:rPr>
              <a:t>bsp.ch</a:t>
            </a:r>
            <a:endParaRPr lang="de-CH" sz="2600" dirty="0">
              <a:solidFill>
                <a:srgbClr val="FF0000"/>
              </a:solidFill>
              <a:latin typeface="+mn-lt"/>
            </a:endParaRPr>
          </a:p>
        </p:txBody>
      </p:sp>
      <p:sp>
        <p:nvSpPr>
          <p:cNvPr id="9" name="Gleichschenkliges Dreieck 8"/>
          <p:cNvSpPr/>
          <p:nvPr/>
        </p:nvSpPr>
        <p:spPr>
          <a:xfrm>
            <a:off x="329723" y="3717032"/>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107504" y="4254670"/>
            <a:ext cx="1091202" cy="492443"/>
          </a:xfrm>
          <a:prstGeom prst="rect">
            <a:avLst/>
          </a:prstGeom>
          <a:noFill/>
        </p:spPr>
        <p:txBody>
          <a:bodyPr wrap="square" rtlCol="0">
            <a:spAutoFit/>
          </a:bodyPr>
          <a:lstStyle/>
          <a:p>
            <a:r>
              <a:rPr lang="de-CH" sz="2600">
                <a:solidFill>
                  <a:srgbClr val="FF0000"/>
                </a:solidFill>
                <a:latin typeface="+mn-lt"/>
              </a:rPr>
              <a:t>bsp.ch</a:t>
            </a:r>
            <a:endParaRPr lang="de-CH" sz="2600" dirty="0">
              <a:solidFill>
                <a:srgbClr val="FF0000"/>
              </a:solidFill>
              <a:latin typeface="+mn-lt"/>
            </a:endParaRPr>
          </a:p>
        </p:txBody>
      </p:sp>
      <p:sp>
        <p:nvSpPr>
          <p:cNvPr id="2" name="Rechteck 1"/>
          <p:cNvSpPr/>
          <p:nvPr/>
        </p:nvSpPr>
        <p:spPr>
          <a:xfrm>
            <a:off x="539552" y="2644985"/>
            <a:ext cx="72008" cy="20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547087" y="4077072"/>
            <a:ext cx="72008" cy="20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Rechteck 12"/>
          <p:cNvSpPr/>
          <p:nvPr/>
        </p:nvSpPr>
        <p:spPr>
          <a:xfrm>
            <a:off x="699487" y="4077072"/>
            <a:ext cx="72008" cy="20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933787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Vertrauensstellung zwischen unter- und übergeordneten Domänen: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Die Vertrauensstellung wird standardmässig wie folgt eingerichtet</a:t>
            </a:r>
            <a:r>
              <a:rPr lang="de-CH" sz="2600" dirty="0">
                <a:solidFill>
                  <a:schemeClr val="tx2">
                    <a:shade val="30000"/>
                    <a:satMod val="150000"/>
                  </a:schemeClr>
                </a:solidFill>
                <a:latin typeface="+mn-lt"/>
              </a:rPr>
              <a:t>: </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implizit</a:t>
            </a:r>
            <a:r>
              <a:rPr lang="de-CH" sz="2600" dirty="0">
                <a:solidFill>
                  <a:schemeClr val="tx2">
                    <a:shade val="30000"/>
                    <a:satMod val="150000"/>
                  </a:schemeClr>
                </a:solidFill>
                <a:latin typeface="+mn-lt"/>
              </a:rPr>
              <a:t>, d.h. automatisch</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bidirektional, d.h. in beide Richtungen</a:t>
            </a:r>
          </a:p>
          <a:p>
            <a:pPr marL="998982" lvl="1" indent="-514350" fontAlgn="auto">
              <a:spcBef>
                <a:spcPts val="600"/>
              </a:spcBef>
              <a:spcAft>
                <a:spcPts val="0"/>
              </a:spcAft>
              <a:buClr>
                <a:schemeClr val="accent1"/>
              </a:buClr>
              <a:buSzPct val="80000"/>
              <a:buFont typeface="Courier New" pitchFamily="49" charset="0"/>
              <a:buChar char="o"/>
              <a:defRPr/>
            </a:pPr>
            <a:r>
              <a:rPr lang="de-CH" sz="2600">
                <a:solidFill>
                  <a:schemeClr val="tx2">
                    <a:shade val="30000"/>
                    <a:satMod val="150000"/>
                  </a:schemeClr>
                </a:solidFill>
                <a:latin typeface="+mn-lt"/>
              </a:rPr>
              <a:t>transitiv</a:t>
            </a:r>
            <a:r>
              <a:rPr lang="de-CH" sz="2600" dirty="0">
                <a:solidFill>
                  <a:schemeClr val="tx2">
                    <a:shade val="30000"/>
                    <a:satMod val="150000"/>
                  </a:schemeClr>
                </a:solidFill>
                <a:latin typeface="+mn-lt"/>
              </a:rPr>
              <a:t>, d.h</a:t>
            </a:r>
            <a:r>
              <a:rPr lang="de-CH" sz="2600">
                <a:solidFill>
                  <a:schemeClr val="tx2">
                    <a:shade val="30000"/>
                    <a:satMod val="150000"/>
                  </a:schemeClr>
                </a:solidFill>
                <a:latin typeface="+mn-lt"/>
              </a:rPr>
              <a:t>. wenn A</a:t>
            </a:r>
            <a:r>
              <a:rPr lang="de-CH" sz="2600">
                <a:solidFill>
                  <a:schemeClr val="tx2">
                    <a:shade val="30000"/>
                    <a:satMod val="150000"/>
                  </a:schemeClr>
                </a:solidFill>
                <a:latin typeface="+mn-lt"/>
                <a:sym typeface="Wingdings" pitchFamily="2" charset="2"/>
              </a:rPr>
              <a:t></a:t>
            </a:r>
            <a:r>
              <a:rPr lang="de-CH" sz="2600">
                <a:solidFill>
                  <a:schemeClr val="tx2">
                    <a:shade val="30000"/>
                    <a:satMod val="150000"/>
                  </a:schemeClr>
                </a:solidFill>
                <a:latin typeface="+mn-lt"/>
              </a:rPr>
              <a:t>B vertraut und </a:t>
            </a:r>
            <a:r>
              <a:rPr lang="de-CH" sz="2600" dirty="0">
                <a:solidFill>
                  <a:schemeClr val="tx2">
                    <a:shade val="30000"/>
                    <a:satMod val="150000"/>
                  </a:schemeClr>
                </a:solidFill>
                <a:latin typeface="+mn-lt"/>
              </a:rPr>
              <a:t>B</a:t>
            </a:r>
            <a:r>
              <a:rPr lang="de-CH" sz="2600" dirty="0">
                <a:solidFill>
                  <a:schemeClr val="tx2">
                    <a:shade val="30000"/>
                    <a:satMod val="150000"/>
                  </a:schemeClr>
                </a:solidFill>
                <a:latin typeface="+mn-lt"/>
                <a:sym typeface="Wingdings" pitchFamily="2" charset="2"/>
              </a:rPr>
              <a:t></a:t>
            </a:r>
            <a:r>
              <a:rPr lang="de-CH" sz="2600">
                <a:solidFill>
                  <a:schemeClr val="tx2">
                    <a:shade val="30000"/>
                    <a:satMod val="150000"/>
                  </a:schemeClr>
                </a:solidFill>
                <a:latin typeface="+mn-lt"/>
              </a:rPr>
              <a:t>C vertraut, </a:t>
            </a:r>
            <a:r>
              <a:rPr lang="de-CH" sz="2600">
                <a:solidFill>
                  <a:schemeClr val="tx2">
                    <a:shade val="30000"/>
                    <a:satMod val="150000"/>
                  </a:schemeClr>
                </a:solidFill>
                <a:sym typeface="Wingdings" pitchFamily="2" charset="2"/>
              </a:rPr>
              <a:t> </a:t>
            </a:r>
            <a:r>
              <a:rPr lang="de-CH" sz="2600">
                <a:solidFill>
                  <a:schemeClr val="tx2">
                    <a:shade val="30000"/>
                    <a:satMod val="150000"/>
                  </a:schemeClr>
                </a:solidFill>
                <a:latin typeface="+mn-lt"/>
              </a:rPr>
              <a:t>dann vertraut auch </a:t>
            </a:r>
            <a:r>
              <a:rPr lang="de-CH" sz="2600">
                <a:solidFill>
                  <a:schemeClr val="tx2">
                    <a:shade val="30000"/>
                    <a:satMod val="150000"/>
                  </a:schemeClr>
                </a:solidFill>
                <a:latin typeface="+mn-lt"/>
                <a:sym typeface="Wingdings" pitchFamily="2" charset="2"/>
              </a:rPr>
              <a:t>AC (Der Datenzugriff erfolgt in Gegenrichtung zur Vertrauensrichtung.)</a:t>
            </a:r>
            <a:endParaRPr lang="de-CH" sz="2600" dirty="0">
              <a:solidFill>
                <a:schemeClr val="tx2">
                  <a:shade val="30000"/>
                  <a:satMod val="150000"/>
                </a:schemeClr>
              </a:solidFill>
              <a:latin typeface="+mn-lt"/>
              <a:sym typeface="Wingdings" pitchFamily="2" charset="2"/>
            </a:endParaRPr>
          </a:p>
        </p:txBody>
      </p:sp>
      <p:grpSp>
        <p:nvGrpSpPr>
          <p:cNvPr id="6" name="Gruppieren 5"/>
          <p:cNvGrpSpPr/>
          <p:nvPr/>
        </p:nvGrpSpPr>
        <p:grpSpPr>
          <a:xfrm>
            <a:off x="329723" y="2564904"/>
            <a:ext cx="1289336" cy="1424069"/>
            <a:chOff x="490934" y="5165576"/>
            <a:chExt cx="1289336" cy="1424069"/>
          </a:xfrm>
        </p:grpSpPr>
        <p:sp>
          <p:nvSpPr>
            <p:cNvPr id="7" name="Gleichschenkliges Dreieck 6"/>
            <p:cNvSpPr/>
            <p:nvPr/>
          </p:nvSpPr>
          <p:spPr>
            <a:xfrm>
              <a:off x="490934" y="5165576"/>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Gleichschenkliges Dreieck 8"/>
            <p:cNvSpPr/>
            <p:nvPr/>
          </p:nvSpPr>
          <p:spPr>
            <a:xfrm>
              <a:off x="1083580" y="5949957"/>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10"/>
            <p:cNvCxnSpPr>
              <a:stCxn id="7" idx="4"/>
              <a:endCxn id="9" idx="0"/>
            </p:cNvCxnSpPr>
            <p:nvPr/>
          </p:nvCxnSpPr>
          <p:spPr>
            <a:xfrm>
              <a:off x="1187624" y="5805264"/>
              <a:ext cx="244301" cy="1446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feld 1"/>
          <p:cNvSpPr txBox="1"/>
          <p:nvPr/>
        </p:nvSpPr>
        <p:spPr>
          <a:xfrm>
            <a:off x="502065" y="2780928"/>
            <a:ext cx="216024" cy="492443"/>
          </a:xfrm>
          <a:prstGeom prst="rect">
            <a:avLst/>
          </a:prstGeom>
          <a:noFill/>
        </p:spPr>
        <p:txBody>
          <a:bodyPr wrap="square" rtlCol="0">
            <a:spAutoFit/>
          </a:bodyPr>
          <a:lstStyle/>
          <a:p>
            <a:r>
              <a:rPr lang="de-CH" sz="2600">
                <a:latin typeface="+mn-lt"/>
              </a:rPr>
              <a:t>A</a:t>
            </a:r>
          </a:p>
        </p:txBody>
      </p:sp>
      <p:sp>
        <p:nvSpPr>
          <p:cNvPr id="16" name="Textfeld 15"/>
          <p:cNvSpPr txBox="1"/>
          <p:nvPr/>
        </p:nvSpPr>
        <p:spPr>
          <a:xfrm>
            <a:off x="1115616" y="3501008"/>
            <a:ext cx="216024" cy="492443"/>
          </a:xfrm>
          <a:prstGeom prst="rect">
            <a:avLst/>
          </a:prstGeom>
          <a:noFill/>
        </p:spPr>
        <p:txBody>
          <a:bodyPr wrap="square" rtlCol="0">
            <a:spAutoFit/>
          </a:bodyPr>
          <a:lstStyle>
            <a:defPPr>
              <a:defRPr lang="de-DE"/>
            </a:defPPr>
            <a:lvl1pPr>
              <a:defRPr>
                <a:latin typeface="+mn-lt"/>
              </a:defRPr>
            </a:lvl1pPr>
          </a:lstStyle>
          <a:p>
            <a:r>
              <a:rPr lang="de-CH" sz="2600"/>
              <a:t>B</a:t>
            </a:r>
          </a:p>
        </p:txBody>
      </p:sp>
      <p:sp>
        <p:nvSpPr>
          <p:cNvPr id="18" name="Gleichschenkliges Dreieck 17"/>
          <p:cNvSpPr/>
          <p:nvPr/>
        </p:nvSpPr>
        <p:spPr>
          <a:xfrm>
            <a:off x="1066998" y="4319738"/>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 Verbindung 10"/>
          <p:cNvCxnSpPr>
            <a:stCxn id="9" idx="4"/>
            <a:endCxn id="18" idx="0"/>
          </p:cNvCxnSpPr>
          <p:nvPr/>
        </p:nvCxnSpPr>
        <p:spPr>
          <a:xfrm flipH="1">
            <a:off x="1415343" y="3988973"/>
            <a:ext cx="203716" cy="3307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196704" y="4482397"/>
            <a:ext cx="216024" cy="492443"/>
          </a:xfrm>
          <a:prstGeom prst="rect">
            <a:avLst/>
          </a:prstGeom>
          <a:noFill/>
        </p:spPr>
        <p:txBody>
          <a:bodyPr wrap="square" rtlCol="0">
            <a:spAutoFit/>
          </a:bodyPr>
          <a:lstStyle/>
          <a:p>
            <a:r>
              <a:rPr lang="de-CH" sz="2600">
                <a:latin typeface="+mn-lt"/>
              </a:rPr>
              <a:t>C</a:t>
            </a:r>
          </a:p>
        </p:txBody>
      </p:sp>
    </p:spTree>
    <p:extLst>
      <p:ext uri="{BB962C8B-B14F-4D97-AF65-F5344CB8AC3E}">
        <p14:creationId xmlns:p14="http://schemas.microsoft.com/office/powerpoint/2010/main" val="619381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10540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Regeln </a:t>
            </a:r>
            <a:r>
              <a:rPr lang="de-CH" sz="2600" dirty="0">
                <a:solidFill>
                  <a:schemeClr val="tx2">
                    <a:shade val="30000"/>
                    <a:satMod val="150000"/>
                  </a:schemeClr>
                </a:solidFill>
                <a:latin typeface="+mn-lt"/>
              </a:rPr>
              <a:t>für Domänennamen: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Jede Domäne verfügt über einen FQDN-Namen:</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Beispiel</a:t>
            </a:r>
            <a:r>
              <a:rPr lang="de-CH" sz="2600">
                <a:solidFill>
                  <a:schemeClr val="tx2">
                    <a:shade val="30000"/>
                    <a:satMod val="150000"/>
                  </a:schemeClr>
                </a:solidFill>
                <a:latin typeface="+mn-lt"/>
              </a:rPr>
              <a:t>: «verwaltung.gbssg.ch» </a:t>
            </a:r>
            <a:endParaRPr lang="de-CH" sz="2600" dirty="0">
              <a:solidFill>
                <a:schemeClr val="tx2">
                  <a:shade val="30000"/>
                  <a:satMod val="150000"/>
                </a:schemeClr>
              </a:solidFill>
              <a:latin typeface="+mn-lt"/>
            </a:endParaRPr>
          </a:p>
          <a:p>
            <a:pPr marL="541782" lvl="1"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NetBIOS-Namen </a:t>
            </a:r>
            <a:r>
              <a:rPr lang="de-CH" sz="2600">
                <a:solidFill>
                  <a:schemeClr val="tx2">
                    <a:shade val="30000"/>
                    <a:satMod val="150000"/>
                  </a:schemeClr>
                </a:solidFill>
                <a:latin typeface="+mn-lt"/>
              </a:rPr>
              <a:t>können beim Anmelden oder bei </a:t>
            </a:r>
            <a:r>
              <a:rPr lang="de-CH" sz="2600" dirty="0">
                <a:solidFill>
                  <a:schemeClr val="tx2">
                    <a:shade val="30000"/>
                    <a:satMod val="150000"/>
                  </a:schemeClr>
                </a:solidFill>
                <a:latin typeface="+mn-lt"/>
              </a:rPr>
              <a:t>der </a:t>
            </a:r>
            <a:r>
              <a:rPr lang="de-CH" sz="2600">
                <a:solidFill>
                  <a:schemeClr val="tx2">
                    <a:shade val="30000"/>
                    <a:satMod val="150000"/>
                  </a:schemeClr>
                </a:solidFill>
                <a:latin typeface="+mn-lt"/>
              </a:rPr>
              <a:t>Suche auch </a:t>
            </a:r>
            <a:r>
              <a:rPr lang="de-CH" sz="2600" dirty="0">
                <a:solidFill>
                  <a:schemeClr val="tx2">
                    <a:shade val="30000"/>
                    <a:satMod val="150000"/>
                  </a:schemeClr>
                </a:solidFill>
                <a:latin typeface="+mn-lt"/>
              </a:rPr>
              <a:t>verwendet werden: </a:t>
            </a:r>
          </a:p>
          <a:p>
            <a:pPr marL="998982" lvl="2"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Beispiel</a:t>
            </a:r>
            <a:r>
              <a:rPr lang="de-CH" sz="2600">
                <a:solidFill>
                  <a:schemeClr val="tx2">
                    <a:shade val="30000"/>
                    <a:satMod val="150000"/>
                  </a:schemeClr>
                </a:solidFill>
                <a:latin typeface="+mn-lt"/>
              </a:rPr>
              <a:t>: «verwaltung»</a:t>
            </a:r>
            <a:endParaRPr lang="de-CH" sz="2600" dirty="0">
              <a:solidFill>
                <a:schemeClr val="tx2">
                  <a:shade val="30000"/>
                  <a:satMod val="150000"/>
                </a:schemeClr>
              </a:solidFill>
              <a:latin typeface="+mn-lt"/>
            </a:endParaRPr>
          </a:p>
        </p:txBody>
      </p:sp>
      <p:sp>
        <p:nvSpPr>
          <p:cNvPr id="6" name="Rechteck 5"/>
          <p:cNvSpPr/>
          <p:nvPr/>
        </p:nvSpPr>
        <p:spPr>
          <a:xfrm>
            <a:off x="157046" y="3861048"/>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3960892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0" t="21428" r="10408" b="21755"/>
          <a:stretch/>
        </p:blipFill>
        <p:spPr bwMode="auto">
          <a:xfrm>
            <a:off x="6084168" y="170322"/>
            <a:ext cx="232825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177410" cy="4740547"/>
          </a:xfrm>
          <a:prstGeom prst="rect">
            <a:avLst/>
          </a:prstGeom>
          <a:noFill/>
          <a:ln w="9525">
            <a:noFill/>
            <a:miter lim="800000"/>
            <a:headEnd/>
            <a:tailEnd/>
          </a:ln>
        </p:spPr>
        <p:txBody>
          <a:bodyPr tIns="0">
            <a:normAutofit lnSpcReduction="10000"/>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Organisational Unit (OU) 1/2: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OUs bieten beliebige Unterteilung in einer Domäne für eigene Unternehmen, Abteilungen</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OU kann Benutzer, Drucker usw. enthalten.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Strukturierungsmöglichkeiten: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Abbilden der Firmenstruktur durch OUs</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Zuweisen von Verwaltungstätigkeiten an andere Personen durch Admin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Gruppenrichtlinien: auf OU anwenden</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Sichtbarkeit: nur Benutzer mit Lese-berechtigung für OU sehen OU-Inhalt</a:t>
            </a:r>
          </a:p>
        </p:txBody>
      </p:sp>
      <p:sp>
        <p:nvSpPr>
          <p:cNvPr id="2" name="Ellipse 1"/>
          <p:cNvSpPr/>
          <p:nvPr/>
        </p:nvSpPr>
        <p:spPr>
          <a:xfrm>
            <a:off x="180082" y="4077072"/>
            <a:ext cx="1727622" cy="7200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Betrieb </a:t>
            </a:r>
            <a:br>
              <a:rPr lang="de-CH">
                <a:solidFill>
                  <a:schemeClr val="tx1"/>
                </a:solidFill>
              </a:rPr>
            </a:br>
            <a:r>
              <a:rPr lang="de-CH">
                <a:solidFill>
                  <a:schemeClr val="tx1"/>
                </a:solidFill>
              </a:rPr>
              <a:t>St. Gallen</a:t>
            </a:r>
          </a:p>
        </p:txBody>
      </p:sp>
      <p:sp>
        <p:nvSpPr>
          <p:cNvPr id="10" name="Ellipse 9"/>
          <p:cNvSpPr/>
          <p:nvPr/>
        </p:nvSpPr>
        <p:spPr>
          <a:xfrm>
            <a:off x="180082" y="5373216"/>
            <a:ext cx="1727622" cy="7200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Abteilung IT</a:t>
            </a:r>
          </a:p>
        </p:txBody>
      </p:sp>
      <p:cxnSp>
        <p:nvCxnSpPr>
          <p:cNvPr id="6" name="Gerader Verbinder 5"/>
          <p:cNvCxnSpPr>
            <a:endCxn id="10" idx="0"/>
          </p:cNvCxnSpPr>
          <p:nvPr/>
        </p:nvCxnSpPr>
        <p:spPr>
          <a:xfrm flipH="1">
            <a:off x="1043893" y="4797152"/>
            <a:ext cx="143731" cy="5760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187340" y="4797152"/>
            <a:ext cx="773750" cy="2880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flipH="1">
            <a:off x="258561" y="4797152"/>
            <a:ext cx="929063" cy="28803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814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Domänenmodell</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177410" cy="474054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Organisational </a:t>
            </a:r>
            <a:r>
              <a:rPr lang="de-CH" sz="2600" dirty="0">
                <a:solidFill>
                  <a:schemeClr val="tx2">
                    <a:shade val="30000"/>
                    <a:satMod val="150000"/>
                  </a:schemeClr>
                </a:solidFill>
                <a:latin typeface="+mn-lt"/>
              </a:rPr>
              <a:t>Unit (</a:t>
            </a:r>
            <a:r>
              <a:rPr lang="de-CH" sz="2600">
                <a:solidFill>
                  <a:schemeClr val="tx2">
                    <a:shade val="30000"/>
                    <a:satMod val="150000"/>
                  </a:schemeClr>
                </a:solidFill>
                <a:latin typeface="+mn-lt"/>
              </a:rPr>
              <a:t>OU) 2/2: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en-US" sz="2600">
                <a:solidFill>
                  <a:schemeClr val="tx2">
                    <a:shade val="30000"/>
                    <a:satMod val="150000"/>
                  </a:schemeClr>
                </a:solidFill>
                <a:latin typeface="+mn-lt"/>
              </a:rPr>
              <a:t>Server-Manager | Tools | AD Users and Computers: </a:t>
            </a:r>
          </a:p>
          <a:p>
            <a:pPr marL="998982" lvl="1" indent="-514350" fontAlgn="auto">
              <a:spcBef>
                <a:spcPts val="600"/>
              </a:spcBef>
              <a:spcAft>
                <a:spcPts val="0"/>
              </a:spcAft>
              <a:buClr>
                <a:schemeClr val="accent1"/>
              </a:buClr>
              <a:buSzPct val="80000"/>
              <a:buFont typeface="Courier New" panose="02070309020205020404" pitchFamily="49" charset="0"/>
              <a:buChar char="o"/>
              <a:defRPr/>
            </a:pPr>
            <a:r>
              <a:rPr lang="en-US" sz="2600">
                <a:solidFill>
                  <a:schemeClr val="tx2">
                    <a:shade val="30000"/>
                    <a:satMod val="150000"/>
                  </a:schemeClr>
                </a:solidFill>
                <a:latin typeface="+mn-lt"/>
              </a:rPr>
              <a:t>Domäne wählen | Kontextmenü | New </a:t>
            </a:r>
            <a:br>
              <a:rPr lang="en-US" sz="2600">
                <a:solidFill>
                  <a:schemeClr val="tx2">
                    <a:shade val="30000"/>
                    <a:satMod val="150000"/>
                  </a:schemeClr>
                </a:solidFill>
                <a:latin typeface="+mn-lt"/>
              </a:rPr>
            </a:br>
            <a:r>
              <a:rPr lang="en-US" sz="2600">
                <a:solidFill>
                  <a:schemeClr val="tx2">
                    <a:shade val="30000"/>
                    <a:satMod val="150000"/>
                  </a:schemeClr>
                </a:solidFill>
                <a:latin typeface="+mn-lt"/>
              </a:rPr>
              <a:t>| Organizational Unit | Name der OU erfassen </a:t>
            </a:r>
          </a:p>
          <a:p>
            <a:pPr marL="998982" lvl="1" indent="-514350" fontAlgn="auto">
              <a:spcBef>
                <a:spcPts val="600"/>
              </a:spcBef>
              <a:spcAft>
                <a:spcPts val="0"/>
              </a:spcAft>
              <a:buClr>
                <a:schemeClr val="accent1"/>
              </a:buClr>
              <a:buSzPct val="80000"/>
              <a:buFont typeface="Courier New" panose="02070309020205020404" pitchFamily="49" charset="0"/>
              <a:buChar char="o"/>
              <a:defRPr/>
            </a:pPr>
            <a:r>
              <a:rPr lang="en-US" sz="2600">
                <a:solidFill>
                  <a:schemeClr val="tx2">
                    <a:shade val="30000"/>
                    <a:satMod val="150000"/>
                  </a:schemeClr>
                </a:solidFill>
                <a:latin typeface="+mn-lt"/>
              </a:rPr>
              <a:t>Soll OU wieder gelöscht werden: </a:t>
            </a:r>
          </a:p>
          <a:p>
            <a:pPr marL="1456182" lvl="2" indent="-514350" fontAlgn="auto">
              <a:spcBef>
                <a:spcPts val="600"/>
              </a:spcBef>
              <a:spcAft>
                <a:spcPts val="0"/>
              </a:spcAft>
              <a:buClr>
                <a:schemeClr val="accent1"/>
              </a:buClr>
              <a:buSzPct val="80000"/>
              <a:buFont typeface="Wingdings" panose="05000000000000000000" pitchFamily="2" charset="2"/>
              <a:buChar char="§"/>
              <a:defRPr/>
            </a:pPr>
            <a:r>
              <a:rPr lang="en-US" sz="2600">
                <a:solidFill>
                  <a:schemeClr val="tx2">
                    <a:shade val="30000"/>
                    <a:satMod val="150000"/>
                  </a:schemeClr>
                </a:solidFill>
                <a:latin typeface="+mn-lt"/>
              </a:rPr>
              <a:t>View | Advanced Features einschalten</a:t>
            </a:r>
          </a:p>
          <a:p>
            <a:pPr marL="1456182" lvl="2" indent="-514350" fontAlgn="auto">
              <a:spcBef>
                <a:spcPts val="600"/>
              </a:spcBef>
              <a:spcAft>
                <a:spcPts val="0"/>
              </a:spcAft>
              <a:buClr>
                <a:schemeClr val="accent1"/>
              </a:buClr>
              <a:buSzPct val="80000"/>
              <a:buFont typeface="Wingdings" panose="05000000000000000000" pitchFamily="2" charset="2"/>
              <a:buChar char="§"/>
              <a:defRPr/>
            </a:pPr>
            <a:r>
              <a:rPr lang="en-US" sz="2600">
                <a:solidFill>
                  <a:schemeClr val="tx2">
                    <a:shade val="30000"/>
                    <a:satMod val="150000"/>
                  </a:schemeClr>
                </a:solidFill>
                <a:latin typeface="+mn-lt"/>
              </a:rPr>
              <a:t>Kontextmenü der OU | Properties </a:t>
            </a:r>
            <a:br>
              <a:rPr lang="en-US" sz="2600">
                <a:solidFill>
                  <a:schemeClr val="tx2">
                    <a:shade val="30000"/>
                    <a:satMod val="150000"/>
                  </a:schemeClr>
                </a:solidFill>
                <a:latin typeface="+mn-lt"/>
              </a:rPr>
            </a:br>
            <a:r>
              <a:rPr lang="en-US" sz="2600">
                <a:solidFill>
                  <a:schemeClr val="tx2">
                    <a:shade val="30000"/>
                    <a:satMod val="150000"/>
                  </a:schemeClr>
                </a:solidFill>
                <a:latin typeface="+mn-lt"/>
              </a:rPr>
              <a:t>| Object | Protect object … deaktiveren</a:t>
            </a:r>
            <a:endParaRPr lang="de-CH" sz="2600">
              <a:solidFill>
                <a:schemeClr val="tx2">
                  <a:shade val="30000"/>
                  <a:satMod val="150000"/>
                </a:schemeClr>
              </a:solidFill>
              <a:latin typeface="+mn-lt"/>
            </a:endParaRPr>
          </a:p>
        </p:txBody>
      </p:sp>
      <p:sp>
        <p:nvSpPr>
          <p:cNvPr id="15" name="Rechteck 14"/>
          <p:cNvSpPr/>
          <p:nvPr/>
        </p:nvSpPr>
        <p:spPr>
          <a:xfrm>
            <a:off x="539552" y="4618311"/>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294456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b="1">
                <a:solidFill>
                  <a:srgbClr val="FF0000"/>
                </a:solidFill>
                <a:latin typeface="+mn-lt"/>
              </a:rPr>
              <a:t>Domänenstruktur (tree) </a:t>
            </a:r>
            <a:endParaRPr lang="de-CH" sz="2600" b="1" dirty="0">
              <a:solidFill>
                <a:srgbClr val="FF0000"/>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Gesamtstruktur (forest)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Standort </a:t>
            </a:r>
            <a:r>
              <a:rPr lang="de-CH" sz="2600" dirty="0">
                <a:solidFill>
                  <a:schemeClr val="tx2">
                    <a:shade val="30000"/>
                    <a:satMod val="150000"/>
                  </a:schemeClr>
                </a:solidFill>
                <a:latin typeface="+mn-lt"/>
              </a:rPr>
              <a:t>(</a:t>
            </a:r>
            <a:r>
              <a:rPr lang="de-CH" sz="2600" dirty="0" err="1">
                <a:solidFill>
                  <a:schemeClr val="tx2">
                    <a:shade val="30000"/>
                    <a:satMod val="150000"/>
                  </a:schemeClr>
                </a:solidFill>
                <a:latin typeface="+mn-lt"/>
              </a:rPr>
              <a:t>site</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3710893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Domänenstruktur (tree)</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Domänenstruktur (</a:t>
            </a:r>
            <a:r>
              <a:rPr lang="de-CH" sz="2600" dirty="0" err="1">
                <a:solidFill>
                  <a:schemeClr val="tx2">
                    <a:shade val="30000"/>
                    <a:satMod val="150000"/>
                  </a:schemeClr>
                </a:solidFill>
                <a:latin typeface="+mn-lt"/>
              </a:rPr>
              <a:t>Tree</a:t>
            </a:r>
            <a:r>
              <a:rPr lang="de-CH" sz="2600" dirty="0">
                <a:solidFill>
                  <a:schemeClr val="tx2">
                    <a:shade val="30000"/>
                    <a:satMod val="150000"/>
                  </a:schemeClr>
                </a:solidFill>
                <a:latin typeface="+mn-lt"/>
              </a:rPr>
              <a:t>, Domänenbaum):</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kontinuierlicher Namenskontext: </a:t>
            </a:r>
            <a:r>
              <a:rPr lang="de-CH" sz="2600" dirty="0">
                <a:solidFill>
                  <a:srgbClr val="FF0000"/>
                </a:solidFill>
                <a:latin typeface="+mn-lt"/>
              </a:rPr>
              <a:t>bsp.ch</a:t>
            </a:r>
            <a:r>
              <a:rPr lang="de-CH" sz="2600" dirty="0">
                <a:solidFill>
                  <a:schemeClr val="tx2">
                    <a:shade val="30000"/>
                    <a:satMod val="150000"/>
                  </a:schemeClr>
                </a:solidFill>
                <a:latin typeface="+mn-lt"/>
              </a:rPr>
              <a:t>, test.</a:t>
            </a:r>
            <a:r>
              <a:rPr lang="de-CH" sz="2600" dirty="0">
                <a:solidFill>
                  <a:srgbClr val="FF0000"/>
                </a:solidFill>
                <a:latin typeface="+mn-lt"/>
              </a:rPr>
              <a:t>bsp.ch</a:t>
            </a:r>
            <a:r>
              <a:rPr lang="de-CH" sz="2600" dirty="0">
                <a:solidFill>
                  <a:schemeClr val="tx2">
                    <a:shade val="30000"/>
                    <a:satMod val="150000"/>
                  </a:schemeClr>
                </a:solidFill>
                <a:latin typeface="+mn-lt"/>
              </a:rPr>
              <a:t>, produktion.</a:t>
            </a:r>
            <a:r>
              <a:rPr lang="de-CH" sz="2600" dirty="0">
                <a:solidFill>
                  <a:srgbClr val="FF0000"/>
                </a:solidFill>
                <a:latin typeface="+mn-lt"/>
              </a:rPr>
              <a:t>bsp.ch</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DC mit Global Catalog (GC) enthält wichtige Informationen aller Objekte.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Das Schema ist für alle gleich. Es gibt nur eine Stamm-Domäne. So wenig Domänen wie möglich! </a:t>
            </a:r>
          </a:p>
        </p:txBody>
      </p:sp>
      <p:grpSp>
        <p:nvGrpSpPr>
          <p:cNvPr id="7" name="Gruppieren 6"/>
          <p:cNvGrpSpPr/>
          <p:nvPr/>
        </p:nvGrpSpPr>
        <p:grpSpPr>
          <a:xfrm>
            <a:off x="329723" y="2564904"/>
            <a:ext cx="1289336" cy="1424069"/>
            <a:chOff x="490934" y="5165576"/>
            <a:chExt cx="1289336" cy="1424069"/>
          </a:xfrm>
        </p:grpSpPr>
        <p:sp>
          <p:nvSpPr>
            <p:cNvPr id="9" name="Gleichschenkliges Dreieck 8"/>
            <p:cNvSpPr/>
            <p:nvPr/>
          </p:nvSpPr>
          <p:spPr>
            <a:xfrm>
              <a:off x="490934" y="5165576"/>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leichschenkliges Dreieck 9"/>
            <p:cNvSpPr/>
            <p:nvPr/>
          </p:nvSpPr>
          <p:spPr>
            <a:xfrm>
              <a:off x="1083580" y="5949957"/>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10"/>
            <p:cNvCxnSpPr>
              <a:stCxn id="9" idx="4"/>
              <a:endCxn id="10" idx="0"/>
            </p:cNvCxnSpPr>
            <p:nvPr/>
          </p:nvCxnSpPr>
          <p:spPr>
            <a:xfrm>
              <a:off x="1187624" y="5805264"/>
              <a:ext cx="244301" cy="1446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feld 12"/>
          <p:cNvSpPr txBox="1"/>
          <p:nvPr/>
        </p:nvSpPr>
        <p:spPr>
          <a:xfrm>
            <a:off x="107504" y="3102542"/>
            <a:ext cx="1091202" cy="492443"/>
          </a:xfrm>
          <a:prstGeom prst="rect">
            <a:avLst/>
          </a:prstGeom>
          <a:noFill/>
        </p:spPr>
        <p:txBody>
          <a:bodyPr wrap="square" rtlCol="0">
            <a:spAutoFit/>
          </a:bodyPr>
          <a:lstStyle/>
          <a:p>
            <a:r>
              <a:rPr lang="de-CH" sz="2600">
                <a:solidFill>
                  <a:srgbClr val="FF0000"/>
                </a:solidFill>
                <a:latin typeface="+mn-lt"/>
              </a:rPr>
              <a:t>bsp.ch</a:t>
            </a:r>
            <a:endParaRPr lang="de-CH" sz="2600" dirty="0">
              <a:solidFill>
                <a:srgbClr val="FF0000"/>
              </a:solidFill>
              <a:latin typeface="+mn-lt"/>
            </a:endParaRPr>
          </a:p>
        </p:txBody>
      </p:sp>
      <p:sp>
        <p:nvSpPr>
          <p:cNvPr id="14" name="Textfeld 13"/>
          <p:cNvSpPr txBox="1"/>
          <p:nvPr/>
        </p:nvSpPr>
        <p:spPr>
          <a:xfrm>
            <a:off x="323528" y="3894630"/>
            <a:ext cx="1721997" cy="492443"/>
          </a:xfrm>
          <a:prstGeom prst="rect">
            <a:avLst/>
          </a:prstGeom>
          <a:noFill/>
        </p:spPr>
        <p:txBody>
          <a:bodyPr wrap="square" rtlCol="0">
            <a:spAutoFit/>
          </a:bodyPr>
          <a:lstStyle/>
          <a:p>
            <a:r>
              <a:rPr lang="de-CH" sz="2600">
                <a:latin typeface="+mn-lt"/>
              </a:rPr>
              <a:t>test.</a:t>
            </a:r>
            <a:r>
              <a:rPr lang="de-CH" sz="2600">
                <a:solidFill>
                  <a:srgbClr val="FF0000"/>
                </a:solidFill>
                <a:latin typeface="+mn-lt"/>
              </a:rPr>
              <a:t>bsp.ch</a:t>
            </a:r>
            <a:endParaRPr lang="de-CH" sz="2600" dirty="0">
              <a:solidFill>
                <a:srgbClr val="FF0000"/>
              </a:solidFill>
              <a:latin typeface="+mn-lt"/>
            </a:endParaRPr>
          </a:p>
        </p:txBody>
      </p:sp>
    </p:spTree>
    <p:extLst>
      <p:ext uri="{BB962C8B-B14F-4D97-AF65-F5344CB8AC3E}">
        <p14:creationId xmlns:p14="http://schemas.microsoft.com/office/powerpoint/2010/main" val="1413621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Domänenstruktur (tree)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b="1">
                <a:solidFill>
                  <a:srgbClr val="FF0000"/>
                </a:solidFill>
                <a:latin typeface="+mn-lt"/>
              </a:rPr>
              <a:t>Gesamtstruktur (forest) </a:t>
            </a:r>
            <a:endParaRPr lang="de-CH" sz="2600" b="1" dirty="0">
              <a:solidFill>
                <a:srgbClr val="FF0000"/>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Standort </a:t>
            </a:r>
            <a:r>
              <a:rPr lang="de-CH" sz="2600" dirty="0">
                <a:solidFill>
                  <a:schemeClr val="tx2">
                    <a:shade val="30000"/>
                    <a:satMod val="150000"/>
                  </a:schemeClr>
                </a:solidFill>
                <a:latin typeface="+mn-lt"/>
              </a:rPr>
              <a:t>(</a:t>
            </a:r>
            <a:r>
              <a:rPr lang="de-CH" sz="2600" dirty="0" err="1">
                <a:solidFill>
                  <a:schemeClr val="tx2">
                    <a:shade val="30000"/>
                    <a:satMod val="150000"/>
                  </a:schemeClr>
                </a:solidFill>
                <a:latin typeface="+mn-lt"/>
              </a:rPr>
              <a:t>site</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680823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Gesamtstruktur (forest)</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Gesamtstruktur (Forest, Domänenwald):</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Verbindung von mehreren Domänen-strukturen </a:t>
            </a:r>
            <a:r>
              <a:rPr lang="de-CH" sz="2600" dirty="0">
                <a:solidFill>
                  <a:schemeClr val="tx2">
                    <a:shade val="30000"/>
                    <a:satMod val="150000"/>
                  </a:schemeClr>
                </a:solidFill>
                <a:latin typeface="+mn-lt"/>
                <a:sym typeface="Wingdings" pitchFamily="2" charset="2"/>
              </a:rPr>
              <a:t> </a:t>
            </a:r>
            <a:r>
              <a:rPr lang="de-CH" sz="2600" dirty="0">
                <a:solidFill>
                  <a:schemeClr val="tx2">
                    <a:shade val="30000"/>
                    <a:satMod val="150000"/>
                  </a:schemeClr>
                </a:solidFill>
                <a:latin typeface="+mn-lt"/>
              </a:rPr>
              <a:t>unterschiedliche Namens-räume werden verbunden: </a:t>
            </a:r>
            <a:r>
              <a:rPr lang="de-CH" sz="2600" dirty="0">
                <a:latin typeface="+mn-lt"/>
              </a:rPr>
              <a:t>bsp.</a:t>
            </a:r>
            <a:r>
              <a:rPr lang="de-CH" sz="2600" dirty="0">
                <a:solidFill>
                  <a:srgbClr val="FF0000"/>
                </a:solidFill>
                <a:latin typeface="+mn-lt"/>
              </a:rPr>
              <a:t>ch</a:t>
            </a:r>
            <a:r>
              <a:rPr lang="de-CH" sz="2600" dirty="0">
                <a:solidFill>
                  <a:schemeClr val="tx2">
                    <a:shade val="30000"/>
                    <a:satMod val="150000"/>
                  </a:schemeClr>
                </a:solidFill>
                <a:latin typeface="+mn-lt"/>
              </a:rPr>
              <a:t> + </a:t>
            </a:r>
            <a:r>
              <a:rPr lang="de-CH" sz="2600" dirty="0">
                <a:latin typeface="+mn-lt"/>
              </a:rPr>
              <a:t>bsp.</a:t>
            </a:r>
            <a:r>
              <a:rPr lang="de-CH" sz="2600" dirty="0">
                <a:solidFill>
                  <a:srgbClr val="00B050"/>
                </a:solidFill>
                <a:latin typeface="+mn-lt"/>
              </a:rPr>
              <a:t>com</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DC mit GC enthält wichtige Informationen aller Objekte.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Das Schema ist für alle gleich. Es gibt nur eine Stamm-Domäne. So wenig Domänen wie möglich!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kein Unterschied für AD:</a:t>
            </a: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grpSp>
        <p:nvGrpSpPr>
          <p:cNvPr id="7" name="Gruppieren 6"/>
          <p:cNvGrpSpPr/>
          <p:nvPr/>
        </p:nvGrpSpPr>
        <p:grpSpPr>
          <a:xfrm>
            <a:off x="329723" y="3479039"/>
            <a:ext cx="1289336" cy="1424069"/>
            <a:chOff x="490934" y="5165576"/>
            <a:chExt cx="1289336" cy="1424069"/>
          </a:xfrm>
        </p:grpSpPr>
        <p:sp>
          <p:nvSpPr>
            <p:cNvPr id="9" name="Gleichschenkliges Dreieck 8"/>
            <p:cNvSpPr/>
            <p:nvPr/>
          </p:nvSpPr>
          <p:spPr>
            <a:xfrm>
              <a:off x="490934" y="5165576"/>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leichschenkliges Dreieck 9"/>
            <p:cNvSpPr/>
            <p:nvPr/>
          </p:nvSpPr>
          <p:spPr>
            <a:xfrm>
              <a:off x="1083580" y="5949957"/>
              <a:ext cx="696690" cy="6396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10"/>
            <p:cNvCxnSpPr>
              <a:stCxn id="9" idx="4"/>
              <a:endCxn id="10" idx="0"/>
            </p:cNvCxnSpPr>
            <p:nvPr/>
          </p:nvCxnSpPr>
          <p:spPr>
            <a:xfrm>
              <a:off x="1187624" y="5805264"/>
              <a:ext cx="244301" cy="1446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feld 1"/>
          <p:cNvSpPr txBox="1"/>
          <p:nvPr/>
        </p:nvSpPr>
        <p:spPr>
          <a:xfrm>
            <a:off x="107504" y="4016677"/>
            <a:ext cx="1091202" cy="492443"/>
          </a:xfrm>
          <a:prstGeom prst="rect">
            <a:avLst/>
          </a:prstGeom>
          <a:noFill/>
        </p:spPr>
        <p:txBody>
          <a:bodyPr wrap="square" rtlCol="0">
            <a:spAutoFit/>
          </a:bodyPr>
          <a:lstStyle/>
          <a:p>
            <a:r>
              <a:rPr lang="de-CH" sz="2600">
                <a:latin typeface="+mn-lt"/>
              </a:rPr>
              <a:t>bsp.</a:t>
            </a:r>
            <a:r>
              <a:rPr lang="de-CH" sz="2600">
                <a:solidFill>
                  <a:srgbClr val="FF0000"/>
                </a:solidFill>
                <a:latin typeface="+mn-lt"/>
              </a:rPr>
              <a:t>ch</a:t>
            </a:r>
            <a:endParaRPr lang="de-CH" sz="2600" dirty="0">
              <a:solidFill>
                <a:srgbClr val="FF0000"/>
              </a:solidFill>
              <a:latin typeface="+mn-lt"/>
            </a:endParaRPr>
          </a:p>
        </p:txBody>
      </p:sp>
      <p:sp>
        <p:nvSpPr>
          <p:cNvPr id="13" name="Textfeld 12"/>
          <p:cNvSpPr txBox="1"/>
          <p:nvPr/>
        </p:nvSpPr>
        <p:spPr>
          <a:xfrm>
            <a:off x="738381" y="4808765"/>
            <a:ext cx="1313339" cy="492443"/>
          </a:xfrm>
          <a:prstGeom prst="rect">
            <a:avLst/>
          </a:prstGeom>
          <a:noFill/>
        </p:spPr>
        <p:txBody>
          <a:bodyPr wrap="square" rtlCol="0">
            <a:spAutoFit/>
          </a:bodyPr>
          <a:lstStyle/>
          <a:p>
            <a:r>
              <a:rPr lang="de-CH" sz="2600">
                <a:latin typeface="+mn-lt"/>
              </a:rPr>
              <a:t>bsp.</a:t>
            </a:r>
            <a:r>
              <a:rPr lang="de-CH" sz="2600">
                <a:solidFill>
                  <a:srgbClr val="00B050"/>
                </a:solidFill>
                <a:latin typeface="+mn-lt"/>
              </a:rPr>
              <a:t>com</a:t>
            </a:r>
            <a:endParaRPr lang="de-CH" sz="2600" dirty="0">
              <a:solidFill>
                <a:srgbClr val="00B050"/>
              </a:solidFill>
              <a:latin typeface="+mn-lt"/>
            </a:endParaRPr>
          </a:p>
        </p:txBody>
      </p:sp>
      <p:pic>
        <p:nvPicPr>
          <p:cNvPr id="20" name="Grafik 19"/>
          <p:cNvPicPr>
            <a:picLocks noChangeAspect="1"/>
          </p:cNvPicPr>
          <p:nvPr/>
        </p:nvPicPr>
        <p:blipFill>
          <a:blip r:embed="rId2"/>
          <a:stretch>
            <a:fillRect/>
          </a:stretch>
        </p:blipFill>
        <p:spPr>
          <a:xfrm>
            <a:off x="6975201" y="5373216"/>
            <a:ext cx="1368152" cy="1259184"/>
          </a:xfrm>
          <a:prstGeom prst="rect">
            <a:avLst/>
          </a:prstGeom>
        </p:spPr>
      </p:pic>
      <p:pic>
        <p:nvPicPr>
          <p:cNvPr id="21" name="Grafik 20"/>
          <p:cNvPicPr>
            <a:picLocks noChangeAspect="1"/>
          </p:cNvPicPr>
          <p:nvPr/>
        </p:nvPicPr>
        <p:blipFill>
          <a:blip r:embed="rId3"/>
          <a:stretch>
            <a:fillRect/>
          </a:stretch>
        </p:blipFill>
        <p:spPr>
          <a:xfrm>
            <a:off x="5652120" y="5388048"/>
            <a:ext cx="1321494" cy="1266685"/>
          </a:xfrm>
          <a:prstGeom prst="rect">
            <a:avLst/>
          </a:prstGeom>
        </p:spPr>
      </p:pic>
    </p:spTree>
    <p:extLst>
      <p:ext uri="{BB962C8B-B14F-4D97-AF65-F5344CB8AC3E}">
        <p14:creationId xmlns:p14="http://schemas.microsoft.com/office/powerpoint/2010/main" val="667503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49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Domäne u. Standort</a:t>
            </a:r>
          </a:p>
        </p:txBody>
      </p:sp>
      <p:sp>
        <p:nvSpPr>
          <p:cNvPr id="12" name="Untertitel 2"/>
          <p:cNvSpPr txBox="1">
            <a:spLocks/>
          </p:cNvSpPr>
          <p:nvPr/>
        </p:nvSpPr>
        <p:spPr bwMode="auto">
          <a:xfrm>
            <a:off x="1643063" y="1928813"/>
            <a:ext cx="635476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Domänenmodell</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Domänenstruktur (tree)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Gesamtstruktur (forest)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b="1">
                <a:solidFill>
                  <a:srgbClr val="FF0000"/>
                </a:solidFill>
                <a:latin typeface="+mn-lt"/>
              </a:rPr>
              <a:t>Standort </a:t>
            </a:r>
            <a:r>
              <a:rPr lang="de-CH" sz="2600" b="1" dirty="0">
                <a:solidFill>
                  <a:srgbClr val="FF0000"/>
                </a:solidFill>
                <a:latin typeface="+mn-lt"/>
              </a:rPr>
              <a:t>(</a:t>
            </a:r>
            <a:r>
              <a:rPr lang="de-CH" sz="2600" b="1" dirty="0" err="1">
                <a:solidFill>
                  <a:srgbClr val="FF0000"/>
                </a:solidFill>
                <a:latin typeface="+mn-lt"/>
              </a:rPr>
              <a:t>site</a:t>
            </a:r>
            <a:r>
              <a:rPr lang="de-CH" sz="2600" b="1">
                <a:solidFill>
                  <a:srgbClr val="FF0000"/>
                </a:solidFill>
                <a:latin typeface="+mn-lt"/>
              </a:rPr>
              <a:t>) </a:t>
            </a:r>
            <a:endParaRPr lang="de-CH" sz="2600" b="1" dirty="0">
              <a:solidFill>
                <a:srgbClr val="FF0000"/>
              </a:solidFill>
              <a:latin typeface="+mn-lt"/>
            </a:endParaRPr>
          </a:p>
        </p:txBody>
      </p:sp>
    </p:spTree>
    <p:extLst>
      <p:ext uri="{BB962C8B-B14F-4D97-AF65-F5344CB8AC3E}">
        <p14:creationId xmlns:p14="http://schemas.microsoft.com/office/powerpoint/2010/main" val="173814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a:t>
            </a:r>
          </a:p>
        </p:txBody>
      </p:sp>
      <p:sp>
        <p:nvSpPr>
          <p:cNvPr id="12" name="Untertitel 2"/>
          <p:cNvSpPr txBox="1">
            <a:spLocks/>
          </p:cNvSpPr>
          <p:nvPr/>
        </p:nvSpPr>
        <p:spPr bwMode="auto">
          <a:xfrm>
            <a:off x="1643062" y="1928813"/>
            <a:ext cx="7105402"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Eigenschaften:</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bildet die konzeptionelle Grundlage des AD</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Eigenschaften eines Verzeichnisdienstes:</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Dezentraler Aufbau, "keine Zentrale"</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Suchmöglichkeit über ganze Struktur</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Einheitlicher Namenskontext, jedes Objekt hat seinen einzigartigen Platz im Baum</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Daten sind aufgrund vorgegebener Struktur (Schema) abgelegt; Struktur ist erweiterbar;</a:t>
            </a:r>
          </a:p>
        </p:txBody>
      </p:sp>
    </p:spTree>
    <p:extLst>
      <p:ext uri="{BB962C8B-B14F-4D97-AF65-F5344CB8AC3E}">
        <p14:creationId xmlns:p14="http://schemas.microsoft.com/office/powerpoint/2010/main" val="2760625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E711857F-D98D-49E6-B71B-1787B7D75B7A}" type="slidenum">
              <a:rPr lang="de-CH" smtClean="0"/>
              <a:pPr>
                <a:defRPr/>
              </a:pPr>
              <a:t>50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15" name="Untertitel 2"/>
          <p:cNvSpPr txBox="1">
            <a:spLocks/>
          </p:cNvSpPr>
          <p:nvPr/>
        </p:nvSpPr>
        <p:spPr bwMode="auto">
          <a:xfrm>
            <a:off x="1643062" y="1928813"/>
            <a:ext cx="6817369" cy="4668539"/>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Wir wissen, dass die Realität je nach Sichtweise unterschiedlich wahrgenommen werden kann: </a:t>
            </a:r>
            <a:endParaRPr lang="de-CH" sz="2600" dirty="0">
              <a:solidFill>
                <a:schemeClr val="tx2">
                  <a:shade val="30000"/>
                  <a:satMod val="150000"/>
                </a:schemeClr>
              </a:solidFill>
              <a:latin typeface="+mn-lt"/>
            </a:endParaRPr>
          </a:p>
        </p:txBody>
      </p:sp>
      <p:pic>
        <p:nvPicPr>
          <p:cNvPr id="19" name="Grafik 18" descr="http://www.psychoweb.net/erich/images/sichtweis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1925" y="2834920"/>
            <a:ext cx="4039986" cy="2826328"/>
          </a:xfrm>
          <a:prstGeom prst="rect">
            <a:avLst/>
          </a:prstGeom>
          <a:noFill/>
          <a:ln>
            <a:noFill/>
          </a:ln>
        </p:spPr>
      </p:pic>
      <p:pic>
        <p:nvPicPr>
          <p:cNvPr id="20" name="Grafik 19" descr="http://www.caritas-linz.at/uploads/pics/Alte-Junge-Frau_web.jpg"/>
          <p:cNvPicPr/>
          <p:nvPr/>
        </p:nvPicPr>
        <p:blipFill rotWithShape="1">
          <a:blip r:embed="rId3" cstate="print">
            <a:extLst>
              <a:ext uri="{28A0092B-C50C-407E-A947-70E740481C1C}">
                <a14:useLocalDpi xmlns:a14="http://schemas.microsoft.com/office/drawing/2010/main" val="0"/>
              </a:ext>
            </a:extLst>
          </a:blip>
          <a:srcRect l="18945" r="15827"/>
          <a:stretch/>
        </p:blipFill>
        <p:spPr bwMode="auto">
          <a:xfrm>
            <a:off x="5401309" y="2742131"/>
            <a:ext cx="3047290" cy="2926080"/>
          </a:xfrm>
          <a:prstGeom prst="rect">
            <a:avLst/>
          </a:prstGeom>
          <a:noFill/>
          <a:ln>
            <a:noFill/>
          </a:ln>
          <a:extLst>
            <a:ext uri="{53640926-AAD7-44D8-BBD7-CCE9431645EC}">
              <a14:shadowObscured xmlns:a14="http://schemas.microsoft.com/office/drawing/2010/main"/>
            </a:ext>
          </a:extLst>
        </p:spPr>
      </p:pic>
      <p:sp>
        <p:nvSpPr>
          <p:cNvPr id="17" name="Rechteck 16"/>
          <p:cNvSpPr/>
          <p:nvPr/>
        </p:nvSpPr>
        <p:spPr>
          <a:xfrm>
            <a:off x="1835696" y="5837202"/>
            <a:ext cx="2808312" cy="400110"/>
          </a:xfrm>
          <a:prstGeom prst="rect">
            <a:avLst/>
          </a:prstGeom>
        </p:spPr>
        <p:txBody>
          <a:bodyPr wrap="square">
            <a:spAutoFit/>
          </a:bodyPr>
          <a:lstStyle/>
          <a:p>
            <a:r>
              <a:rPr lang="de-CH" sz="1000">
                <a:latin typeface="Arial" panose="020B0604020202020204" pitchFamily="34" charset="0"/>
                <a:ea typeface="Times New Roman" panose="02020603050405020304" pitchFamily="18" charset="0"/>
              </a:rPr>
              <a:t>[Bildquelle: http://www.psychoweb.net/erich/ angebot/kommunikation/index.php] </a:t>
            </a:r>
            <a:endParaRPr lang="de-CH" sz="1000"/>
          </a:p>
        </p:txBody>
      </p:sp>
      <p:sp>
        <p:nvSpPr>
          <p:cNvPr id="18" name="Rechteck 17"/>
          <p:cNvSpPr/>
          <p:nvPr/>
        </p:nvSpPr>
        <p:spPr>
          <a:xfrm>
            <a:off x="5292080" y="5825252"/>
            <a:ext cx="3546140" cy="400110"/>
          </a:xfrm>
          <a:prstGeom prst="rect">
            <a:avLst/>
          </a:prstGeom>
        </p:spPr>
        <p:txBody>
          <a:bodyPr wrap="square">
            <a:spAutoFit/>
          </a:bodyPr>
          <a:lstStyle/>
          <a:p>
            <a:r>
              <a:rPr lang="de-CH" sz="1000">
                <a:latin typeface="Arial" panose="020B0604020202020204" pitchFamily="34" charset="0"/>
                <a:ea typeface="Times New Roman" panose="02020603050405020304" pitchFamily="18" charset="0"/>
              </a:rPr>
              <a:t>[Bildquelle: http://www.caritas-linz.at/aktuell/news/news/artikel/1036/735/]</a:t>
            </a:r>
            <a:endParaRPr lang="de-CH" sz="1000"/>
          </a:p>
        </p:txBody>
      </p:sp>
    </p:spTree>
    <p:extLst>
      <p:ext uri="{BB962C8B-B14F-4D97-AF65-F5344CB8AC3E}">
        <p14:creationId xmlns:p14="http://schemas.microsoft.com/office/powerpoint/2010/main" val="3169399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E711857F-D98D-49E6-B71B-1787B7D75B7A}" type="slidenum">
              <a:rPr lang="de-CH" smtClean="0"/>
              <a:pPr>
                <a:defRPr/>
              </a:pPr>
              <a:t>51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6" name="Untertitel 2"/>
          <p:cNvSpPr txBox="1">
            <a:spLocks/>
          </p:cNvSpPr>
          <p:nvPr/>
        </p:nvSpPr>
        <p:spPr bwMode="auto">
          <a:xfrm>
            <a:off x="1643063" y="1928813"/>
            <a:ext cx="6816725" cy="4236491"/>
          </a:xfrm>
          <a:prstGeom prst="rect">
            <a:avLst/>
          </a:prstGeom>
          <a:noFill/>
          <a:ln w="9525">
            <a:solidFill>
              <a:schemeClr val="tx1"/>
            </a:solid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sym typeface="Wingdings" pitchFamily="2" charset="2"/>
              </a:rPr>
              <a:t>unterschiedliche Sichtweisen: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sym typeface="Wingdings" pitchFamily="2" charset="2"/>
              </a:rPr>
              <a:t>logische Sicht </a:t>
            </a:r>
            <a:r>
              <a:rPr lang="de-CH" sz="2600">
                <a:solidFill>
                  <a:schemeClr val="tx2">
                    <a:shade val="30000"/>
                    <a:satMod val="150000"/>
                  </a:schemeClr>
                </a:solidFill>
                <a:latin typeface="+mn-lt"/>
                <a:sym typeface="Wingdings" pitchFamily="2" charset="2"/>
              </a:rPr>
              <a:t> Domänen:</a:t>
            </a:r>
            <a:endParaRPr lang="de-CH" sz="2600" dirty="0">
              <a:solidFill>
                <a:schemeClr val="tx2">
                  <a:shade val="30000"/>
                  <a:satMod val="150000"/>
                </a:schemeClr>
              </a:solidFill>
              <a:latin typeface="+mn-lt"/>
              <a:sym typeface="Wingdings" pitchFamily="2" charset="2"/>
            </a:endParaRP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sym typeface="Wingdings" pitchFamily="2" charset="2"/>
              </a:rPr>
              <a:t>Der Aufbau wirkt sich auf die Namensgebung und auf die Benutzer aus.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sym typeface="Wingdings" pitchFamily="2" charset="2"/>
              </a:rPr>
              <a:t>Aufgabe: Rechte/GPO/… werden zugeteilt.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physische Sicht </a:t>
            </a:r>
            <a:r>
              <a:rPr lang="de-CH" sz="2600" dirty="0">
                <a:solidFill>
                  <a:schemeClr val="tx2">
                    <a:shade val="30000"/>
                    <a:satMod val="150000"/>
                  </a:schemeClr>
                </a:solidFill>
                <a:latin typeface="+mn-lt"/>
                <a:sym typeface="Wingdings" pitchFamily="2" charset="2"/>
              </a:rPr>
              <a:t> </a:t>
            </a:r>
            <a:r>
              <a:rPr lang="de-CH" sz="2600" dirty="0">
                <a:solidFill>
                  <a:schemeClr val="tx2">
                    <a:shade val="30000"/>
                    <a:satMod val="150000"/>
                  </a:schemeClr>
                </a:solidFill>
                <a:latin typeface="+mn-lt"/>
              </a:rPr>
              <a:t>Standorte: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Lösung ist für Benutzer unsichtbar.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Aufgabe: Replikation wird optimiert</a:t>
            </a:r>
          </a:p>
        </p:txBody>
      </p:sp>
      <p:grpSp>
        <p:nvGrpSpPr>
          <p:cNvPr id="7" name="Gruppieren 6"/>
          <p:cNvGrpSpPr/>
          <p:nvPr/>
        </p:nvGrpSpPr>
        <p:grpSpPr>
          <a:xfrm>
            <a:off x="353727" y="2708920"/>
            <a:ext cx="1289336" cy="1424069"/>
            <a:chOff x="490934" y="5165576"/>
            <a:chExt cx="1289336" cy="1424069"/>
          </a:xfrm>
        </p:grpSpPr>
        <p:sp>
          <p:nvSpPr>
            <p:cNvPr id="8" name="Gleichschenkliges Dreieck 7"/>
            <p:cNvSpPr/>
            <p:nvPr/>
          </p:nvSpPr>
          <p:spPr>
            <a:xfrm>
              <a:off x="490934" y="5165576"/>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Gleichschenkliges Dreieck 8"/>
            <p:cNvSpPr/>
            <p:nvPr/>
          </p:nvSpPr>
          <p:spPr>
            <a:xfrm>
              <a:off x="1083580" y="5949957"/>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9"/>
            <p:cNvCxnSpPr>
              <a:stCxn id="8" idx="4"/>
              <a:endCxn id="9" idx="0"/>
            </p:cNvCxnSpPr>
            <p:nvPr/>
          </p:nvCxnSpPr>
          <p:spPr>
            <a:xfrm>
              <a:off x="1187624" y="5805264"/>
              <a:ext cx="244301" cy="144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298048" y="5157192"/>
            <a:ext cx="1505531" cy="859327"/>
            <a:chOff x="298048" y="5157192"/>
            <a:chExt cx="1505531" cy="859327"/>
          </a:xfrm>
        </p:grpSpPr>
        <p:sp>
          <p:nvSpPr>
            <p:cNvPr id="11" name="Ellipse 10"/>
            <p:cNvSpPr/>
            <p:nvPr/>
          </p:nvSpPr>
          <p:spPr>
            <a:xfrm>
              <a:off x="298048" y="5157192"/>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929059" y="5677949"/>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12"/>
            <p:cNvCxnSpPr>
              <a:stCxn id="11" idx="5"/>
            </p:cNvCxnSpPr>
            <p:nvPr/>
          </p:nvCxnSpPr>
          <p:spPr>
            <a:xfrm>
              <a:off x="1044498" y="5446180"/>
              <a:ext cx="250220" cy="2317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829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l="8893" t="27459" r="5113" b="12721"/>
          <a:stretch/>
        </p:blipFill>
        <p:spPr>
          <a:xfrm>
            <a:off x="4644008" y="1214439"/>
            <a:ext cx="4367754" cy="1655907"/>
          </a:xfrm>
          <a:prstGeom prst="rect">
            <a:avLst/>
          </a:prstGeom>
        </p:spPr>
      </p:pic>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52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Standort (site)</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668539"/>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Eigenschaften:</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physische Sicht zeigt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Standorte als </a:t>
            </a:r>
            <a:r>
              <a:rPr lang="de-CH" sz="2600" dirty="0">
                <a:solidFill>
                  <a:srgbClr val="FF0000"/>
                </a:solidFill>
                <a:latin typeface="+mn-lt"/>
              </a:rPr>
              <a:t>Ellipsen</a:t>
            </a:r>
            <a:r>
              <a:rPr lang="de-CH" sz="2600" dirty="0">
                <a:solidFill>
                  <a:schemeClr val="tx2">
                    <a:shade val="30000"/>
                    <a:satMod val="150000"/>
                  </a:schemeClr>
                </a:solidFill>
                <a:latin typeface="+mn-lt"/>
              </a:rPr>
              <a:t> und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WAN-Strecken als </a:t>
            </a:r>
            <a:r>
              <a:rPr lang="de-CH" sz="2600" dirty="0">
                <a:solidFill>
                  <a:srgbClr val="FF0000"/>
                </a:solidFill>
                <a:latin typeface="+mn-lt"/>
              </a:rPr>
              <a:t>Striche</a:t>
            </a:r>
            <a:r>
              <a:rPr lang="de-CH" sz="2600" dirty="0">
                <a:solidFill>
                  <a:schemeClr val="tx2">
                    <a:shade val="30000"/>
                    <a:satMod val="150000"/>
                  </a:schemeClr>
                </a:solidFill>
                <a:latin typeface="+mn-lt"/>
              </a:rPr>
              <a:t>.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Replikation: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innerhalb eines S.: schnell, häufig, </a:t>
            </a:r>
            <a:r>
              <a:rPr lang="de-CH" sz="2600" dirty="0" err="1">
                <a:solidFill>
                  <a:schemeClr val="tx2">
                    <a:shade val="30000"/>
                    <a:satMod val="150000"/>
                  </a:schemeClr>
                </a:solidFill>
                <a:latin typeface="+mn-lt"/>
              </a:rPr>
              <a:t>automat</a:t>
            </a:r>
            <a:r>
              <a:rPr lang="de-CH" sz="2600" dirty="0">
                <a:solidFill>
                  <a:schemeClr val="tx2">
                    <a:shade val="30000"/>
                    <a:satMod val="150000"/>
                  </a:schemeClr>
                </a:solidFill>
                <a:latin typeface="+mn-lt"/>
              </a:rPr>
              <a:t>.</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zwischen den S.: langsam und selten</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Jeder S. hat ein eigenes IP-Subnetz</a:t>
            </a:r>
            <a:r>
              <a:rPr lang="de-CH" sz="2600">
                <a:solidFill>
                  <a:schemeClr val="tx2">
                    <a:shade val="30000"/>
                    <a:satMod val="150000"/>
                  </a:schemeClr>
                </a:solidFill>
                <a:latin typeface="+mn-lt"/>
              </a:rPr>
              <a:t>. </a:t>
            </a:r>
            <a:r>
              <a:rPr lang="de-CH" sz="2600">
                <a:solidFill>
                  <a:schemeClr val="tx2">
                    <a:shade val="30000"/>
                    <a:satMod val="150000"/>
                  </a:schemeClr>
                </a:solidFill>
                <a:latin typeface="+mn-lt"/>
                <a:sym typeface="Wingdings" panose="05000000000000000000" pitchFamily="2" charset="2"/>
              </a:rPr>
              <a:t> Die S. müssen mit Routern verbunden werden. </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sym typeface="Wingdings" panose="05000000000000000000" pitchFamily="2" charset="2"/>
              </a:rPr>
              <a:t>Redundante Strecken sind erwünscht. </a:t>
            </a:r>
            <a:endParaRPr lang="de-CH" sz="2600" dirty="0">
              <a:solidFill>
                <a:schemeClr val="tx2">
                  <a:shade val="30000"/>
                  <a:satMod val="150000"/>
                </a:schemeClr>
              </a:solidFill>
              <a:latin typeface="+mn-lt"/>
            </a:endParaRPr>
          </a:p>
        </p:txBody>
      </p:sp>
      <p:grpSp>
        <p:nvGrpSpPr>
          <p:cNvPr id="7" name="Gruppieren 6"/>
          <p:cNvGrpSpPr/>
          <p:nvPr/>
        </p:nvGrpSpPr>
        <p:grpSpPr>
          <a:xfrm>
            <a:off x="6870103" y="2794243"/>
            <a:ext cx="2216747" cy="908909"/>
            <a:chOff x="298048" y="5107610"/>
            <a:chExt cx="2216747" cy="908909"/>
          </a:xfrm>
        </p:grpSpPr>
        <p:sp>
          <p:nvSpPr>
            <p:cNvPr id="9" name="Ellipse 8"/>
            <p:cNvSpPr/>
            <p:nvPr/>
          </p:nvSpPr>
          <p:spPr>
            <a:xfrm>
              <a:off x="298048" y="5157192"/>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929059" y="5677949"/>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12"/>
            <p:cNvCxnSpPr>
              <a:stCxn id="9" idx="5"/>
            </p:cNvCxnSpPr>
            <p:nvPr/>
          </p:nvCxnSpPr>
          <p:spPr>
            <a:xfrm>
              <a:off x="1044498" y="5446180"/>
              <a:ext cx="250220" cy="2317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1640275" y="5107610"/>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2"/>
            <p:cNvCxnSpPr>
              <a:stCxn id="13" idx="2"/>
              <a:endCxn id="9" idx="6"/>
            </p:cNvCxnSpPr>
            <p:nvPr/>
          </p:nvCxnSpPr>
          <p:spPr>
            <a:xfrm flipH="1">
              <a:off x="1172568" y="5276895"/>
              <a:ext cx="467707" cy="495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Textfeld 5"/>
          <p:cNvSpPr txBox="1"/>
          <p:nvPr/>
        </p:nvSpPr>
        <p:spPr>
          <a:xfrm>
            <a:off x="5074918" y="861681"/>
            <a:ext cx="3312368" cy="369332"/>
          </a:xfrm>
          <a:prstGeom prst="rect">
            <a:avLst/>
          </a:prstGeom>
          <a:noFill/>
        </p:spPr>
        <p:txBody>
          <a:bodyPr wrap="square" rtlCol="0">
            <a:spAutoFit/>
          </a:bodyPr>
          <a:lstStyle/>
          <a:p>
            <a:r>
              <a:rPr lang="de-CH">
                <a:latin typeface="+mn-lt"/>
              </a:rPr>
              <a:t>Redundanz vorhanden </a:t>
            </a:r>
            <a:r>
              <a:rPr lang="de-CH">
                <a:latin typeface="+mn-lt"/>
                <a:sym typeface="Wingdings" panose="05000000000000000000" pitchFamily="2" charset="2"/>
              </a:rPr>
              <a:t> gut</a:t>
            </a:r>
            <a:endParaRPr lang="de-CH">
              <a:latin typeface="+mn-lt"/>
            </a:endParaRPr>
          </a:p>
        </p:txBody>
      </p:sp>
      <p:sp>
        <p:nvSpPr>
          <p:cNvPr id="15" name="Textfeld 14"/>
          <p:cNvSpPr txBox="1"/>
          <p:nvPr/>
        </p:nvSpPr>
        <p:spPr>
          <a:xfrm>
            <a:off x="5174809" y="3723734"/>
            <a:ext cx="3936844" cy="369332"/>
          </a:xfrm>
          <a:prstGeom prst="rect">
            <a:avLst/>
          </a:prstGeom>
          <a:noFill/>
        </p:spPr>
        <p:txBody>
          <a:bodyPr wrap="square" rtlCol="0">
            <a:spAutoFit/>
          </a:bodyPr>
          <a:lstStyle/>
          <a:p>
            <a:r>
              <a:rPr lang="de-CH">
                <a:solidFill>
                  <a:srgbClr val="FF0000"/>
                </a:solidFill>
                <a:latin typeface="+mn-lt"/>
              </a:rPr>
              <a:t>Keine Redundanz vorhanden </a:t>
            </a:r>
            <a:r>
              <a:rPr lang="de-CH">
                <a:solidFill>
                  <a:srgbClr val="FF0000"/>
                </a:solidFill>
                <a:latin typeface="+mn-lt"/>
                <a:sym typeface="Wingdings" panose="05000000000000000000" pitchFamily="2" charset="2"/>
              </a:rPr>
              <a:t> kritisch</a:t>
            </a:r>
            <a:endParaRPr lang="de-CH">
              <a:solidFill>
                <a:srgbClr val="FF0000"/>
              </a:solidFill>
              <a:latin typeface="+mn-lt"/>
            </a:endParaRPr>
          </a:p>
        </p:txBody>
      </p:sp>
    </p:spTree>
    <p:extLst>
      <p:ext uri="{BB962C8B-B14F-4D97-AF65-F5344CB8AC3E}">
        <p14:creationId xmlns:p14="http://schemas.microsoft.com/office/powerpoint/2010/main" val="2387824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53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Standort (site)</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6817369" cy="4668539"/>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Kombinierte Zeichnung mit Domänen und Standorten?</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Darstellungen mit </a:t>
            </a:r>
            <a:r>
              <a:rPr lang="de-CH" sz="2600">
                <a:solidFill>
                  <a:schemeClr val="tx2">
                    <a:shade val="30000"/>
                    <a:satMod val="150000"/>
                  </a:schemeClr>
                </a:solidFill>
                <a:latin typeface="+mn-lt"/>
              </a:rPr>
              <a:t>logischer </a:t>
            </a:r>
            <a:r>
              <a:rPr lang="de-CH" sz="2600" b="1">
                <a:solidFill>
                  <a:schemeClr val="tx2">
                    <a:shade val="30000"/>
                    <a:satMod val="150000"/>
                  </a:schemeClr>
                </a:solidFill>
                <a:latin typeface="+mn-lt"/>
              </a:rPr>
              <a:t>und</a:t>
            </a:r>
            <a:r>
              <a:rPr lang="de-CH" sz="2600">
                <a:solidFill>
                  <a:schemeClr val="tx2">
                    <a:shade val="30000"/>
                    <a:satMod val="150000"/>
                  </a:schemeClr>
                </a:solidFill>
                <a:latin typeface="+mn-lt"/>
              </a:rPr>
              <a:t> </a:t>
            </a:r>
            <a:r>
              <a:rPr lang="de-CH" sz="2600" dirty="0">
                <a:solidFill>
                  <a:schemeClr val="tx2">
                    <a:shade val="30000"/>
                    <a:satMod val="150000"/>
                  </a:schemeClr>
                </a:solidFill>
                <a:latin typeface="+mn-lt"/>
              </a:rPr>
              <a:t>physischer Sicht wirken unübersichtlich und </a:t>
            </a:r>
            <a:r>
              <a:rPr lang="de-CH" sz="2600">
                <a:solidFill>
                  <a:schemeClr val="tx2">
                    <a:shade val="30000"/>
                    <a:satMod val="150000"/>
                  </a:schemeClr>
                </a:solidFill>
                <a:latin typeface="+mn-lt"/>
              </a:rPr>
              <a:t>sind deshalb zu meiden </a:t>
            </a:r>
            <a:r>
              <a:rPr lang="de-CH" sz="2600">
                <a:solidFill>
                  <a:schemeClr val="tx2">
                    <a:shade val="30000"/>
                    <a:satMod val="150000"/>
                  </a:schemeClr>
                </a:solidFill>
                <a:latin typeface="+mn-lt"/>
                <a:sym typeface="Wingdings" panose="05000000000000000000" pitchFamily="2" charset="2"/>
              </a:rPr>
              <a:t> 2 separate Skizzen nötig</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p:txBody>
      </p:sp>
      <p:grpSp>
        <p:nvGrpSpPr>
          <p:cNvPr id="7" name="Gruppieren 6"/>
          <p:cNvGrpSpPr/>
          <p:nvPr/>
        </p:nvGrpSpPr>
        <p:grpSpPr>
          <a:xfrm>
            <a:off x="3275856" y="4120011"/>
            <a:ext cx="3215970" cy="2405333"/>
            <a:chOff x="5748518" y="1311699"/>
            <a:chExt cx="3215970" cy="2405333"/>
          </a:xfrm>
        </p:grpSpPr>
        <p:grpSp>
          <p:nvGrpSpPr>
            <p:cNvPr id="3" name="Gruppieren 2"/>
            <p:cNvGrpSpPr/>
            <p:nvPr/>
          </p:nvGrpSpPr>
          <p:grpSpPr>
            <a:xfrm>
              <a:off x="5748518" y="1311699"/>
              <a:ext cx="3215970" cy="2405333"/>
              <a:chOff x="5796136" y="1311699"/>
              <a:chExt cx="3215970" cy="2405333"/>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714" t="31029" r="10714" b="27600"/>
              <a:stretch/>
            </p:blipFill>
            <p:spPr bwMode="auto">
              <a:xfrm>
                <a:off x="5796136" y="1311699"/>
                <a:ext cx="3215970" cy="240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uppieren 5"/>
              <p:cNvGrpSpPr/>
              <p:nvPr/>
            </p:nvGrpSpPr>
            <p:grpSpPr>
              <a:xfrm>
                <a:off x="6270844" y="1594409"/>
                <a:ext cx="2237680" cy="1434171"/>
                <a:chOff x="6270844" y="1594409"/>
                <a:chExt cx="2237680" cy="1434171"/>
              </a:xfrm>
            </p:grpSpPr>
            <p:cxnSp>
              <p:nvCxnSpPr>
                <p:cNvPr id="9" name="Gerade Verbindung 8"/>
                <p:cNvCxnSpPr/>
                <p:nvPr/>
              </p:nvCxnSpPr>
              <p:spPr>
                <a:xfrm flipH="1" flipV="1">
                  <a:off x="6816370" y="2547550"/>
                  <a:ext cx="108012" cy="276318"/>
                </a:xfrm>
                <a:prstGeom prst="lin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Gerade Verbindung 12"/>
                <p:cNvCxnSpPr/>
                <p:nvPr/>
              </p:nvCxnSpPr>
              <p:spPr>
                <a:xfrm flipH="1" flipV="1">
                  <a:off x="7608458" y="1988840"/>
                  <a:ext cx="288032" cy="360040"/>
                </a:xfrm>
                <a:prstGeom prst="lin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2" name="Ellipse 1"/>
                <p:cNvSpPr/>
                <p:nvPr/>
              </p:nvSpPr>
              <p:spPr>
                <a:xfrm rot="18177697">
                  <a:off x="6000151" y="2136411"/>
                  <a:ext cx="1133407" cy="592021"/>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rot="20293934">
                  <a:off x="6623782" y="2449255"/>
                  <a:ext cx="1884742" cy="5793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rot="20297225">
                  <a:off x="6940748" y="1594409"/>
                  <a:ext cx="855866" cy="487273"/>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cxnSp>
          <p:nvCxnSpPr>
            <p:cNvPr id="16" name="Gerade Verbindung 15"/>
            <p:cNvCxnSpPr/>
            <p:nvPr/>
          </p:nvCxnSpPr>
          <p:spPr>
            <a:xfrm flipH="1">
              <a:off x="7524328" y="1988840"/>
              <a:ext cx="576066"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H="1">
              <a:off x="6563219" y="2321066"/>
              <a:ext cx="576064" cy="155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Gerader Verbinder 10"/>
          <p:cNvCxnSpPr/>
          <p:nvPr/>
        </p:nvCxnSpPr>
        <p:spPr>
          <a:xfrm>
            <a:off x="2627784" y="4222006"/>
            <a:ext cx="4752528" cy="216024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935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908720"/>
            <a:ext cx="5124171"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5EABAF1C-82BA-4576-818F-261F9F3A3320}" type="slidenum">
              <a:rPr lang="de-CH" smtClean="0"/>
              <a:pPr>
                <a:defRPr/>
              </a:pPr>
              <a:t>54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l="18965" t="33943" r="8070" b="21155"/>
          <a:stretch>
            <a:fillRect/>
          </a:stretch>
        </p:blipFill>
        <p:spPr bwMode="auto">
          <a:xfrm>
            <a:off x="1431925" y="5033507"/>
            <a:ext cx="4175968" cy="160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Bsp.:</a:t>
            </a:r>
            <a:endParaRPr lang="de-CH" sz="2600" dirty="0">
              <a:solidFill>
                <a:schemeClr val="tx2">
                  <a:shade val="30000"/>
                  <a:satMod val="150000"/>
                </a:schemeClr>
              </a:solidFill>
              <a:latin typeface="+mn-lt"/>
            </a:endParaRPr>
          </a:p>
        </p:txBody>
      </p:sp>
      <p:grpSp>
        <p:nvGrpSpPr>
          <p:cNvPr id="19" name="Gruppieren 18"/>
          <p:cNvGrpSpPr/>
          <p:nvPr/>
        </p:nvGrpSpPr>
        <p:grpSpPr>
          <a:xfrm>
            <a:off x="2872480" y="1280741"/>
            <a:ext cx="5803976" cy="4656558"/>
            <a:chOff x="2872480" y="1280741"/>
            <a:chExt cx="5803976" cy="4656558"/>
          </a:xfrm>
        </p:grpSpPr>
        <p:sp>
          <p:nvSpPr>
            <p:cNvPr id="9" name="Ellipse 8"/>
            <p:cNvSpPr/>
            <p:nvPr/>
          </p:nvSpPr>
          <p:spPr>
            <a:xfrm>
              <a:off x="2872480" y="1772816"/>
              <a:ext cx="3427712" cy="1932235"/>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6192023" y="1280741"/>
              <a:ext cx="2484433" cy="1212155"/>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724128" y="4725144"/>
              <a:ext cx="2484433" cy="1212155"/>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 Verbindung 5"/>
            <p:cNvCxnSpPr/>
            <p:nvPr/>
          </p:nvCxnSpPr>
          <p:spPr>
            <a:xfrm>
              <a:off x="5436096" y="3573016"/>
              <a:ext cx="1049917" cy="115212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7530724" y="2463288"/>
              <a:ext cx="0" cy="233386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9" idx="6"/>
            </p:cNvCxnSpPr>
            <p:nvPr/>
          </p:nvCxnSpPr>
          <p:spPr>
            <a:xfrm flipV="1">
              <a:off x="6300192" y="2463288"/>
              <a:ext cx="576064" cy="27564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134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fade">
                                      <p:cBhvr>
                                        <p:cTn id="1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438DCB74-686A-4B0C-95D0-D37CBFA1357D}" type="slidenum">
              <a:rPr lang="de-CH" smtClean="0"/>
              <a:pPr>
                <a:defRPr/>
              </a:pPr>
              <a:t>55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7358062" cy="4668837"/>
          </a:xfrm>
          <a:prstGeom prst="rect">
            <a:avLst/>
          </a:prstGeom>
          <a:noFill/>
          <a:ln w="9525">
            <a:noFill/>
            <a:miter lim="800000"/>
            <a:headEnd/>
            <a:tailEnd/>
          </a:ln>
        </p:spPr>
        <p:txBody>
          <a:bodyPr tIns="0">
            <a:normAutofit lnSpcReduction="10000"/>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Standort </a:t>
            </a:r>
            <a:r>
              <a:rPr lang="de-CH" sz="2600" dirty="0">
                <a:solidFill>
                  <a:schemeClr val="tx2">
                    <a:shade val="30000"/>
                    <a:satMod val="150000"/>
                  </a:schemeClr>
                </a:solidFill>
                <a:latin typeface="+mn-lt"/>
              </a:rPr>
              <a:t>einrichten</a:t>
            </a:r>
            <a:r>
              <a:rPr lang="de-CH" sz="2600">
                <a:solidFill>
                  <a:schemeClr val="tx2">
                    <a:shade val="30000"/>
                    <a:satMod val="150000"/>
                  </a:schemeClr>
                </a:solidFill>
                <a:latin typeface="+mn-lt"/>
              </a:rPr>
              <a:t>: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Server-Manager | Tools | AD Sites and Services:</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«Default-First-Site-Name» ist ein Standort.</a:t>
            </a: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weitere Standorte über Kontextmenü möglich</a:t>
            </a:r>
            <a:endParaRPr lang="de-CH" sz="2600" dirty="0">
              <a:solidFill>
                <a:schemeClr val="tx2">
                  <a:shade val="30000"/>
                  <a:satMod val="150000"/>
                </a:schemeClr>
              </a:solidFill>
              <a:latin typeface="+mn-lt"/>
            </a:endParaRPr>
          </a:p>
        </p:txBody>
      </p:sp>
      <p:pic>
        <p:nvPicPr>
          <p:cNvPr id="6" name="Grafik 5"/>
          <p:cNvPicPr>
            <a:picLocks noChangeAspect="1"/>
          </p:cNvPicPr>
          <p:nvPr/>
        </p:nvPicPr>
        <p:blipFill rotWithShape="1">
          <a:blip r:embed="rId2"/>
          <a:srcRect r="47047" b="53118"/>
          <a:stretch/>
        </p:blipFill>
        <p:spPr>
          <a:xfrm>
            <a:off x="2391550" y="3211264"/>
            <a:ext cx="5348802" cy="2521992"/>
          </a:xfrm>
          <a:prstGeom prst="rect">
            <a:avLst/>
          </a:prstGeom>
        </p:spPr>
      </p:pic>
      <p:sp>
        <p:nvSpPr>
          <p:cNvPr id="7" name="Rechteck 6"/>
          <p:cNvSpPr/>
          <p:nvPr/>
        </p:nvSpPr>
        <p:spPr>
          <a:xfrm>
            <a:off x="57319" y="2492896"/>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3151612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12F299A2-DF0E-4FB5-947B-F23BBEF9475A}" type="slidenum">
              <a:rPr lang="de-CH" smtClean="0"/>
              <a:pPr>
                <a:defRPr/>
              </a:pPr>
              <a:t>56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886622"/>
            <a:ext cx="7358062"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en-US" sz="2600">
                <a:solidFill>
                  <a:schemeClr val="tx2">
                    <a:shade val="30000"/>
                    <a:satMod val="150000"/>
                  </a:schemeClr>
                </a:solidFill>
                <a:latin typeface="+mn-lt"/>
              </a:rPr>
              <a:t>Server-Manager | Tools | AD Sites and Services | Sites | Inter-Site Transport | IP | DEFAULTIPSITELINK: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a:solidFill>
                  <a:schemeClr val="tx2">
                    <a:shade val="30000"/>
                    <a:satMod val="150000"/>
                  </a:schemeClr>
                </a:solidFill>
                <a:latin typeface="+mn-lt"/>
              </a:rPr>
              <a:t>3 Standorte mit </a:t>
            </a:r>
            <a:r>
              <a:rPr lang="de-CH" sz="2600">
                <a:solidFill>
                  <a:srgbClr val="00B050"/>
                </a:solidFill>
                <a:latin typeface="+mn-lt"/>
              </a:rPr>
              <a:t>gleichwertigen, d. h. gleich schnellen</a:t>
            </a:r>
            <a:r>
              <a:rPr lang="de-CH" sz="2600">
                <a:solidFill>
                  <a:schemeClr val="tx2">
                    <a:shade val="30000"/>
                    <a:satMod val="150000"/>
                  </a:schemeClr>
                </a:solidFill>
                <a:latin typeface="+mn-lt"/>
              </a:rPr>
              <a:t> Verbindungen </a:t>
            </a:r>
            <a:br>
              <a:rPr lang="de-CH" sz="2600">
                <a:solidFill>
                  <a:schemeClr val="tx2">
                    <a:shade val="30000"/>
                    <a:satMod val="150000"/>
                  </a:schemeClr>
                </a:solidFill>
                <a:latin typeface="+mn-lt"/>
              </a:rPr>
            </a:br>
            <a:r>
              <a:rPr lang="de-CH" sz="2600">
                <a:solidFill>
                  <a:schemeClr val="tx2">
                    <a:shade val="30000"/>
                    <a:satMod val="150000"/>
                  </a:schemeClr>
                </a:solidFill>
                <a:latin typeface="+mn-lt"/>
                <a:sym typeface="Wingdings" panose="05000000000000000000" pitchFamily="2" charset="2"/>
              </a:rPr>
              <a:t> </a:t>
            </a:r>
            <a:r>
              <a:rPr lang="de-CH" sz="2600">
                <a:solidFill>
                  <a:srgbClr val="00B050"/>
                </a:solidFill>
                <a:latin typeface="+mn-lt"/>
              </a:rPr>
              <a:t>Eine </a:t>
            </a:r>
            <a:r>
              <a:rPr lang="de-CH" sz="2600">
                <a:solidFill>
                  <a:schemeClr val="tx2">
                    <a:shade val="30000"/>
                    <a:satMod val="150000"/>
                  </a:schemeClr>
                </a:solidFill>
                <a:latin typeface="+mn-lt"/>
              </a:rPr>
              <a:t>«Standortverknüpfung» genügt:</a:t>
            </a:r>
            <a:endParaRPr lang="de-CH" sz="2600" dirty="0">
              <a:solidFill>
                <a:schemeClr val="tx2">
                  <a:shade val="30000"/>
                  <a:satMod val="150000"/>
                </a:schemeClr>
              </a:solidFill>
              <a:latin typeface="+mn-lt"/>
            </a:endParaRPr>
          </a:p>
        </p:txBody>
      </p:sp>
      <p:pic>
        <p:nvPicPr>
          <p:cNvPr id="14343" name="Picture 3"/>
          <p:cNvPicPr>
            <a:picLocks noChangeAspect="1" noChangeArrowheads="1"/>
          </p:cNvPicPr>
          <p:nvPr/>
        </p:nvPicPr>
        <p:blipFill>
          <a:blip r:embed="rId2">
            <a:extLst>
              <a:ext uri="{28A0092B-C50C-407E-A947-70E740481C1C}">
                <a14:useLocalDpi xmlns:a14="http://schemas.microsoft.com/office/drawing/2010/main" val="0"/>
              </a:ext>
            </a:extLst>
          </a:blip>
          <a:srcRect l="2292" t="24167" r="42500" b="13000"/>
          <a:stretch>
            <a:fillRect/>
          </a:stretch>
        </p:blipFill>
        <p:spPr bwMode="auto">
          <a:xfrm>
            <a:off x="4279956" y="4015260"/>
            <a:ext cx="3731342" cy="26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uppieren 6"/>
          <p:cNvGrpSpPr/>
          <p:nvPr/>
        </p:nvGrpSpPr>
        <p:grpSpPr>
          <a:xfrm>
            <a:off x="3934318" y="3961859"/>
            <a:ext cx="4310090" cy="2674115"/>
            <a:chOff x="3779912" y="3212976"/>
            <a:chExt cx="5387613" cy="3342644"/>
          </a:xfrm>
        </p:grpSpPr>
        <p:sp>
          <p:nvSpPr>
            <p:cNvPr id="11" name="Ellipse 10"/>
            <p:cNvSpPr/>
            <p:nvPr/>
          </p:nvSpPr>
          <p:spPr>
            <a:xfrm>
              <a:off x="6715965" y="5187468"/>
              <a:ext cx="2451560" cy="136815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a:p>
          </p:txBody>
        </p:sp>
        <p:grpSp>
          <p:nvGrpSpPr>
            <p:cNvPr id="3" name="Gruppieren 2"/>
            <p:cNvGrpSpPr/>
            <p:nvPr/>
          </p:nvGrpSpPr>
          <p:grpSpPr>
            <a:xfrm>
              <a:off x="3779912" y="3212976"/>
              <a:ext cx="4161833" cy="3240360"/>
              <a:chOff x="3779912" y="3212976"/>
              <a:chExt cx="4161833" cy="3240360"/>
            </a:xfrm>
          </p:grpSpPr>
          <p:sp>
            <p:nvSpPr>
              <p:cNvPr id="8" name="Ellipse 7"/>
              <p:cNvSpPr/>
              <p:nvPr/>
            </p:nvSpPr>
            <p:spPr>
              <a:xfrm>
                <a:off x="3920640" y="3212976"/>
                <a:ext cx="2451560" cy="136815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a:p>
            </p:txBody>
          </p:sp>
          <p:sp>
            <p:nvSpPr>
              <p:cNvPr id="10" name="Ellipse 9"/>
              <p:cNvSpPr/>
              <p:nvPr/>
            </p:nvSpPr>
            <p:spPr>
              <a:xfrm>
                <a:off x="3779912" y="5085184"/>
                <a:ext cx="2451560" cy="136815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a:p>
            </p:txBody>
          </p:sp>
          <p:cxnSp>
            <p:nvCxnSpPr>
              <p:cNvPr id="6" name="Gerade Verbindung 5"/>
              <p:cNvCxnSpPr>
                <a:stCxn id="8" idx="4"/>
              </p:cNvCxnSpPr>
              <p:nvPr/>
            </p:nvCxnSpPr>
            <p:spPr>
              <a:xfrm>
                <a:off x="5146420" y="4581128"/>
                <a:ext cx="0" cy="50405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a:endCxn id="11" idx="0"/>
              </p:cNvCxnSpPr>
              <p:nvPr/>
            </p:nvCxnSpPr>
            <p:spPr>
              <a:xfrm>
                <a:off x="6392010" y="3897052"/>
                <a:ext cx="1549735" cy="129041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flipV="1">
                <a:off x="5940152" y="6021288"/>
                <a:ext cx="775813" cy="14401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16" name="Rechteck 15"/>
          <p:cNvSpPr/>
          <p:nvPr/>
        </p:nvSpPr>
        <p:spPr>
          <a:xfrm>
            <a:off x="57319" y="2492896"/>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21034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fade">
                                      <p:cBhvr>
                                        <p:cTn id="7" dur="500"/>
                                        <p:tgtEl>
                                          <p:spTgt spid="143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12F299A2-DF0E-4FB5-947B-F23BBEF9475A}" type="slidenum">
              <a:rPr lang="de-CH" smtClean="0"/>
              <a:pPr>
                <a:defRPr/>
              </a:pPr>
              <a:t>57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724941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8 Standorte mit </a:t>
            </a:r>
            <a:r>
              <a:rPr lang="de-CH" sz="2600">
                <a:solidFill>
                  <a:srgbClr val="FF0000"/>
                </a:solidFill>
                <a:latin typeface="+mn-lt"/>
              </a:rPr>
              <a:t>un</a:t>
            </a:r>
            <a:r>
              <a:rPr lang="de-CH" sz="2600">
                <a:solidFill>
                  <a:srgbClr val="00B050"/>
                </a:solidFill>
                <a:latin typeface="+mn-lt"/>
              </a:rPr>
              <a:t>gl</a:t>
            </a:r>
            <a:r>
              <a:rPr lang="de-CH" sz="2600">
                <a:solidFill>
                  <a:srgbClr val="FF0000"/>
                </a:solidFill>
                <a:latin typeface="+mn-lt"/>
              </a:rPr>
              <a:t>ei</a:t>
            </a:r>
            <a:r>
              <a:rPr lang="de-CH" sz="2600">
                <a:solidFill>
                  <a:srgbClr val="00B0F0"/>
                </a:solidFill>
                <a:latin typeface="+mn-lt"/>
              </a:rPr>
              <a:t>ch</a:t>
            </a:r>
            <a:r>
              <a:rPr lang="de-CH" sz="2600">
                <a:solidFill>
                  <a:srgbClr val="FF0000"/>
                </a:solidFill>
                <a:latin typeface="+mn-lt"/>
              </a:rPr>
              <a:t>en</a:t>
            </a:r>
            <a:r>
              <a:rPr lang="de-CH" sz="2600">
                <a:solidFill>
                  <a:schemeClr val="tx2">
                    <a:shade val="30000"/>
                    <a:satMod val="150000"/>
                  </a:schemeClr>
                </a:solidFill>
                <a:latin typeface="+mn-lt"/>
              </a:rPr>
              <a:t> </a:t>
            </a:r>
            <a:r>
              <a:rPr lang="de-CH" sz="2600" dirty="0">
                <a:solidFill>
                  <a:schemeClr val="tx2">
                    <a:shade val="30000"/>
                    <a:satMod val="150000"/>
                  </a:schemeClr>
                </a:solidFill>
                <a:latin typeface="+mn-lt"/>
              </a:rPr>
              <a:t>Verbindungen:</a:t>
            </a:r>
          </a:p>
          <a:p>
            <a:pPr marL="541782" indent="-514350" fontAlgn="auto">
              <a:spcBef>
                <a:spcPts val="600"/>
              </a:spcBef>
              <a:spcAft>
                <a:spcPts val="0"/>
              </a:spcAft>
              <a:buClr>
                <a:schemeClr val="accent1"/>
              </a:buClr>
              <a:buSzPct val="80000"/>
              <a:buFont typeface="Arial" pitchFamily="34" charset="0"/>
              <a:buChar char="•"/>
              <a:defRPr/>
            </a:pPr>
            <a:r>
              <a:rPr lang="de-CH" sz="2600">
                <a:latin typeface="+mn-lt"/>
              </a:rPr>
              <a:t>Die Verbindungen sind unterschiedlich schnell.</a:t>
            </a:r>
            <a:br>
              <a:rPr lang="de-CH" sz="2600">
                <a:latin typeface="+mn-lt"/>
              </a:rPr>
            </a:br>
            <a:r>
              <a:rPr lang="de-CH" sz="2600">
                <a:latin typeface="+mn-lt"/>
                <a:sym typeface="Wingdings" panose="05000000000000000000" pitchFamily="2" charset="2"/>
              </a:rPr>
              <a:t> Es sind </a:t>
            </a:r>
            <a:r>
              <a:rPr lang="de-CH" sz="2600">
                <a:latin typeface="+mn-lt"/>
              </a:rPr>
              <a:t>3 «Standortverknüpfungen» nötig:</a:t>
            </a:r>
            <a:endParaRPr lang="de-CH" sz="2600" dirty="0">
              <a:latin typeface="+mn-lt"/>
            </a:endParaRPr>
          </a:p>
        </p:txBody>
      </p:sp>
      <p:pic>
        <p:nvPicPr>
          <p:cNvPr id="143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356992"/>
            <a:ext cx="429101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uppieren 6"/>
          <p:cNvGrpSpPr/>
          <p:nvPr/>
        </p:nvGrpSpPr>
        <p:grpSpPr>
          <a:xfrm>
            <a:off x="2413210" y="3284984"/>
            <a:ext cx="6191040" cy="3339678"/>
            <a:chOff x="2413210" y="3284984"/>
            <a:chExt cx="6191040" cy="3339678"/>
          </a:xfrm>
        </p:grpSpPr>
        <p:grpSp>
          <p:nvGrpSpPr>
            <p:cNvPr id="3" name="Gruppieren 2"/>
            <p:cNvGrpSpPr/>
            <p:nvPr/>
          </p:nvGrpSpPr>
          <p:grpSpPr>
            <a:xfrm>
              <a:off x="2879812" y="3284984"/>
              <a:ext cx="5724438" cy="3339678"/>
              <a:chOff x="2879812" y="3284984"/>
              <a:chExt cx="5724438" cy="3339678"/>
            </a:xfrm>
          </p:grpSpPr>
          <p:sp>
            <p:nvSpPr>
              <p:cNvPr id="8" name="Ellipse 7"/>
              <p:cNvSpPr/>
              <p:nvPr/>
            </p:nvSpPr>
            <p:spPr>
              <a:xfrm>
                <a:off x="3275856" y="3284984"/>
                <a:ext cx="1441804" cy="684076"/>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6228184" y="3284984"/>
                <a:ext cx="1441804" cy="684076"/>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6588224" y="4176866"/>
                <a:ext cx="2016026" cy="119635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7162446" y="5949280"/>
                <a:ext cx="1081962" cy="43204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6300192" y="5517232"/>
                <a:ext cx="1081962" cy="43204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4426142" y="5733256"/>
                <a:ext cx="1081962" cy="43204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3707904" y="6192614"/>
                <a:ext cx="1081962" cy="43204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879812" y="4263230"/>
                <a:ext cx="2243844" cy="139801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 Verbindung 5"/>
              <p:cNvCxnSpPr>
                <a:stCxn id="8" idx="3"/>
              </p:cNvCxnSpPr>
              <p:nvPr/>
            </p:nvCxnSpPr>
            <p:spPr>
              <a:xfrm>
                <a:off x="3487003" y="3868879"/>
                <a:ext cx="76885" cy="496225"/>
              </a:xfrm>
              <a:prstGeom prst="line">
                <a:avLst/>
              </a:prstGeom>
              <a:ln w="889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6511339" y="3928753"/>
                <a:ext cx="220901" cy="4962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endCxn id="15" idx="1"/>
              </p:cNvCxnSpPr>
              <p:nvPr/>
            </p:nvCxnSpPr>
            <p:spPr>
              <a:xfrm>
                <a:off x="3414994" y="5517232"/>
                <a:ext cx="451360" cy="738654"/>
              </a:xfrm>
              <a:prstGeom prst="line">
                <a:avLst/>
              </a:prstGeom>
              <a:ln w="889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a:endCxn id="14" idx="7"/>
              </p:cNvCxnSpPr>
              <p:nvPr/>
            </p:nvCxnSpPr>
            <p:spPr>
              <a:xfrm>
                <a:off x="5106144" y="5080198"/>
                <a:ext cx="243510" cy="716330"/>
              </a:xfrm>
              <a:prstGeom prst="line">
                <a:avLst/>
              </a:prstGeom>
              <a:ln w="889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endCxn id="13" idx="1"/>
              </p:cNvCxnSpPr>
              <p:nvPr/>
            </p:nvCxnSpPr>
            <p:spPr>
              <a:xfrm flipH="1">
                <a:off x="6458642" y="5080198"/>
                <a:ext cx="273598" cy="50030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endCxn id="12" idx="7"/>
              </p:cNvCxnSpPr>
              <p:nvPr/>
            </p:nvCxnSpPr>
            <p:spPr>
              <a:xfrm flipH="1">
                <a:off x="8085958" y="5232950"/>
                <a:ext cx="186557" cy="7796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V="1">
                <a:off x="5123656" y="4653136"/>
                <a:ext cx="1498133" cy="17172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337" name="Textfeld 14336"/>
            <p:cNvSpPr txBox="1"/>
            <p:nvPr/>
          </p:nvSpPr>
          <p:spPr>
            <a:xfrm>
              <a:off x="2413210" y="4743576"/>
              <a:ext cx="1728192" cy="369332"/>
            </a:xfrm>
            <a:prstGeom prst="rect">
              <a:avLst/>
            </a:prstGeom>
            <a:noFill/>
          </p:spPr>
          <p:txBody>
            <a:bodyPr wrap="square" rtlCol="0">
              <a:spAutoFit/>
            </a:bodyPr>
            <a:lstStyle/>
            <a:p>
              <a:pPr algn="r"/>
              <a:r>
                <a:rPr lang="de-CH" dirty="0" err="1"/>
                <a:t>StandortA</a:t>
              </a:r>
              <a:endParaRPr lang="de-DE" dirty="0"/>
            </a:p>
          </p:txBody>
        </p:sp>
        <p:sp>
          <p:nvSpPr>
            <p:cNvPr id="37" name="Textfeld 36"/>
            <p:cNvSpPr txBox="1"/>
            <p:nvPr/>
          </p:nvSpPr>
          <p:spPr>
            <a:xfrm>
              <a:off x="6823082" y="4584527"/>
              <a:ext cx="1728192" cy="369332"/>
            </a:xfrm>
            <a:prstGeom prst="rect">
              <a:avLst/>
            </a:prstGeom>
            <a:noFill/>
          </p:spPr>
          <p:txBody>
            <a:bodyPr wrap="square" rtlCol="0">
              <a:spAutoFit/>
            </a:bodyPr>
            <a:lstStyle/>
            <a:p>
              <a:pPr algn="r"/>
              <a:r>
                <a:rPr lang="de-CH" dirty="0" err="1"/>
                <a:t>StandortB</a:t>
              </a:r>
              <a:endParaRPr lang="de-DE" dirty="0"/>
            </a:p>
          </p:txBody>
        </p:sp>
      </p:grpSp>
      <p:sp>
        <p:nvSpPr>
          <p:cNvPr id="17" name="Rechteck 16"/>
          <p:cNvSpPr/>
          <p:nvPr/>
        </p:nvSpPr>
        <p:spPr>
          <a:xfrm>
            <a:off x="971600" y="3284984"/>
            <a:ext cx="2260748" cy="492443"/>
          </a:xfrm>
          <a:prstGeom prst="rect">
            <a:avLst/>
          </a:prstGeom>
        </p:spPr>
        <p:txBody>
          <a:bodyPr wrap="square">
            <a:spAutoFit/>
          </a:bodyPr>
          <a:lstStyle/>
          <a:p>
            <a:r>
              <a:rPr lang="de-CH" sz="2600">
                <a:solidFill>
                  <a:schemeClr val="tx2">
                    <a:shade val="30000"/>
                    <a:satMod val="150000"/>
                  </a:schemeClr>
                </a:solidFill>
                <a:latin typeface="+mn-lt"/>
              </a:rPr>
              <a:t> </a:t>
            </a:r>
          </a:p>
        </p:txBody>
      </p:sp>
    </p:spTree>
    <p:extLst>
      <p:ext uri="{BB962C8B-B14F-4D97-AF65-F5344CB8AC3E}">
        <p14:creationId xmlns:p14="http://schemas.microsoft.com/office/powerpoint/2010/main" val="267169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fade">
                                      <p:cBhvr>
                                        <p:cTn id="7" dur="500"/>
                                        <p:tgtEl>
                                          <p:spTgt spid="143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12F299A2-DF0E-4FB5-947B-F23BBEF9475A}" type="slidenum">
              <a:rPr lang="de-CH" smtClean="0"/>
              <a:pPr>
                <a:defRPr/>
              </a:pPr>
              <a:t>58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Jeder Standort (Default-First-Site-Name) hat sein eigenes Subnetz (10.10.10.0/24):</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en-US" sz="2600">
                <a:latin typeface="+mn-lt"/>
              </a:rPr>
              <a:t>Server-Manager | Tools | AD Sites and Services | Sites</a:t>
            </a:r>
            <a:r>
              <a:rPr lang="de-CH" sz="2600">
                <a:latin typeface="+mn-lt"/>
              </a:rPr>
              <a:t> | Subnets: </a:t>
            </a:r>
          </a:p>
        </p:txBody>
      </p:sp>
      <p:pic>
        <p:nvPicPr>
          <p:cNvPr id="7" name="Grafik 6"/>
          <p:cNvPicPr>
            <a:picLocks noChangeAspect="1"/>
          </p:cNvPicPr>
          <p:nvPr/>
        </p:nvPicPr>
        <p:blipFill rotWithShape="1">
          <a:blip r:embed="rId2"/>
          <a:srcRect r="39199" b="57770"/>
          <a:stretch/>
        </p:blipFill>
        <p:spPr>
          <a:xfrm>
            <a:off x="2224117" y="3752566"/>
            <a:ext cx="6236315" cy="2365225"/>
          </a:xfrm>
          <a:prstGeom prst="rect">
            <a:avLst/>
          </a:prstGeom>
        </p:spPr>
      </p:pic>
      <p:sp>
        <p:nvSpPr>
          <p:cNvPr id="8" name="Rechteck 7"/>
          <p:cNvSpPr/>
          <p:nvPr/>
        </p:nvSpPr>
        <p:spPr>
          <a:xfrm>
            <a:off x="58887" y="2895078"/>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1871114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438DCB74-686A-4B0C-95D0-D37CBFA1357D}" type="slidenum">
              <a:rPr lang="de-CH" smtClean="0"/>
              <a:pPr>
                <a:defRPr/>
              </a:pPr>
              <a:t>59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Die Replikation zwischen den Standorten findet nicht dauernd statt. Nach einer erfolgten Replikation wird eine Pause von mind. 15 Minuten eingelegt: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a:solidFill>
                  <a:schemeClr val="tx2">
                    <a:shade val="30000"/>
                    <a:satMod val="150000"/>
                  </a:schemeClr>
                </a:solidFill>
                <a:latin typeface="+mn-lt"/>
              </a:rPr>
              <a:t>Server-Manager | Tools | AD Sites and Services | Sites | Inter-Site Transport | IP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 DEFAULTIPSITELINK | Kontextmeü </a:t>
            </a:r>
            <a:br>
              <a:rPr lang="de-CH" sz="2600">
                <a:solidFill>
                  <a:schemeClr val="tx2">
                    <a:shade val="30000"/>
                    <a:satMod val="150000"/>
                  </a:schemeClr>
                </a:solidFill>
                <a:latin typeface="+mn-lt"/>
              </a:rPr>
            </a:br>
            <a:r>
              <a:rPr lang="de-CH" sz="2600">
                <a:solidFill>
                  <a:schemeClr val="tx2">
                    <a:shade val="30000"/>
                    <a:satMod val="150000"/>
                  </a:schemeClr>
                </a:solidFill>
                <a:latin typeface="+mn-lt"/>
              </a:rPr>
              <a:t>| Properties:</a:t>
            </a:r>
            <a:endParaRPr lang="de-CH" sz="2600" dirty="0">
              <a:solidFill>
                <a:schemeClr val="tx2">
                  <a:shade val="30000"/>
                  <a:satMod val="150000"/>
                </a:schemeClr>
              </a:solidFill>
              <a:latin typeface="+mn-lt"/>
            </a:endParaRPr>
          </a:p>
        </p:txBody>
      </p:sp>
      <p:pic>
        <p:nvPicPr>
          <p:cNvPr id="6" name="Grafik 5"/>
          <p:cNvPicPr>
            <a:picLocks noChangeAspect="1"/>
          </p:cNvPicPr>
          <p:nvPr/>
        </p:nvPicPr>
        <p:blipFill rotWithShape="1">
          <a:blip r:embed="rId2"/>
          <a:srcRect t="69718" r="29296" b="10547"/>
          <a:stretch/>
        </p:blipFill>
        <p:spPr>
          <a:xfrm>
            <a:off x="4427985" y="4869160"/>
            <a:ext cx="4752528" cy="1584176"/>
          </a:xfrm>
          <a:prstGeom prst="rect">
            <a:avLst/>
          </a:prstGeom>
        </p:spPr>
      </p:pic>
    </p:spTree>
    <p:extLst>
      <p:ext uri="{BB962C8B-B14F-4D97-AF65-F5344CB8AC3E}">
        <p14:creationId xmlns:p14="http://schemas.microsoft.com/office/powerpoint/2010/main" val="170734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a:effectLst/>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Namensbildung bei Objekten mit DN/RDN:</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Jedes Objekt verfügt über einen eindeutigen </a:t>
            </a:r>
            <a:r>
              <a:rPr lang="de-CH" sz="2600" dirty="0" err="1">
                <a:solidFill>
                  <a:schemeClr val="tx2">
                    <a:shade val="30000"/>
                    <a:satMod val="150000"/>
                  </a:schemeClr>
                </a:solidFill>
                <a:latin typeface="+mn-lt"/>
              </a:rPr>
              <a:t>Distinguished</a:t>
            </a:r>
            <a:r>
              <a:rPr lang="de-CH" sz="2600" dirty="0">
                <a:solidFill>
                  <a:schemeClr val="tx2">
                    <a:shade val="30000"/>
                    <a:satMod val="150000"/>
                  </a:schemeClr>
                </a:solidFill>
                <a:latin typeface="+mn-lt"/>
              </a:rPr>
              <a:t> Name (DN), der sich über alle Ebenen zusammensetzt:</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DN: </a:t>
            </a:r>
            <a:r>
              <a:rPr lang="de-CH" sz="2600" dirty="0" err="1">
                <a:solidFill>
                  <a:schemeClr val="tx2">
                    <a:shade val="30000"/>
                    <a:satMod val="150000"/>
                  </a:schemeClr>
                </a:solidFill>
                <a:latin typeface="+mn-lt"/>
              </a:rPr>
              <a:t>KantonSG</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 GBS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 Informatik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 Jenny</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Relative </a:t>
            </a:r>
            <a:r>
              <a:rPr lang="de-CH" sz="2600" dirty="0" err="1">
                <a:solidFill>
                  <a:schemeClr val="tx2">
                    <a:shade val="30000"/>
                    <a:satMod val="150000"/>
                  </a:schemeClr>
                </a:solidFill>
                <a:latin typeface="+mn-lt"/>
              </a:rPr>
              <a:t>Distinguished</a:t>
            </a:r>
            <a:r>
              <a:rPr lang="de-CH" sz="2600" dirty="0">
                <a:solidFill>
                  <a:schemeClr val="tx2">
                    <a:shade val="30000"/>
                    <a:satMod val="150000"/>
                  </a:schemeClr>
                </a:solidFill>
                <a:latin typeface="+mn-lt"/>
              </a:rPr>
              <a:t> Name (RDN) ist der Name in </a:t>
            </a:r>
            <a:r>
              <a:rPr lang="de-CH" sz="2600" i="1" dirty="0">
                <a:solidFill>
                  <a:schemeClr val="tx2">
                    <a:shade val="30000"/>
                    <a:satMod val="150000"/>
                  </a:schemeClr>
                </a:solidFill>
                <a:latin typeface="+mn-lt"/>
              </a:rPr>
              <a:t>einer</a:t>
            </a:r>
            <a:r>
              <a:rPr lang="de-CH" sz="2600" dirty="0">
                <a:solidFill>
                  <a:schemeClr val="tx2">
                    <a:shade val="30000"/>
                    <a:satMod val="150000"/>
                  </a:schemeClr>
                </a:solidFill>
                <a:latin typeface="+mn-lt"/>
              </a:rPr>
              <a:t> Ebene, z.B. Informatik</a:t>
            </a: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p:txBody>
      </p:sp>
      <p:sp>
        <p:nvSpPr>
          <p:cNvPr id="2" name="Freihandform 1"/>
          <p:cNvSpPr/>
          <p:nvPr/>
        </p:nvSpPr>
        <p:spPr>
          <a:xfrm>
            <a:off x="3131840" y="3571076"/>
            <a:ext cx="2883277" cy="1881227"/>
          </a:xfrm>
          <a:custGeom>
            <a:avLst/>
            <a:gdLst>
              <a:gd name="connsiteX0" fmla="*/ 159282 w 2883277"/>
              <a:gd name="connsiteY0" fmla="*/ 86523 h 1785428"/>
              <a:gd name="connsiteX1" fmla="*/ 50425 w 2883277"/>
              <a:gd name="connsiteY1" fmla="*/ 380437 h 1785428"/>
              <a:gd name="connsiteX2" fmla="*/ 39539 w 2883277"/>
              <a:gd name="connsiteY2" fmla="*/ 772323 h 1785428"/>
              <a:gd name="connsiteX3" fmla="*/ 562054 w 2883277"/>
              <a:gd name="connsiteY3" fmla="*/ 1479894 h 1785428"/>
              <a:gd name="connsiteX4" fmla="*/ 1149882 w 2883277"/>
              <a:gd name="connsiteY4" fmla="*/ 1654066 h 1785428"/>
              <a:gd name="connsiteX5" fmla="*/ 2586797 w 2883277"/>
              <a:gd name="connsiteY5" fmla="*/ 1762923 h 1785428"/>
              <a:gd name="connsiteX6" fmla="*/ 2869825 w 2883277"/>
              <a:gd name="connsiteY6" fmla="*/ 1196866 h 1785428"/>
              <a:gd name="connsiteX7" fmla="*/ 2347311 w 2883277"/>
              <a:gd name="connsiteY7" fmla="*/ 271580 h 1785428"/>
              <a:gd name="connsiteX8" fmla="*/ 921282 w 2883277"/>
              <a:gd name="connsiteY8" fmla="*/ 21209 h 1785428"/>
              <a:gd name="connsiteX9" fmla="*/ 191939 w 2883277"/>
              <a:gd name="connsiteY9" fmla="*/ 21209 h 1785428"/>
              <a:gd name="connsiteX10" fmla="*/ 159282 w 2883277"/>
              <a:gd name="connsiteY10" fmla="*/ 86523 h 178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3277" h="1785428">
                <a:moveTo>
                  <a:pt x="159282" y="86523"/>
                </a:moveTo>
                <a:cubicBezTo>
                  <a:pt x="135696" y="146394"/>
                  <a:pt x="70382" y="266137"/>
                  <a:pt x="50425" y="380437"/>
                </a:cubicBezTo>
                <a:cubicBezTo>
                  <a:pt x="30468" y="494737"/>
                  <a:pt x="-45733" y="589080"/>
                  <a:pt x="39539" y="772323"/>
                </a:cubicBezTo>
                <a:cubicBezTo>
                  <a:pt x="124810" y="955566"/>
                  <a:pt x="376997" y="1332937"/>
                  <a:pt x="562054" y="1479894"/>
                </a:cubicBezTo>
                <a:cubicBezTo>
                  <a:pt x="747111" y="1626851"/>
                  <a:pt x="812425" y="1606895"/>
                  <a:pt x="1149882" y="1654066"/>
                </a:cubicBezTo>
                <a:cubicBezTo>
                  <a:pt x="1487339" y="1701237"/>
                  <a:pt x="2300140" y="1839123"/>
                  <a:pt x="2586797" y="1762923"/>
                </a:cubicBezTo>
                <a:cubicBezTo>
                  <a:pt x="2873454" y="1686723"/>
                  <a:pt x="2909739" y="1445423"/>
                  <a:pt x="2869825" y="1196866"/>
                </a:cubicBezTo>
                <a:cubicBezTo>
                  <a:pt x="2829911" y="948309"/>
                  <a:pt x="2672068" y="467523"/>
                  <a:pt x="2347311" y="271580"/>
                </a:cubicBezTo>
                <a:cubicBezTo>
                  <a:pt x="2022554" y="75637"/>
                  <a:pt x="1280511" y="62937"/>
                  <a:pt x="921282" y="21209"/>
                </a:cubicBezTo>
                <a:cubicBezTo>
                  <a:pt x="562053" y="-20519"/>
                  <a:pt x="318939" y="10323"/>
                  <a:pt x="191939" y="21209"/>
                </a:cubicBezTo>
                <a:cubicBezTo>
                  <a:pt x="64939" y="32095"/>
                  <a:pt x="182868" y="26652"/>
                  <a:pt x="159282" y="8652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p:cNvSpPr txBox="1"/>
          <p:nvPr/>
        </p:nvSpPr>
        <p:spPr>
          <a:xfrm>
            <a:off x="6516216" y="3789040"/>
            <a:ext cx="1728192" cy="584775"/>
          </a:xfrm>
          <a:prstGeom prst="rect">
            <a:avLst/>
          </a:prstGeom>
          <a:noFill/>
        </p:spPr>
        <p:txBody>
          <a:bodyPr wrap="square" rtlCol="0">
            <a:spAutoFit/>
          </a:bodyPr>
          <a:lstStyle/>
          <a:p>
            <a:r>
              <a:rPr lang="de-CH" sz="3200" dirty="0">
                <a:solidFill>
                  <a:srgbClr val="FF0000"/>
                </a:solidFill>
                <a:latin typeface="+mj-lt"/>
              </a:rPr>
              <a:t>DN</a:t>
            </a:r>
            <a:endParaRPr lang="de-DE" sz="3200" dirty="0">
              <a:solidFill>
                <a:srgbClr val="FF0000"/>
              </a:solidFill>
              <a:latin typeface="+mj-lt"/>
            </a:endParaRPr>
          </a:p>
        </p:txBody>
      </p:sp>
      <p:cxnSp>
        <p:nvCxnSpPr>
          <p:cNvPr id="7" name="Gerade Verbindung 6"/>
          <p:cNvCxnSpPr/>
          <p:nvPr/>
        </p:nvCxnSpPr>
        <p:spPr>
          <a:xfrm flipV="1">
            <a:off x="5940152" y="4081427"/>
            <a:ext cx="648072" cy="10964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1247" y="2496378"/>
            <a:ext cx="1381815" cy="1292662"/>
          </a:xfrm>
          <a:prstGeom prst="rect">
            <a:avLst/>
          </a:prstGeom>
          <a:solidFill>
            <a:schemeClr val="accent1"/>
          </a:solidFill>
          <a:effectLst/>
        </p:spPr>
        <p:txBody>
          <a:bodyPr wrap="square">
            <a:spAutoFit/>
          </a:bodyPr>
          <a:lstStyle/>
          <a:p>
            <a:r>
              <a:rPr lang="de-CH" sz="2600">
                <a:solidFill>
                  <a:srgbClr val="FFFF00"/>
                </a:solidFill>
                <a:latin typeface="+mn-lt"/>
              </a:rPr>
              <a:t>siehe Attribut-Editor</a:t>
            </a:r>
            <a:endParaRPr lang="de-CH" sz="2600" dirty="0">
              <a:solidFill>
                <a:srgbClr val="FFFF00"/>
              </a:solidFill>
              <a:latin typeface="+mn-lt"/>
            </a:endParaRPr>
          </a:p>
        </p:txBody>
      </p:sp>
      <p:sp>
        <p:nvSpPr>
          <p:cNvPr id="6" name="Freihandform 5"/>
          <p:cNvSpPr/>
          <p:nvPr/>
        </p:nvSpPr>
        <p:spPr>
          <a:xfrm>
            <a:off x="4355976" y="4751934"/>
            <a:ext cx="1477230" cy="549274"/>
          </a:xfrm>
          <a:custGeom>
            <a:avLst/>
            <a:gdLst>
              <a:gd name="connsiteX0" fmla="*/ 246210 w 1359452"/>
              <a:gd name="connsiteY0" fmla="*/ 0 h 651704"/>
              <a:gd name="connsiteX1" fmla="*/ 17610 w 1359452"/>
              <a:gd name="connsiteY1" fmla="*/ 274320 h 651704"/>
              <a:gd name="connsiteX2" fmla="*/ 48090 w 1359452"/>
              <a:gd name="connsiteY2" fmla="*/ 426720 h 651704"/>
              <a:gd name="connsiteX3" fmla="*/ 307170 w 1359452"/>
              <a:gd name="connsiteY3" fmla="*/ 624840 h 651704"/>
              <a:gd name="connsiteX4" fmla="*/ 825330 w 1359452"/>
              <a:gd name="connsiteY4" fmla="*/ 640080 h 651704"/>
              <a:gd name="connsiteX5" fmla="*/ 1236810 w 1359452"/>
              <a:gd name="connsiteY5" fmla="*/ 533400 h 651704"/>
              <a:gd name="connsiteX6" fmla="*/ 1343490 w 1359452"/>
              <a:gd name="connsiteY6" fmla="*/ 243840 h 651704"/>
              <a:gd name="connsiteX7" fmla="*/ 947250 w 1359452"/>
              <a:gd name="connsiteY7" fmla="*/ 30480 h 651704"/>
              <a:gd name="connsiteX8" fmla="*/ 627210 w 1359452"/>
              <a:gd name="connsiteY8" fmla="*/ 45720 h 651704"/>
              <a:gd name="connsiteX9" fmla="*/ 185250 w 1359452"/>
              <a:gd name="connsiteY9" fmla="*/ 45720 h 651704"/>
              <a:gd name="connsiteX10" fmla="*/ 185250 w 1359452"/>
              <a:gd name="connsiteY10" fmla="*/ 76200 h 651704"/>
              <a:gd name="connsiteX11" fmla="*/ 200490 w 1359452"/>
              <a:gd name="connsiteY11" fmla="*/ 91440 h 651704"/>
              <a:gd name="connsiteX12" fmla="*/ 200490 w 1359452"/>
              <a:gd name="connsiteY12" fmla="*/ 91440 h 651704"/>
              <a:gd name="connsiteX13" fmla="*/ 139530 w 1359452"/>
              <a:gd name="connsiteY13" fmla="*/ 91440 h 651704"/>
              <a:gd name="connsiteX14" fmla="*/ 139530 w 1359452"/>
              <a:gd name="connsiteY14" fmla="*/ 91440 h 651704"/>
              <a:gd name="connsiteX15" fmla="*/ 200490 w 1359452"/>
              <a:gd name="connsiteY15" fmla="*/ 91440 h 65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59452" h="651704">
                <a:moveTo>
                  <a:pt x="246210" y="0"/>
                </a:moveTo>
                <a:cubicBezTo>
                  <a:pt x="148420" y="101600"/>
                  <a:pt x="50630" y="203200"/>
                  <a:pt x="17610" y="274320"/>
                </a:cubicBezTo>
                <a:cubicBezTo>
                  <a:pt x="-15410" y="345440"/>
                  <a:pt x="-170" y="368300"/>
                  <a:pt x="48090" y="426720"/>
                </a:cubicBezTo>
                <a:cubicBezTo>
                  <a:pt x="96350" y="485140"/>
                  <a:pt x="177630" y="589280"/>
                  <a:pt x="307170" y="624840"/>
                </a:cubicBezTo>
                <a:cubicBezTo>
                  <a:pt x="436710" y="660400"/>
                  <a:pt x="670390" y="655320"/>
                  <a:pt x="825330" y="640080"/>
                </a:cubicBezTo>
                <a:cubicBezTo>
                  <a:pt x="980270" y="624840"/>
                  <a:pt x="1150450" y="599440"/>
                  <a:pt x="1236810" y="533400"/>
                </a:cubicBezTo>
                <a:cubicBezTo>
                  <a:pt x="1323170" y="467360"/>
                  <a:pt x="1391750" y="327660"/>
                  <a:pt x="1343490" y="243840"/>
                </a:cubicBezTo>
                <a:cubicBezTo>
                  <a:pt x="1295230" y="160020"/>
                  <a:pt x="1066630" y="63500"/>
                  <a:pt x="947250" y="30480"/>
                </a:cubicBezTo>
                <a:cubicBezTo>
                  <a:pt x="827870" y="-2540"/>
                  <a:pt x="754210" y="43180"/>
                  <a:pt x="627210" y="45720"/>
                </a:cubicBezTo>
                <a:cubicBezTo>
                  <a:pt x="500210" y="48260"/>
                  <a:pt x="258910" y="40640"/>
                  <a:pt x="185250" y="45720"/>
                </a:cubicBezTo>
                <a:cubicBezTo>
                  <a:pt x="111590" y="50800"/>
                  <a:pt x="182710" y="68580"/>
                  <a:pt x="185250" y="76200"/>
                </a:cubicBezTo>
                <a:cubicBezTo>
                  <a:pt x="187790" y="83820"/>
                  <a:pt x="200490" y="91440"/>
                  <a:pt x="200490" y="91440"/>
                </a:cubicBezTo>
                <a:lnTo>
                  <a:pt x="200490" y="91440"/>
                </a:lnTo>
                <a:lnTo>
                  <a:pt x="139530" y="91440"/>
                </a:lnTo>
                <a:lnTo>
                  <a:pt x="139530" y="91440"/>
                </a:lnTo>
                <a:lnTo>
                  <a:pt x="200490" y="9144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rgbClr val="0070C0"/>
              </a:solidFill>
            </a:endParaRPr>
          </a:p>
        </p:txBody>
      </p:sp>
      <p:cxnSp>
        <p:nvCxnSpPr>
          <p:cNvPr id="11" name="Gerader Verbinder 10"/>
          <p:cNvCxnSpPr>
            <a:cxnSpLocks/>
            <a:stCxn id="6" idx="5"/>
            <a:endCxn id="13" idx="1"/>
          </p:cNvCxnSpPr>
          <p:nvPr/>
        </p:nvCxnSpPr>
        <p:spPr>
          <a:xfrm flipV="1">
            <a:off x="5699939" y="4751934"/>
            <a:ext cx="836584" cy="44956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6536523" y="4459546"/>
            <a:ext cx="1728192" cy="584775"/>
          </a:xfrm>
          <a:prstGeom prst="rect">
            <a:avLst/>
          </a:prstGeom>
          <a:noFill/>
        </p:spPr>
        <p:txBody>
          <a:bodyPr wrap="square" rtlCol="0">
            <a:spAutoFit/>
          </a:bodyPr>
          <a:lstStyle/>
          <a:p>
            <a:r>
              <a:rPr lang="de-CH" sz="3200">
                <a:solidFill>
                  <a:srgbClr val="0070C0"/>
                </a:solidFill>
                <a:latin typeface="+mj-lt"/>
              </a:rPr>
              <a:t>RDN</a:t>
            </a:r>
            <a:endParaRPr lang="de-DE" sz="3200" dirty="0">
              <a:solidFill>
                <a:srgbClr val="0070C0"/>
              </a:solidFill>
              <a:latin typeface="+mj-lt"/>
            </a:endParaRPr>
          </a:p>
        </p:txBody>
      </p:sp>
    </p:spTree>
    <p:extLst>
      <p:ext uri="{BB962C8B-B14F-4D97-AF65-F5344CB8AC3E}">
        <p14:creationId xmlns:p14="http://schemas.microsoft.com/office/powerpoint/2010/main" val="2349493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438DCB74-686A-4B0C-95D0-D37CBFA1357D}" type="slidenum">
              <a:rPr lang="de-CH" smtClean="0"/>
              <a:pPr>
                <a:defRPr/>
              </a:pPr>
              <a:t>60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Für jede Standortverknüpfung können die Replikationsfenster festgelegt werden: </a:t>
            </a:r>
          </a:p>
          <a:p>
            <a:pPr marL="484632" indent="-457200" fontAlgn="auto">
              <a:spcBef>
                <a:spcPts val="600"/>
              </a:spcBef>
              <a:spcAft>
                <a:spcPts val="0"/>
              </a:spcAft>
              <a:buClr>
                <a:schemeClr val="accent1"/>
              </a:buClr>
              <a:buSzPct val="80000"/>
              <a:buFont typeface="Arial" panose="020B0604020202020204" pitchFamily="34" charset="0"/>
              <a:buChar char="•"/>
              <a:defRPr/>
            </a:pPr>
            <a:r>
              <a:rPr lang="de-CH" sz="2600" dirty="0">
                <a:solidFill>
                  <a:schemeClr val="tx2">
                    <a:shade val="30000"/>
                    <a:satMod val="150000"/>
                  </a:schemeClr>
                </a:solidFill>
                <a:latin typeface="+mn-lt"/>
              </a:rPr>
              <a:t>Server-Manager | Tools | AD Sites and Services | Sites | Inter-Site Transport | IP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DEFAULTIPSITELINK | </a:t>
            </a:r>
            <a:r>
              <a:rPr lang="de-CH" sz="2600" dirty="0" err="1">
                <a:solidFill>
                  <a:schemeClr val="tx2">
                    <a:shade val="30000"/>
                    <a:satMod val="150000"/>
                  </a:schemeClr>
                </a:solidFill>
                <a:latin typeface="+mn-lt"/>
              </a:rPr>
              <a:t>Kontextmeü</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Properties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General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«Change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Schedule…» </a:t>
            </a:r>
          </a:p>
        </p:txBody>
      </p:sp>
      <p:pic>
        <p:nvPicPr>
          <p:cNvPr id="3" name="Grafik 2"/>
          <p:cNvPicPr>
            <a:picLocks noChangeAspect="1"/>
          </p:cNvPicPr>
          <p:nvPr/>
        </p:nvPicPr>
        <p:blipFill>
          <a:blip r:embed="rId2"/>
          <a:stretch>
            <a:fillRect/>
          </a:stretch>
        </p:blipFill>
        <p:spPr>
          <a:xfrm>
            <a:off x="4423177" y="4061571"/>
            <a:ext cx="4174052" cy="2607789"/>
          </a:xfrm>
          <a:prstGeom prst="rect">
            <a:avLst/>
          </a:prstGeom>
        </p:spPr>
      </p:pic>
    </p:spTree>
    <p:extLst>
      <p:ext uri="{BB962C8B-B14F-4D97-AF65-F5344CB8AC3E}">
        <p14:creationId xmlns:p14="http://schemas.microsoft.com/office/powerpoint/2010/main" val="3812974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sz="4400">
                <a:solidFill>
                  <a:schemeClr val="tx2">
                    <a:shade val="30000"/>
                    <a:satMod val="15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FE9D8880-EAF4-4110-90FC-BFDDBC42D819}" type="slidenum">
              <a:rPr lang="de-CH" smtClean="0"/>
              <a:pPr>
                <a:defRPr/>
              </a:pPr>
              <a:t>61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Replikation manuell anstossen:</a:t>
            </a: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pic>
        <p:nvPicPr>
          <p:cNvPr id="6146" name="Picture 2" descr="http://www.mcse-certification.de/uploads/server-2003/capture_14122006_1231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420888"/>
            <a:ext cx="5287144" cy="4027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7236098" y="5524600"/>
            <a:ext cx="1368152" cy="1061829"/>
          </a:xfrm>
          <a:prstGeom prst="rect">
            <a:avLst/>
          </a:prstGeom>
          <a:noFill/>
        </p:spPr>
        <p:txBody>
          <a:bodyPr wrap="square" rtlCol="0">
            <a:spAutoFit/>
          </a:bodyPr>
          <a:lstStyle/>
          <a:p>
            <a:r>
              <a:rPr lang="de-DE" sz="900" dirty="0"/>
              <a:t>Bildquelle:</a:t>
            </a:r>
          </a:p>
          <a:p>
            <a:r>
              <a:rPr lang="de-DE" sz="900" dirty="0"/>
              <a:t>http://www.mcse-certification.de/</a:t>
            </a:r>
            <a:r>
              <a:rPr lang="de-DE" sz="900" dirty="0" err="1"/>
              <a:t>archives</a:t>
            </a:r>
            <a:r>
              <a:rPr lang="de-DE" sz="900" dirty="0"/>
              <a:t>/121-Replikation-mit-dem-Domain-Controller-erzwingen.html</a:t>
            </a:r>
          </a:p>
        </p:txBody>
      </p:sp>
      <p:sp>
        <p:nvSpPr>
          <p:cNvPr id="8" name="Rechteck 7"/>
          <p:cNvSpPr/>
          <p:nvPr/>
        </p:nvSpPr>
        <p:spPr>
          <a:xfrm>
            <a:off x="6156176" y="292379"/>
            <a:ext cx="2592288" cy="1692771"/>
          </a:xfrm>
          <a:prstGeom prst="rect">
            <a:avLst/>
          </a:prstGeom>
          <a:solidFill>
            <a:schemeClr val="accent1"/>
          </a:solidFill>
          <a:effectLst/>
        </p:spPr>
        <p:txBody>
          <a:bodyPr wrap="square">
            <a:spAutoFit/>
          </a:bodyPr>
          <a:lstStyle/>
          <a:p>
            <a:r>
              <a:rPr lang="de-CH" sz="2600">
                <a:solidFill>
                  <a:srgbClr val="FFFF00"/>
                </a:solidFill>
                <a:latin typeface="+mn-lt"/>
              </a:rPr>
              <a:t>(Erst praktisch nachvollziehbar, wenn 2 Standorte vorhanden sind.)</a:t>
            </a:r>
          </a:p>
        </p:txBody>
      </p:sp>
    </p:spTree>
    <p:extLst>
      <p:ext uri="{BB962C8B-B14F-4D97-AF65-F5344CB8AC3E}">
        <p14:creationId xmlns:p14="http://schemas.microsoft.com/office/powerpoint/2010/main" val="3016605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normAutofit/>
          </a:bodyPr>
          <a:lstStyle/>
          <a:p>
            <a:pPr eaLnBrk="1" fontAlgn="auto" hangingPunct="1">
              <a:spcAft>
                <a:spcPts val="0"/>
              </a:spcAft>
              <a:defRPr/>
            </a:pPr>
            <a:r>
              <a:rPr lang="de-CH" sz="4400">
                <a:solidFill>
                  <a:schemeClr val="tx2">
                    <a:shade val="30000"/>
                    <a:satMod val="15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FE9D8880-EAF4-4110-90FC-BFDDBC42D819}" type="slidenum">
              <a:rPr lang="de-CH" smtClean="0"/>
              <a:pPr>
                <a:defRPr/>
              </a:pPr>
              <a:t>62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lnSpcReduction="10000"/>
          </a:bodyPr>
          <a:lstStyle/>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Replikationstopologie überprüfen:</a:t>
            </a: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27432" fontAlgn="auto">
              <a:spcBef>
                <a:spcPts val="600"/>
              </a:spcBef>
              <a:spcAft>
                <a:spcPts val="0"/>
              </a:spcAft>
              <a:buClr>
                <a:schemeClr val="accent1"/>
              </a:buClr>
              <a:buSzPct val="80000"/>
              <a:defRPr/>
            </a:pP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Replikation überwachen</a:t>
            </a:r>
            <a:r>
              <a:rPr lang="de-CH" sz="2600">
                <a:solidFill>
                  <a:schemeClr val="tx2">
                    <a:shade val="30000"/>
                    <a:satMod val="150000"/>
                  </a:schemeClr>
                </a:solidFill>
                <a:latin typeface="+mn-lt"/>
              </a:rPr>
              <a:t>:  </a:t>
            </a:r>
            <a:r>
              <a:rPr lang="de-CH" sz="2600">
                <a:solidFill>
                  <a:schemeClr val="tx2">
                    <a:shade val="30000"/>
                    <a:satMod val="150000"/>
                  </a:schemeClr>
                </a:solidFill>
                <a:latin typeface="Courier New" pitchFamily="49" charset="0"/>
                <a:cs typeface="Courier New" pitchFamily="49" charset="0"/>
                <a:sym typeface="Wingdings" pitchFamily="2" charset="2"/>
              </a:rPr>
              <a:t>RepAdmin.exe</a:t>
            </a:r>
            <a:endParaRPr lang="de-CH" sz="2600" dirty="0">
              <a:solidFill>
                <a:schemeClr val="tx2">
                  <a:shade val="30000"/>
                  <a:satMod val="150000"/>
                </a:schemeClr>
              </a:solidFill>
              <a:latin typeface="Courier New" pitchFamily="49" charset="0"/>
              <a:cs typeface="Courier New" pitchFamily="49" charset="0"/>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834" t="17107" r="23551" b="26831"/>
          <a:stretch/>
        </p:blipFill>
        <p:spPr bwMode="auto">
          <a:xfrm>
            <a:off x="2267744" y="2315319"/>
            <a:ext cx="5278508" cy="348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162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normAutofit/>
          </a:bodyPr>
          <a:lstStyle/>
          <a:p>
            <a:pPr eaLnBrk="1" fontAlgn="auto" hangingPunct="1">
              <a:spcAft>
                <a:spcPts val="0"/>
              </a:spcAft>
              <a:defRPr/>
            </a:pPr>
            <a:r>
              <a:rPr lang="de-CH" sz="4400">
                <a:solidFill>
                  <a:schemeClr val="tx2">
                    <a:shade val="30000"/>
                    <a:satMod val="15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FE9D8880-EAF4-4110-90FC-BFDDBC42D819}" type="slidenum">
              <a:rPr lang="de-CH" smtClean="0"/>
              <a:pPr>
                <a:defRPr/>
              </a:pPr>
              <a:t>63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Global Catalog: NTDS Settings | Kontextmenü | Properties | General: Checkbox GC ersichtlich</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Meldet sich ein Client an, wird seine Anfrage von DC zu DC weitergeroutet, bis sie bei einem DC landet, der über einen GC verfügt, siehe nächste Folie. </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Ein GC ist immer ein DC. </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Alle DCs dürfen GC enthalten.</a:t>
            </a:r>
          </a:p>
          <a:p>
            <a:pPr marL="541782" indent="-514350" fontAlgn="auto">
              <a:spcBef>
                <a:spcPts val="600"/>
              </a:spcBef>
              <a:spcAft>
                <a:spcPts val="0"/>
              </a:spcAft>
              <a:buClr>
                <a:schemeClr val="accent1"/>
              </a:buClr>
              <a:buSzPct val="80000"/>
              <a:buFont typeface="Arial" pitchFamily="34" charset="0"/>
              <a:buChar char="•"/>
              <a:defRPr/>
            </a:pPr>
            <a:r>
              <a:rPr lang="de-CH" sz="2600" b="1">
                <a:solidFill>
                  <a:schemeClr val="tx2">
                    <a:shade val="30000"/>
                    <a:satMod val="150000"/>
                  </a:schemeClr>
                </a:solidFill>
                <a:latin typeface="+mn-lt"/>
              </a:rPr>
              <a:t>Empfehlung: Pro Standort mind. 1 DC, am besten mit GC</a:t>
            </a:r>
            <a:endParaRPr lang="de-CH" sz="2600" b="1" dirty="0">
              <a:solidFill>
                <a:schemeClr val="tx2">
                  <a:shade val="30000"/>
                  <a:satMod val="150000"/>
                </a:schemeClr>
              </a:solidFill>
              <a:latin typeface="+mn-lt"/>
            </a:endParaRPr>
          </a:p>
        </p:txBody>
      </p:sp>
      <p:sp>
        <p:nvSpPr>
          <p:cNvPr id="6" name="Rechteck 5"/>
          <p:cNvSpPr/>
          <p:nvPr/>
        </p:nvSpPr>
        <p:spPr>
          <a:xfrm>
            <a:off x="31503" y="1931869"/>
            <a:ext cx="1584176" cy="892552"/>
          </a:xfrm>
          <a:prstGeom prst="rect">
            <a:avLst/>
          </a:prstGeom>
          <a:solidFill>
            <a:schemeClr val="accent1"/>
          </a:solidFill>
          <a:effectLst/>
        </p:spPr>
        <p:txBody>
          <a:bodyPr wrap="square">
            <a:spAutoFit/>
          </a:bodyPr>
          <a:lstStyle/>
          <a:p>
            <a:r>
              <a:rPr lang="de-CH" sz="2600">
                <a:solidFill>
                  <a:srgbClr val="FFFF00"/>
                </a:solidFill>
                <a:latin typeface="+mn-lt"/>
              </a:rPr>
              <a:t>nach-vollziehen</a:t>
            </a:r>
          </a:p>
        </p:txBody>
      </p:sp>
    </p:spTree>
    <p:extLst>
      <p:ext uri="{BB962C8B-B14F-4D97-AF65-F5344CB8AC3E}">
        <p14:creationId xmlns:p14="http://schemas.microsoft.com/office/powerpoint/2010/main" val="2132656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2">
            <a:extLst>
              <a:ext uri="{28A0092B-C50C-407E-A947-70E740481C1C}">
                <a14:useLocalDpi xmlns:a14="http://schemas.microsoft.com/office/drawing/2010/main" val="0"/>
              </a:ext>
            </a:extLst>
          </a:blip>
          <a:srcRect l="26036" t="37646" r="26414" b="8838"/>
          <a:stretch>
            <a:fillRect/>
          </a:stretch>
        </p:blipFill>
        <p:spPr bwMode="auto">
          <a:xfrm>
            <a:off x="2843213" y="703263"/>
            <a:ext cx="5473203" cy="38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1431925" y="360363"/>
            <a:ext cx="7569200" cy="854075"/>
          </a:xfrm>
          <a:solidFill>
            <a:schemeClr val="bg1"/>
          </a:solidFill>
        </p:spPr>
        <p:txBody>
          <a:bodyPr/>
          <a:lstStyle/>
          <a:p>
            <a:pPr eaLnBrk="1" fontAlgn="auto" hangingPunct="1">
              <a:spcAft>
                <a:spcPts val="0"/>
              </a:spcAft>
              <a:defRPr/>
            </a:pPr>
            <a:r>
              <a:rPr lang="de-CH">
                <a:solidFill>
                  <a:schemeClr val="tx2">
                    <a:satMod val="13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D3505EE-3BF2-43E4-9FE4-06A573FCE0DD}" type="slidenum">
              <a:rPr lang="de-CH" smtClean="0"/>
              <a:pPr>
                <a:defRPr/>
              </a:pPr>
              <a:t>64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6" name="Untertitel 2"/>
          <p:cNvSpPr txBox="1">
            <a:spLocks/>
          </p:cNvSpPr>
          <p:nvPr/>
        </p:nvSpPr>
        <p:spPr bwMode="auto">
          <a:xfrm>
            <a:off x="1643063" y="1928813"/>
            <a:ext cx="6816725" cy="4740275"/>
          </a:xfrm>
          <a:prstGeom prst="rect">
            <a:avLst/>
          </a:prstGeom>
          <a:noFill/>
          <a:ln w="9525">
            <a:noFill/>
            <a:miter lim="800000"/>
            <a:headEnd/>
            <a:tailEnd/>
          </a:ln>
        </p:spPr>
        <p:txBody>
          <a:bodyPr tIns="0">
            <a:normAutofit fontScale="92500" lnSpcReduction="20000"/>
          </a:bodyPr>
          <a:lstStyle/>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27432" fontAlgn="auto">
              <a:spcBef>
                <a:spcPts val="600"/>
              </a:spcBef>
              <a:spcAft>
                <a:spcPts val="0"/>
              </a:spcAft>
              <a:buClr>
                <a:schemeClr val="accent1"/>
              </a:buClr>
              <a:buSzPct val="80000"/>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Client meldet sich beim nächsten GC an:</a:t>
            </a:r>
          </a:p>
          <a:p>
            <a:pPr marL="770382" lvl="1" indent="-285750" fontAlgn="auto">
              <a:spcBef>
                <a:spcPts val="600"/>
              </a:spcBef>
              <a:spcAft>
                <a:spcPts val="0"/>
              </a:spcAft>
              <a:buClr>
                <a:schemeClr val="accent1"/>
              </a:buClr>
              <a:buSzPct val="80000"/>
              <a:buFont typeface="Arial" pitchFamily="34" charset="0"/>
              <a:buChar char="•"/>
              <a:defRPr/>
            </a:pPr>
            <a:r>
              <a:rPr lang="en-US" sz="1400" dirty="0">
                <a:solidFill>
                  <a:schemeClr val="tx2">
                    <a:shade val="30000"/>
                    <a:satMod val="150000"/>
                  </a:schemeClr>
                </a:solidFill>
                <a:latin typeface="+mn-lt"/>
              </a:rPr>
              <a:t>A through C: (A) </a:t>
            </a:r>
            <a:r>
              <a:rPr lang="en-US" sz="1400" dirty="0" err="1">
                <a:solidFill>
                  <a:schemeClr val="tx2">
                    <a:shade val="30000"/>
                    <a:satMod val="150000"/>
                  </a:schemeClr>
                </a:solidFill>
                <a:latin typeface="+mn-lt"/>
              </a:rPr>
              <a:t>ClientX</a:t>
            </a:r>
            <a:r>
              <a:rPr lang="en-US" sz="1400" dirty="0">
                <a:solidFill>
                  <a:schemeClr val="tx2">
                    <a:shade val="30000"/>
                    <a:satMod val="150000"/>
                  </a:schemeClr>
                </a:solidFill>
                <a:latin typeface="+mn-lt"/>
              </a:rPr>
              <a:t> wants to send a query to the global catalog. </a:t>
            </a:r>
            <a:r>
              <a:rPr lang="en-US" sz="1400" dirty="0" err="1">
                <a:solidFill>
                  <a:schemeClr val="tx2">
                    <a:shade val="30000"/>
                    <a:satMod val="150000"/>
                  </a:schemeClr>
                </a:solidFill>
                <a:latin typeface="+mn-lt"/>
              </a:rPr>
              <a:t>ClientX</a:t>
            </a:r>
            <a:r>
              <a:rPr lang="en-US" sz="1400" dirty="0">
                <a:solidFill>
                  <a:schemeClr val="tx2">
                    <a:shade val="30000"/>
                    <a:satMod val="150000"/>
                  </a:schemeClr>
                </a:solidFill>
                <a:latin typeface="+mn-lt"/>
              </a:rPr>
              <a:t> prompts (B) a DNS query to locate the closest global catalog server, and then (C) the client contacts the returned global catalog server DC2 to resolve the query.</a:t>
            </a:r>
          </a:p>
          <a:p>
            <a:pPr marL="770382" lvl="1" indent="-285750" fontAlgn="auto">
              <a:spcBef>
                <a:spcPts val="600"/>
              </a:spcBef>
              <a:spcAft>
                <a:spcPts val="0"/>
              </a:spcAft>
              <a:buClr>
                <a:schemeClr val="accent1"/>
              </a:buClr>
              <a:buSzPct val="80000"/>
              <a:buFont typeface="Arial" pitchFamily="34" charset="0"/>
              <a:buChar char="•"/>
              <a:defRPr/>
            </a:pPr>
            <a:r>
              <a:rPr lang="en-US" sz="1400" dirty="0">
                <a:solidFill>
                  <a:schemeClr val="tx2">
                    <a:shade val="30000"/>
                    <a:satMod val="150000"/>
                  </a:schemeClr>
                </a:solidFill>
                <a:latin typeface="+mn-lt"/>
              </a:rPr>
              <a:t>1 through 5: (1) </a:t>
            </a:r>
            <a:r>
              <a:rPr lang="en-US" sz="1400" dirty="0" err="1">
                <a:solidFill>
                  <a:schemeClr val="tx2">
                    <a:shade val="30000"/>
                    <a:satMod val="150000"/>
                  </a:schemeClr>
                </a:solidFill>
                <a:latin typeface="+mn-lt"/>
              </a:rPr>
              <a:t>ClientY</a:t>
            </a:r>
            <a:r>
              <a:rPr lang="en-US" sz="1400" dirty="0">
                <a:solidFill>
                  <a:schemeClr val="tx2">
                    <a:shade val="30000"/>
                    <a:satMod val="150000"/>
                  </a:schemeClr>
                </a:solidFill>
                <a:latin typeface="+mn-lt"/>
              </a:rPr>
              <a:t> wants to log on to the domain, which prompts (2) a DNS query for the closest domain controllers. (3) </a:t>
            </a:r>
            <a:r>
              <a:rPr lang="en-US" sz="1400" dirty="0" err="1">
                <a:solidFill>
                  <a:schemeClr val="tx2">
                    <a:shade val="30000"/>
                    <a:satMod val="150000"/>
                  </a:schemeClr>
                </a:solidFill>
                <a:latin typeface="+mn-lt"/>
              </a:rPr>
              <a:t>ClientY</a:t>
            </a:r>
            <a:r>
              <a:rPr lang="en-US" sz="1400" dirty="0">
                <a:solidFill>
                  <a:schemeClr val="tx2">
                    <a:shade val="30000"/>
                    <a:satMod val="150000"/>
                  </a:schemeClr>
                </a:solidFill>
                <a:latin typeface="+mn-lt"/>
              </a:rPr>
              <a:t> contacts the returned domain controller DC3 for authentication. (4) DC3 queries DNS to find the closest global catalog server and then (5) contacts the returned global catalog server DC2 to retrieve the universal groups for the user.</a:t>
            </a:r>
            <a:endParaRPr lang="de-CH" sz="1400" dirty="0">
              <a:solidFill>
                <a:schemeClr val="tx2">
                  <a:shade val="30000"/>
                  <a:satMod val="150000"/>
                </a:schemeClr>
              </a:solidFill>
              <a:latin typeface="+mn-lt"/>
            </a:endParaRPr>
          </a:p>
        </p:txBody>
      </p:sp>
      <p:grpSp>
        <p:nvGrpSpPr>
          <p:cNvPr id="7" name="Gruppieren 6"/>
          <p:cNvGrpSpPr/>
          <p:nvPr/>
        </p:nvGrpSpPr>
        <p:grpSpPr>
          <a:xfrm>
            <a:off x="1177932" y="1412776"/>
            <a:ext cx="1289336" cy="1424069"/>
            <a:chOff x="490934" y="5165576"/>
            <a:chExt cx="1289336" cy="1424069"/>
          </a:xfrm>
        </p:grpSpPr>
        <p:sp>
          <p:nvSpPr>
            <p:cNvPr id="8" name="Gleichschenkliges Dreieck 7"/>
            <p:cNvSpPr/>
            <p:nvPr/>
          </p:nvSpPr>
          <p:spPr>
            <a:xfrm>
              <a:off x="490934" y="5165576"/>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Gleichschenkliges Dreieck 8"/>
            <p:cNvSpPr/>
            <p:nvPr/>
          </p:nvSpPr>
          <p:spPr>
            <a:xfrm>
              <a:off x="1083580" y="5949957"/>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9"/>
            <p:cNvCxnSpPr>
              <a:stCxn id="8" idx="4"/>
              <a:endCxn id="9" idx="0"/>
            </p:cNvCxnSpPr>
            <p:nvPr/>
          </p:nvCxnSpPr>
          <p:spPr>
            <a:xfrm>
              <a:off x="1187624" y="5805264"/>
              <a:ext cx="244301" cy="144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p:nvGrpSpPr>
        <p:grpSpPr>
          <a:xfrm>
            <a:off x="1122253" y="3289753"/>
            <a:ext cx="1505531" cy="859327"/>
            <a:chOff x="298048" y="5157192"/>
            <a:chExt cx="1505531" cy="859327"/>
          </a:xfrm>
        </p:grpSpPr>
        <p:sp>
          <p:nvSpPr>
            <p:cNvPr id="12" name="Ellipse 11"/>
            <p:cNvSpPr/>
            <p:nvPr/>
          </p:nvSpPr>
          <p:spPr>
            <a:xfrm>
              <a:off x="298048" y="5157192"/>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929059" y="5677949"/>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p:cNvCxnSpPr>
              <a:stCxn id="12" idx="5"/>
            </p:cNvCxnSpPr>
            <p:nvPr/>
          </p:nvCxnSpPr>
          <p:spPr>
            <a:xfrm>
              <a:off x="1044498" y="5446180"/>
              <a:ext cx="250220" cy="2317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480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normAutofit/>
          </a:bodyPr>
          <a:lstStyle/>
          <a:p>
            <a:pPr eaLnBrk="1" fontAlgn="auto" hangingPunct="1">
              <a:spcAft>
                <a:spcPts val="0"/>
              </a:spcAft>
              <a:defRPr/>
            </a:pPr>
            <a:r>
              <a:rPr lang="de-CH" sz="4400">
                <a:solidFill>
                  <a:schemeClr val="tx2">
                    <a:shade val="30000"/>
                    <a:satMod val="150000"/>
                  </a:schemeClr>
                </a:solidFill>
              </a:rPr>
              <a:t>Standort (site)</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FE9D8880-EAF4-4110-90FC-BFDDBC42D819}" type="slidenum">
              <a:rPr lang="de-CH" smtClean="0"/>
              <a:pPr>
                <a:defRPr/>
              </a:pPr>
              <a:t>65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1.3-Domäne+Standort.pptx</a:t>
            </a:r>
            <a:endParaRPr lang="de-CH" dirty="0"/>
          </a:p>
        </p:txBody>
      </p:sp>
      <p:sp>
        <p:nvSpPr>
          <p:cNvPr id="9" name="Untertitel 2"/>
          <p:cNvSpPr txBox="1">
            <a:spLocks/>
          </p:cNvSpPr>
          <p:nvPr/>
        </p:nvSpPr>
        <p:spPr bwMode="auto">
          <a:xfrm>
            <a:off x="1643063" y="1928813"/>
            <a:ext cx="6961187"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weitere Details zu Domänen und Standorten siehe Lehrmittel, Datei «galileocomputing_windows_server_2012r2.zip»:</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insbesondere Kap. 8.2 in Datei «8.2_PlanungUndDesignAD 2012 R2.pdf»</a:t>
            </a:r>
          </a:p>
          <a:p>
            <a:pPr marL="541782" indent="-514350" fontAlgn="auto">
              <a:spcBef>
                <a:spcPts val="600"/>
              </a:spcBef>
              <a:spcAft>
                <a:spcPts val="0"/>
              </a:spcAft>
              <a:buClr>
                <a:schemeClr val="accent1"/>
              </a:buClr>
              <a:buSzPct val="80000"/>
              <a:buFont typeface="Arial" pitchFamily="34" charset="0"/>
              <a:buChar char="•"/>
              <a:defRPr/>
            </a:pPr>
            <a:endParaRPr lang="de-CH" sz="2600" b="1" dirty="0">
              <a:solidFill>
                <a:schemeClr val="tx2">
                  <a:shade val="30000"/>
                  <a:satMod val="150000"/>
                </a:schemeClr>
              </a:solidFill>
              <a:latin typeface="+mn-lt"/>
            </a:endParaRPr>
          </a:p>
        </p:txBody>
      </p:sp>
      <p:sp>
        <p:nvSpPr>
          <p:cNvPr id="7" name="Rechteck 6"/>
          <p:cNvSpPr/>
          <p:nvPr/>
        </p:nvSpPr>
        <p:spPr>
          <a:xfrm>
            <a:off x="7750708" y="6209999"/>
            <a:ext cx="752129" cy="369332"/>
          </a:xfrm>
          <a:prstGeom prst="rect">
            <a:avLst/>
          </a:prstGeom>
        </p:spPr>
        <p:txBody>
          <a:bodyPr wrap="none">
            <a:spAutoFit/>
          </a:bodyPr>
          <a:lstStyle/>
          <a:p>
            <a:r>
              <a:rPr lang="de-DE">
                <a:solidFill>
                  <a:schemeClr val="tx2">
                    <a:shade val="30000"/>
                    <a:satMod val="150000"/>
                  </a:schemeClr>
                </a:solidFill>
                <a:sym typeface="Wingdings"/>
              </a:rPr>
              <a:t> </a:t>
            </a:r>
            <a:endParaRPr lang="de-CH"/>
          </a:p>
        </p:txBody>
      </p:sp>
    </p:spTree>
    <p:extLst>
      <p:ext uri="{BB962C8B-B14F-4D97-AF65-F5344CB8AC3E}">
        <p14:creationId xmlns:p14="http://schemas.microsoft.com/office/powerpoint/2010/main" val="3952681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66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Entwurf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zur Verwendung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für das Informatikmodul 159: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a:t>
            </a:r>
            <a:r>
              <a:rPr lang="de-DE" sz="2600" dirty="0">
                <a:solidFill>
                  <a:schemeClr val="tx2">
                    <a:shade val="30000"/>
                    <a:satMod val="150000"/>
                  </a:schemeClr>
                </a:solidFill>
                <a:latin typeface="+mn-lt"/>
              </a:rPr>
              <a:t>Directory Services konfigurieren und </a:t>
            </a:r>
            <a:br>
              <a:rPr lang="de-DE" sz="2600" dirty="0">
                <a:solidFill>
                  <a:schemeClr val="tx2">
                    <a:shade val="30000"/>
                    <a:satMod val="150000"/>
                  </a:schemeClr>
                </a:solidFill>
                <a:latin typeface="+mn-lt"/>
              </a:rPr>
            </a:br>
            <a:r>
              <a:rPr lang="de-DE" sz="2600" dirty="0">
                <a:solidFill>
                  <a:schemeClr val="tx2">
                    <a:shade val="30000"/>
                    <a:satMod val="150000"/>
                  </a:schemeClr>
                </a:solidFill>
                <a:latin typeface="+mn-lt"/>
              </a:rPr>
              <a:t>in Betrieb nehmen</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Informatiker, Fachrichtung </a:t>
            </a:r>
            <a:r>
              <a:rPr lang="de-CH" sz="2600" dirty="0">
                <a:solidFill>
                  <a:srgbClr val="00B0F0"/>
                </a:solidFill>
                <a:latin typeface="+mn-lt"/>
              </a:rPr>
              <a:t>Systemtechnik</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5. Semester</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 Jenny, </a:t>
            </a:r>
            <a:r>
              <a:rPr lang="de-CH" sz="2600" dirty="0">
                <a:solidFill>
                  <a:schemeClr val="tx2">
                    <a:shade val="30000"/>
                    <a:satMod val="150000"/>
                  </a:schemeClr>
                </a:solidFill>
                <a:latin typeface="+mn-lt"/>
                <a:hlinkClick r:id="rId2"/>
              </a:rPr>
              <a:t>daniel.jenny@gbssg.ch</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058-228 26 57, 0043-5574-731 34,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076-450 37 70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67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Entwurf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 </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Einfaches Directoryservice-Konzept</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Details zum Entwurf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697937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68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Grundlagen: Entwurf AD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Überblick: </a:t>
            </a:r>
          </a:p>
          <a:p>
            <a:pPr marL="541782" indent="-514350" fontAlgn="auto">
              <a:spcBef>
                <a:spcPts val="600"/>
              </a:spcBef>
              <a:spcAft>
                <a:spcPts val="0"/>
              </a:spcAft>
              <a:buClr>
                <a:schemeClr val="accent1"/>
              </a:buClr>
              <a:buSzPct val="80000"/>
              <a:buFont typeface="Arial" pitchFamily="34" charset="0"/>
              <a:buChar char="•"/>
              <a:defRPr/>
            </a:pPr>
            <a:r>
              <a:rPr lang="de-CH" sz="2600" b="1">
                <a:solidFill>
                  <a:srgbClr val="FF0000"/>
                </a:solidFill>
                <a:latin typeface="+mn-lt"/>
              </a:rPr>
              <a:t>Einfaches Directoryservice-Konzept</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Details zum Entwurf </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endParaRPr lang="de-CH" sz="2600" dirty="0">
              <a:solidFill>
                <a:schemeClr val="tx2">
                  <a:shade val="30000"/>
                  <a:satMod val="150000"/>
                </a:schemeClr>
              </a:solidFill>
              <a:latin typeface="+mn-lt"/>
            </a:endParaRPr>
          </a:p>
        </p:txBody>
      </p:sp>
    </p:spTree>
    <p:extLst>
      <p:ext uri="{BB962C8B-B14F-4D97-AF65-F5344CB8AC3E}">
        <p14:creationId xmlns:p14="http://schemas.microsoft.com/office/powerpoint/2010/main" val="5088324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69B38B0-89FA-4F0E-8C75-A1D6EAADAF0F}" type="slidenum">
              <a:rPr lang="de-CH" smtClean="0"/>
              <a:pPr>
                <a:defRPr/>
              </a:pPr>
              <a:t>69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14" name="Untertitel 2"/>
          <p:cNvSpPr txBox="1">
            <a:spLocks/>
          </p:cNvSpPr>
          <p:nvPr/>
        </p:nvSpPr>
        <p:spPr bwMode="auto">
          <a:xfrm>
            <a:off x="1643062" y="1928812"/>
            <a:ext cx="7427913" cy="4524523"/>
          </a:xfrm>
          <a:prstGeom prst="rect">
            <a:avLst/>
          </a:prstGeom>
          <a:noFill/>
          <a:ln w="9525">
            <a:noFill/>
            <a:miter lim="800000"/>
            <a:headEnd/>
            <a:tailEnd/>
          </a:ln>
        </p:spPr>
        <p:txBody>
          <a:bodyPr tIns="0">
            <a:normAutofit lnSpcReduction="10000"/>
          </a:bodyPr>
          <a:lstStyle/>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logische Sicht: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Faustregel: 1 Domäne</a:t>
            </a:r>
            <a:r>
              <a:rPr lang="de-CH" sz="2600">
                <a:solidFill>
                  <a:schemeClr val="tx2">
                    <a:shade val="30000"/>
                    <a:satMod val="150000"/>
                  </a:schemeClr>
                </a:solidFill>
                <a:latin typeface="+mn-lt"/>
              </a:rPr>
              <a:t>; weitere Domänen </a:t>
            </a:r>
            <a:r>
              <a:rPr lang="de-CH" sz="2600" dirty="0">
                <a:solidFill>
                  <a:schemeClr val="tx2">
                    <a:shade val="30000"/>
                    <a:satMod val="150000"/>
                  </a:schemeClr>
                </a:solidFill>
                <a:latin typeface="+mn-lt"/>
              </a:rPr>
              <a:t>nur:</a:t>
            </a:r>
          </a:p>
          <a:p>
            <a:pPr marL="1456182" lvl="2" indent="-468000" fontAlgn="auto">
              <a:spcBef>
                <a:spcPts val="600"/>
              </a:spcBef>
              <a:spcAft>
                <a:spcPts val="0"/>
              </a:spcAft>
              <a:buClr>
                <a:schemeClr val="accent1"/>
              </a:buClr>
              <a:buSzPct val="80000"/>
              <a:buFont typeface="Wingdings" panose="05000000000000000000" pitchFamily="2" charset="2"/>
              <a:buChar char="§"/>
              <a:defRPr/>
            </a:pPr>
            <a:r>
              <a:rPr lang="de-CH" sz="2600" dirty="0">
                <a:solidFill>
                  <a:schemeClr val="tx2">
                    <a:shade val="30000"/>
                    <a:satMod val="150000"/>
                  </a:schemeClr>
                </a:solidFill>
                <a:latin typeface="+mn-lt"/>
              </a:rPr>
              <a:t>bei Schemaschutz</a:t>
            </a:r>
          </a:p>
          <a:p>
            <a:pPr marL="1456182" lvl="2" indent="-468000" fontAlgn="auto">
              <a:spcBef>
                <a:spcPts val="600"/>
              </a:spcBef>
              <a:spcAft>
                <a:spcPts val="0"/>
              </a:spcAft>
              <a:buClr>
                <a:schemeClr val="accent1"/>
              </a:buClr>
              <a:buSzPct val="80000"/>
              <a:buFont typeface="Wingdings" panose="05000000000000000000" pitchFamily="2" charset="2"/>
              <a:buChar char="§"/>
              <a:defRPr/>
            </a:pPr>
            <a:r>
              <a:rPr lang="de-CH" sz="2600" dirty="0">
                <a:solidFill>
                  <a:schemeClr val="tx2">
                    <a:shade val="30000"/>
                    <a:satMod val="150000"/>
                  </a:schemeClr>
                </a:solidFill>
                <a:latin typeface="+mn-lt"/>
              </a:rPr>
              <a:t>bei «autonome», «eigenständige» </a:t>
            </a:r>
            <a:r>
              <a:rPr lang="de-CH" sz="2600" dirty="0" err="1">
                <a:solidFill>
                  <a:schemeClr val="tx2">
                    <a:shade val="30000"/>
                    <a:satMod val="150000"/>
                  </a:schemeClr>
                </a:solidFill>
                <a:latin typeface="+mn-lt"/>
              </a:rPr>
              <a:t>Verwalt</a:t>
            </a:r>
            <a:r>
              <a:rPr lang="de-CH" sz="2600" dirty="0">
                <a:solidFill>
                  <a:schemeClr val="tx2">
                    <a:shade val="30000"/>
                    <a:satMod val="150000"/>
                  </a:schemeClr>
                </a:solidFill>
                <a:latin typeface="+mn-lt"/>
              </a:rPr>
              <a:t>.</a:t>
            </a:r>
          </a:p>
          <a:p>
            <a:pPr marL="1456182" lvl="2" indent="-468000" fontAlgn="auto">
              <a:spcBef>
                <a:spcPts val="600"/>
              </a:spcBef>
              <a:spcAft>
                <a:spcPts val="0"/>
              </a:spcAft>
              <a:buClr>
                <a:schemeClr val="accent1"/>
              </a:buClr>
              <a:buSzPct val="80000"/>
              <a:buFont typeface="Wingdings" panose="05000000000000000000" pitchFamily="2" charset="2"/>
              <a:buChar char="§"/>
              <a:defRPr/>
            </a:pPr>
            <a:r>
              <a:rPr lang="de-CH" sz="2600" dirty="0">
                <a:solidFill>
                  <a:schemeClr val="tx2">
                    <a:shade val="30000"/>
                    <a:satMod val="150000"/>
                  </a:schemeClr>
                </a:solidFill>
                <a:latin typeface="+mn-lt"/>
              </a:rPr>
              <a:t>bei «eigener» Sicherheitsbereich</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2 DCs pro Domäne (</a:t>
            </a:r>
            <a:r>
              <a:rPr lang="de-CH" sz="2600" dirty="0" err="1">
                <a:solidFill>
                  <a:schemeClr val="tx2">
                    <a:shade val="30000"/>
                    <a:satMod val="150000"/>
                  </a:schemeClr>
                </a:solidFill>
                <a:latin typeface="+mn-lt"/>
              </a:rPr>
              <a:t>Herstellerempfehl</a:t>
            </a:r>
            <a:r>
              <a:rPr lang="de-CH" sz="2600" dirty="0">
                <a:solidFill>
                  <a:schemeClr val="tx2">
                    <a:shade val="30000"/>
                    <a:satMod val="150000"/>
                  </a:schemeClr>
                </a:solidFill>
                <a:latin typeface="+mn-lt"/>
              </a:rPr>
              <a:t>.)</a:t>
            </a:r>
          </a:p>
          <a:p>
            <a:pPr marL="541782" lvl="1"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physische Sicht: </a:t>
            </a:r>
          </a:p>
          <a:p>
            <a:pPr marL="998982" lvl="1" indent="-514350" fontAlgn="auto">
              <a:spcBef>
                <a:spcPts val="600"/>
              </a:spcBef>
              <a:spcAft>
                <a:spcPts val="0"/>
              </a:spcAft>
              <a:buClr>
                <a:schemeClr val="accent1"/>
              </a:buClr>
              <a:buSzPct val="80000"/>
              <a:buFont typeface="Courier New" pitchFamily="49" charset="0"/>
              <a:buChar char="o"/>
              <a:defRPr/>
            </a:pPr>
            <a:r>
              <a:rPr lang="de-DE" sz="2600" dirty="0">
                <a:solidFill>
                  <a:schemeClr val="tx2">
                    <a:shade val="30000"/>
                    <a:satMod val="150000"/>
                  </a:schemeClr>
                </a:solidFill>
                <a:latin typeface="+mn-lt"/>
              </a:rPr>
              <a:t>bei üblicher WAN-Verbind.: 1 DC/Standort </a:t>
            </a:r>
          </a:p>
          <a:p>
            <a:pPr marL="998982" lvl="1" indent="-514350" fontAlgn="auto">
              <a:spcBef>
                <a:spcPts val="600"/>
              </a:spcBef>
              <a:spcAft>
                <a:spcPts val="0"/>
              </a:spcAft>
              <a:buClr>
                <a:schemeClr val="accent1"/>
              </a:buClr>
              <a:buSzPct val="80000"/>
              <a:buFont typeface="Courier New" pitchFamily="49" charset="0"/>
              <a:buChar char="o"/>
              <a:defRPr/>
            </a:pPr>
            <a:r>
              <a:rPr lang="de-DE" sz="2600" dirty="0">
                <a:solidFill>
                  <a:schemeClr val="tx2">
                    <a:shade val="30000"/>
                    <a:satMod val="150000"/>
                  </a:schemeClr>
                </a:solidFill>
                <a:latin typeface="+mn-lt"/>
              </a:rPr>
              <a:t>bei </a:t>
            </a:r>
            <a:r>
              <a:rPr lang="de-DE" sz="2600" dirty="0" err="1">
                <a:solidFill>
                  <a:schemeClr val="tx2">
                    <a:shade val="30000"/>
                    <a:satMod val="150000"/>
                  </a:schemeClr>
                </a:solidFill>
                <a:latin typeface="+mn-lt"/>
              </a:rPr>
              <a:t>Hochgeschw</a:t>
            </a:r>
            <a:r>
              <a:rPr lang="de-DE" sz="2600" dirty="0">
                <a:solidFill>
                  <a:schemeClr val="tx2">
                    <a:shade val="30000"/>
                    <a:satMod val="150000"/>
                  </a:schemeClr>
                </a:solidFill>
                <a:latin typeface="+mn-lt"/>
              </a:rPr>
              <a:t>.-Verb.: 1 DC für alle so zusammengeschlossenen Standorte</a:t>
            </a:r>
          </a:p>
        </p:txBody>
      </p:sp>
      <p:grpSp>
        <p:nvGrpSpPr>
          <p:cNvPr id="6" name="Gruppieren 5"/>
          <p:cNvGrpSpPr/>
          <p:nvPr/>
        </p:nvGrpSpPr>
        <p:grpSpPr>
          <a:xfrm>
            <a:off x="353727" y="2065617"/>
            <a:ext cx="1289336" cy="1424069"/>
            <a:chOff x="490934" y="5165576"/>
            <a:chExt cx="1289336" cy="1424069"/>
          </a:xfrm>
        </p:grpSpPr>
        <p:sp>
          <p:nvSpPr>
            <p:cNvPr id="7" name="Gleichschenkliges Dreieck 6"/>
            <p:cNvSpPr/>
            <p:nvPr/>
          </p:nvSpPr>
          <p:spPr>
            <a:xfrm>
              <a:off x="490934" y="5165576"/>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leichschenkliges Dreieck 7"/>
            <p:cNvSpPr/>
            <p:nvPr/>
          </p:nvSpPr>
          <p:spPr>
            <a:xfrm>
              <a:off x="1083580" y="5949957"/>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9"/>
            <p:cNvCxnSpPr>
              <a:stCxn id="7" idx="4"/>
              <a:endCxn id="8" idx="0"/>
            </p:cNvCxnSpPr>
            <p:nvPr/>
          </p:nvCxnSpPr>
          <p:spPr>
            <a:xfrm>
              <a:off x="1187624" y="5805264"/>
              <a:ext cx="244301" cy="144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p:nvGrpSpPr>
        <p:grpSpPr>
          <a:xfrm>
            <a:off x="298048" y="4513889"/>
            <a:ext cx="1505531" cy="859327"/>
            <a:chOff x="298048" y="5157192"/>
            <a:chExt cx="1505531" cy="859327"/>
          </a:xfrm>
        </p:grpSpPr>
        <p:sp>
          <p:nvSpPr>
            <p:cNvPr id="11" name="Ellipse 10"/>
            <p:cNvSpPr/>
            <p:nvPr/>
          </p:nvSpPr>
          <p:spPr>
            <a:xfrm>
              <a:off x="298048" y="5157192"/>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929059" y="5677949"/>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12"/>
            <p:cNvCxnSpPr>
              <a:stCxn id="11" idx="5"/>
            </p:cNvCxnSpPr>
            <p:nvPr/>
          </p:nvCxnSpPr>
          <p:spPr>
            <a:xfrm>
              <a:off x="1044498" y="5446180"/>
              <a:ext cx="250220" cy="2317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933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X.500 Standard</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42791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Schema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Das Schema regelt: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Vergabe des DN in festgelegter Struktur: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Kanton SG – GBS – Informatik – Jenny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Beschaffenheit der Objektklassen (User):</a:t>
            </a:r>
          </a:p>
          <a:p>
            <a:pPr marL="1456182" lvl="2" indent="-514350" fontAlgn="auto">
              <a:spcBef>
                <a:spcPts val="600"/>
              </a:spcBef>
              <a:spcAft>
                <a:spcPts val="0"/>
              </a:spcAft>
              <a:buClr>
                <a:schemeClr val="accent1"/>
              </a:buClr>
              <a:buSzPct val="80000"/>
              <a:buFont typeface="Wingdings" panose="05000000000000000000" pitchFamily="2" charset="2"/>
              <a:buChar char="§"/>
              <a:defRPr/>
            </a:pPr>
            <a:r>
              <a:rPr lang="de-CH" sz="2600" dirty="0">
                <a:solidFill>
                  <a:schemeClr val="tx2">
                    <a:shade val="30000"/>
                    <a:satMod val="150000"/>
                  </a:schemeClr>
                </a:solidFill>
                <a:latin typeface="+mn-lt"/>
              </a:rPr>
              <a:t>zwingende/optionale Attribute</a:t>
            </a:r>
          </a:p>
          <a:p>
            <a:pPr marL="1456182" lvl="2" indent="-514350" fontAlgn="auto">
              <a:spcBef>
                <a:spcPts val="600"/>
              </a:spcBef>
              <a:spcAft>
                <a:spcPts val="0"/>
              </a:spcAft>
              <a:buClr>
                <a:schemeClr val="accent1"/>
              </a:buClr>
              <a:buSzPct val="80000"/>
              <a:buFont typeface="Wingdings" panose="05000000000000000000" pitchFamily="2" charset="2"/>
              <a:buChar char="§"/>
              <a:defRPr/>
            </a:pPr>
            <a:r>
              <a:rPr lang="de-CH" sz="2600" dirty="0" err="1">
                <a:solidFill>
                  <a:schemeClr val="tx2">
                    <a:shade val="30000"/>
                    <a:satMod val="150000"/>
                  </a:schemeClr>
                </a:solidFill>
                <a:latin typeface="+mn-lt"/>
              </a:rPr>
              <a:t>Objektkl</a:t>
            </a:r>
            <a:r>
              <a:rPr lang="de-CH" sz="2600" dirty="0">
                <a:solidFill>
                  <a:schemeClr val="tx2">
                    <a:shade val="30000"/>
                    <a:satMod val="150000"/>
                  </a:schemeClr>
                </a:solidFill>
                <a:latin typeface="+mn-lt"/>
              </a:rPr>
              <a:t>. können vererben (Spezial-User)</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Eigenschaften der Attribute (Vorname, Modellbezeichnung):  "Feldlänge", "Feldtyp"</a:t>
            </a: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p:txBody>
      </p:sp>
      <p:sp>
        <p:nvSpPr>
          <p:cNvPr id="6" name="Rechteck 5"/>
          <p:cNvSpPr/>
          <p:nvPr/>
        </p:nvSpPr>
        <p:spPr>
          <a:xfrm>
            <a:off x="539552" y="4437112"/>
            <a:ext cx="1431215" cy="1292662"/>
          </a:xfrm>
          <a:prstGeom prst="rect">
            <a:avLst/>
          </a:prstGeom>
          <a:solidFill>
            <a:schemeClr val="accent1"/>
          </a:solidFill>
          <a:effectLst/>
        </p:spPr>
        <p:txBody>
          <a:bodyPr wrap="square">
            <a:spAutoFit/>
          </a:bodyPr>
          <a:lstStyle/>
          <a:p>
            <a:r>
              <a:rPr lang="de-CH" sz="2600">
                <a:solidFill>
                  <a:srgbClr val="FFFF00"/>
                </a:solidFill>
                <a:latin typeface="+mn-lt"/>
              </a:rPr>
              <a:t>siehe</a:t>
            </a:r>
          </a:p>
          <a:p>
            <a:r>
              <a:rPr lang="de-CH" sz="2600">
                <a:solidFill>
                  <a:srgbClr val="FFFF00"/>
                </a:solidFill>
                <a:latin typeface="+mn-lt"/>
              </a:rPr>
              <a:t>Schema-Editor</a:t>
            </a:r>
          </a:p>
        </p:txBody>
      </p:sp>
    </p:spTree>
    <p:extLst>
      <p:ext uri="{BB962C8B-B14F-4D97-AF65-F5344CB8AC3E}">
        <p14:creationId xmlns:p14="http://schemas.microsoft.com/office/powerpoint/2010/main" val="34390048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69B38B0-89FA-4F0E-8C75-A1D6EAADAF0F}" type="slidenum">
              <a:rPr lang="de-CH" smtClean="0"/>
              <a:pPr>
                <a:defRPr/>
              </a:pPr>
              <a:t>70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14" name="Untertitel 2"/>
          <p:cNvSpPr txBox="1">
            <a:spLocks/>
          </p:cNvSpPr>
          <p:nvPr/>
        </p:nvSpPr>
        <p:spPr bwMode="auto">
          <a:xfrm>
            <a:off x="1643062" y="1928812"/>
            <a:ext cx="7249417" cy="4524523"/>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logische Sicht: </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2 DCs pro Domäne (</a:t>
            </a:r>
            <a:r>
              <a:rPr lang="de-CH" sz="2600" dirty="0" err="1">
                <a:solidFill>
                  <a:schemeClr val="tx2">
                    <a:shade val="30000"/>
                    <a:satMod val="150000"/>
                  </a:schemeClr>
                </a:solidFill>
                <a:latin typeface="+mn-lt"/>
              </a:rPr>
              <a:t>Herstellerempfehl</a:t>
            </a:r>
            <a:r>
              <a:rPr lang="de-CH" sz="2600" dirty="0">
                <a:solidFill>
                  <a:schemeClr val="tx2">
                    <a:shade val="30000"/>
                    <a:satMod val="150000"/>
                  </a:schemeClr>
                </a:solidFill>
                <a:latin typeface="+mn-lt"/>
              </a:rPr>
              <a:t>.)</a:t>
            </a:r>
          </a:p>
          <a:p>
            <a:pPr marL="998982" lvl="1" indent="-51435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Merkregel: </a:t>
            </a:r>
            <a:br>
              <a:rPr lang="de-CH" sz="2600" dirty="0">
                <a:solidFill>
                  <a:schemeClr val="tx2">
                    <a:shade val="30000"/>
                    <a:satMod val="150000"/>
                  </a:schemeClr>
                </a:solidFill>
                <a:latin typeface="+mn-lt"/>
              </a:rPr>
            </a:br>
            <a:r>
              <a:rPr lang="de-CH" sz="2600" b="1" dirty="0">
                <a:solidFill>
                  <a:srgbClr val="FF0000"/>
                </a:solidFill>
                <a:latin typeface="+mn-lt"/>
              </a:rPr>
              <a:t>D</a:t>
            </a:r>
            <a:r>
              <a:rPr lang="de-CH" sz="2600" dirty="0">
                <a:solidFill>
                  <a:schemeClr val="tx2">
                    <a:shade val="30000"/>
                    <a:satMod val="150000"/>
                  </a:schemeClr>
                </a:solidFill>
                <a:latin typeface="+mn-lt"/>
              </a:rPr>
              <a:t>omäne </a:t>
            </a:r>
            <a:r>
              <a:rPr lang="de-CH" sz="2600" dirty="0">
                <a:solidFill>
                  <a:schemeClr val="tx2">
                    <a:shade val="30000"/>
                    <a:satMod val="150000"/>
                  </a:schemeClr>
                </a:solidFill>
                <a:latin typeface="+mn-lt"/>
                <a:sym typeface="Wingdings" panose="05000000000000000000" pitchFamily="2" charset="2"/>
              </a:rPr>
              <a:t> </a:t>
            </a:r>
            <a:r>
              <a:rPr lang="de-CH" sz="2600" b="1" dirty="0">
                <a:solidFill>
                  <a:srgbClr val="FF0000"/>
                </a:solidFill>
                <a:latin typeface="+mn-lt"/>
                <a:sym typeface="Wingdings" panose="05000000000000000000" pitchFamily="2" charset="2"/>
              </a:rPr>
              <a:t>D</a:t>
            </a:r>
            <a:r>
              <a:rPr lang="de-CH" sz="2600" dirty="0">
                <a:solidFill>
                  <a:schemeClr val="tx2">
                    <a:shade val="30000"/>
                    <a:satMod val="150000"/>
                  </a:schemeClr>
                </a:solidFill>
                <a:latin typeface="+mn-lt"/>
                <a:sym typeface="Wingdings" panose="05000000000000000000" pitchFamily="2" charset="2"/>
              </a:rPr>
              <a:t>ouble  pro </a:t>
            </a:r>
            <a:r>
              <a:rPr lang="de-CH" sz="2600" b="1" dirty="0">
                <a:solidFill>
                  <a:srgbClr val="FF0000"/>
                </a:solidFill>
                <a:latin typeface="+mn-lt"/>
                <a:sym typeface="Wingdings" panose="05000000000000000000" pitchFamily="2" charset="2"/>
              </a:rPr>
              <a:t>D</a:t>
            </a:r>
            <a:r>
              <a:rPr lang="de-CH" sz="2600" dirty="0">
                <a:solidFill>
                  <a:schemeClr val="tx2">
                    <a:shade val="30000"/>
                    <a:satMod val="150000"/>
                  </a:schemeClr>
                </a:solidFill>
                <a:latin typeface="+mn-lt"/>
                <a:sym typeface="Wingdings" panose="05000000000000000000" pitchFamily="2" charset="2"/>
              </a:rPr>
              <a:t>omäne: 2 DCs </a:t>
            </a:r>
            <a:endParaRPr lang="de-CH" sz="2600" dirty="0">
              <a:solidFill>
                <a:schemeClr val="tx2">
                  <a:shade val="30000"/>
                  <a:satMod val="150000"/>
                </a:schemeClr>
              </a:solidFill>
              <a:latin typeface="+mn-lt"/>
            </a:endParaRPr>
          </a:p>
          <a:p>
            <a:pPr marL="998982" lvl="1" indent="-514350" fontAlgn="auto">
              <a:spcBef>
                <a:spcPts val="600"/>
              </a:spcBef>
              <a:spcAft>
                <a:spcPts val="0"/>
              </a:spcAft>
              <a:buClr>
                <a:schemeClr val="accent1"/>
              </a:buClr>
              <a:buSzPct val="80000"/>
              <a:buFont typeface="Courier New" pitchFamily="49" charset="0"/>
              <a:buChar char="o"/>
              <a:defRPr/>
            </a:pPr>
            <a:endParaRPr lang="de-CH" sz="2600" dirty="0">
              <a:solidFill>
                <a:schemeClr val="tx2">
                  <a:shade val="30000"/>
                  <a:satMod val="150000"/>
                </a:schemeClr>
              </a:solidFill>
              <a:latin typeface="+mn-lt"/>
            </a:endParaRPr>
          </a:p>
          <a:p>
            <a:pPr marL="541782" lvl="1"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physische Sicht: </a:t>
            </a:r>
          </a:p>
          <a:p>
            <a:pPr marL="998982" lvl="1" indent="-514350" fontAlgn="auto">
              <a:spcBef>
                <a:spcPts val="600"/>
              </a:spcBef>
              <a:spcAft>
                <a:spcPts val="0"/>
              </a:spcAft>
              <a:buClr>
                <a:schemeClr val="accent1"/>
              </a:buClr>
              <a:buSzPct val="80000"/>
              <a:buFont typeface="Courier New" pitchFamily="49" charset="0"/>
              <a:buChar char="o"/>
              <a:defRPr/>
            </a:pPr>
            <a:r>
              <a:rPr lang="de-DE" sz="2600" dirty="0">
                <a:solidFill>
                  <a:schemeClr val="tx2">
                    <a:shade val="30000"/>
                    <a:satMod val="150000"/>
                  </a:schemeClr>
                </a:solidFill>
                <a:latin typeface="+mn-lt"/>
              </a:rPr>
              <a:t>bei üblicher WAN-Verbind.: 1 DC/Standort</a:t>
            </a:r>
          </a:p>
          <a:p>
            <a:pPr marL="998982" lvl="1" indent="-514350" fontAlgn="auto">
              <a:spcBef>
                <a:spcPts val="600"/>
              </a:spcBef>
              <a:spcAft>
                <a:spcPts val="0"/>
              </a:spcAft>
              <a:buClr>
                <a:schemeClr val="accent1"/>
              </a:buClr>
              <a:buSzPct val="80000"/>
              <a:buFont typeface="Courier New" pitchFamily="49" charset="0"/>
              <a:buChar char="o"/>
              <a:defRPr/>
            </a:pPr>
            <a:r>
              <a:rPr lang="de-DE" sz="2600" dirty="0">
                <a:solidFill>
                  <a:schemeClr val="tx2">
                    <a:shade val="30000"/>
                    <a:satMod val="150000"/>
                  </a:schemeClr>
                </a:solidFill>
                <a:latin typeface="+mn-lt"/>
              </a:rPr>
              <a:t>Merkregel:</a:t>
            </a:r>
            <a:br>
              <a:rPr lang="de-DE" sz="2600" dirty="0">
                <a:solidFill>
                  <a:schemeClr val="tx2">
                    <a:shade val="30000"/>
                    <a:satMod val="150000"/>
                  </a:schemeClr>
                </a:solidFill>
                <a:latin typeface="+mn-lt"/>
              </a:rPr>
            </a:br>
            <a:r>
              <a:rPr lang="de-DE" sz="2600" b="1" dirty="0">
                <a:solidFill>
                  <a:srgbClr val="FF0000"/>
                </a:solidFill>
                <a:latin typeface="+mn-lt"/>
              </a:rPr>
              <a:t>S</a:t>
            </a:r>
            <a:r>
              <a:rPr lang="de-DE" sz="2600" dirty="0">
                <a:solidFill>
                  <a:schemeClr val="tx2">
                    <a:shade val="30000"/>
                    <a:satMod val="150000"/>
                  </a:schemeClr>
                </a:solidFill>
                <a:latin typeface="+mn-lt"/>
              </a:rPr>
              <a:t>tandort </a:t>
            </a:r>
            <a:r>
              <a:rPr lang="de-DE" sz="2600" dirty="0">
                <a:solidFill>
                  <a:schemeClr val="tx2">
                    <a:shade val="30000"/>
                    <a:satMod val="150000"/>
                  </a:schemeClr>
                </a:solidFill>
                <a:latin typeface="+mn-lt"/>
                <a:sym typeface="Wingdings" panose="05000000000000000000" pitchFamily="2" charset="2"/>
              </a:rPr>
              <a:t> </a:t>
            </a:r>
            <a:r>
              <a:rPr lang="de-DE" sz="2600" b="1" dirty="0">
                <a:solidFill>
                  <a:srgbClr val="FF0000"/>
                </a:solidFill>
                <a:latin typeface="+mn-lt"/>
                <a:sym typeface="Wingdings" panose="05000000000000000000" pitchFamily="2" charset="2"/>
              </a:rPr>
              <a:t>S</a:t>
            </a:r>
            <a:r>
              <a:rPr lang="de-DE" sz="2600" dirty="0">
                <a:solidFill>
                  <a:schemeClr val="tx2">
                    <a:shade val="30000"/>
                    <a:satMod val="150000"/>
                  </a:schemeClr>
                </a:solidFill>
                <a:latin typeface="+mn-lt"/>
                <a:sym typeface="Wingdings" panose="05000000000000000000" pitchFamily="2" charset="2"/>
              </a:rPr>
              <a:t>ingle  pro </a:t>
            </a:r>
            <a:r>
              <a:rPr lang="de-DE" sz="2600" b="1" dirty="0">
                <a:solidFill>
                  <a:srgbClr val="FF0000"/>
                </a:solidFill>
                <a:latin typeface="+mn-lt"/>
                <a:sym typeface="Wingdings" panose="05000000000000000000" pitchFamily="2" charset="2"/>
              </a:rPr>
              <a:t>S</a:t>
            </a:r>
            <a:r>
              <a:rPr lang="de-DE" sz="2600" dirty="0">
                <a:solidFill>
                  <a:schemeClr val="tx2">
                    <a:shade val="30000"/>
                    <a:satMod val="150000"/>
                  </a:schemeClr>
                </a:solidFill>
                <a:latin typeface="+mn-lt"/>
                <a:sym typeface="Wingdings" panose="05000000000000000000" pitchFamily="2" charset="2"/>
              </a:rPr>
              <a:t>tandort: </a:t>
            </a:r>
            <a:r>
              <a:rPr lang="de-DE" sz="2600" dirty="0">
                <a:solidFill>
                  <a:schemeClr val="tx2">
                    <a:shade val="30000"/>
                    <a:satMod val="150000"/>
                  </a:schemeClr>
                </a:solidFill>
                <a:latin typeface="+mn-lt"/>
              </a:rPr>
              <a:t>1 DC</a:t>
            </a:r>
          </a:p>
        </p:txBody>
      </p:sp>
      <p:grpSp>
        <p:nvGrpSpPr>
          <p:cNvPr id="6" name="Gruppieren 5"/>
          <p:cNvGrpSpPr/>
          <p:nvPr/>
        </p:nvGrpSpPr>
        <p:grpSpPr>
          <a:xfrm>
            <a:off x="353727" y="2065617"/>
            <a:ext cx="1289336" cy="1424069"/>
            <a:chOff x="490934" y="5165576"/>
            <a:chExt cx="1289336" cy="1424069"/>
          </a:xfrm>
        </p:grpSpPr>
        <p:sp>
          <p:nvSpPr>
            <p:cNvPr id="7" name="Gleichschenkliges Dreieck 6"/>
            <p:cNvSpPr/>
            <p:nvPr/>
          </p:nvSpPr>
          <p:spPr>
            <a:xfrm>
              <a:off x="490934" y="5165576"/>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leichschenkliges Dreieck 7"/>
            <p:cNvSpPr/>
            <p:nvPr/>
          </p:nvSpPr>
          <p:spPr>
            <a:xfrm>
              <a:off x="1083580" y="5949957"/>
              <a:ext cx="696690" cy="63968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9"/>
            <p:cNvCxnSpPr>
              <a:stCxn id="7" idx="4"/>
              <a:endCxn id="8" idx="0"/>
            </p:cNvCxnSpPr>
            <p:nvPr/>
          </p:nvCxnSpPr>
          <p:spPr>
            <a:xfrm>
              <a:off x="1187624" y="5805264"/>
              <a:ext cx="244301" cy="144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p:nvGrpSpPr>
        <p:grpSpPr>
          <a:xfrm>
            <a:off x="298048" y="4513889"/>
            <a:ext cx="1505531" cy="859327"/>
            <a:chOff x="298048" y="5157192"/>
            <a:chExt cx="1505531" cy="859327"/>
          </a:xfrm>
        </p:grpSpPr>
        <p:sp>
          <p:nvSpPr>
            <p:cNvPr id="11" name="Ellipse 10"/>
            <p:cNvSpPr/>
            <p:nvPr/>
          </p:nvSpPr>
          <p:spPr>
            <a:xfrm>
              <a:off x="298048" y="5157192"/>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929059" y="5677949"/>
              <a:ext cx="874520" cy="33857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12"/>
            <p:cNvCxnSpPr>
              <a:stCxn id="11" idx="5"/>
            </p:cNvCxnSpPr>
            <p:nvPr/>
          </p:nvCxnSpPr>
          <p:spPr>
            <a:xfrm>
              <a:off x="1044498" y="5446180"/>
              <a:ext cx="250220" cy="2317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hteck 2"/>
          <p:cNvSpPr/>
          <p:nvPr/>
        </p:nvSpPr>
        <p:spPr>
          <a:xfrm>
            <a:off x="582099" y="2420888"/>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hteck 14"/>
          <p:cNvSpPr/>
          <p:nvPr/>
        </p:nvSpPr>
        <p:spPr>
          <a:xfrm>
            <a:off x="750814" y="2420887"/>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hteck 15"/>
          <p:cNvSpPr/>
          <p:nvPr/>
        </p:nvSpPr>
        <p:spPr>
          <a:xfrm>
            <a:off x="1168822" y="3209961"/>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Rechteck 16"/>
          <p:cNvSpPr/>
          <p:nvPr/>
        </p:nvSpPr>
        <p:spPr>
          <a:xfrm>
            <a:off x="1337537" y="3209960"/>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hteck 17"/>
          <p:cNvSpPr/>
          <p:nvPr/>
        </p:nvSpPr>
        <p:spPr>
          <a:xfrm>
            <a:off x="681625" y="4590469"/>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hteck 18"/>
          <p:cNvSpPr/>
          <p:nvPr/>
        </p:nvSpPr>
        <p:spPr>
          <a:xfrm>
            <a:off x="1464566" y="5097726"/>
            <a:ext cx="72008" cy="212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59585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69B38B0-89FA-4F0E-8C75-A1D6EAADAF0F}" type="slidenum">
              <a:rPr lang="de-CH" smtClean="0"/>
              <a:pPr>
                <a:defRPr/>
              </a:pPr>
              <a:t>71</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14" name="Untertitel 2"/>
          <p:cNvSpPr txBox="1">
            <a:spLocks/>
          </p:cNvSpPr>
          <p:nvPr/>
        </p:nvSpPr>
        <p:spPr bwMode="auto">
          <a:xfrm>
            <a:off x="1643063" y="1928813"/>
            <a:ext cx="7072312" cy="4286250"/>
          </a:xfrm>
          <a:prstGeom prst="rect">
            <a:avLst/>
          </a:prstGeom>
          <a:noFill/>
          <a:ln w="9525">
            <a:noFill/>
            <a:miter lim="800000"/>
            <a:headEnd/>
            <a:tailEnd/>
          </a:ln>
        </p:spPr>
        <p:txBody>
          <a:bodyPr tIns="0">
            <a:normAutofit/>
          </a:bodyPr>
          <a:lstStyle/>
          <a:p>
            <a:pPr marL="541782" lvl="1"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Lösen Sie 2 Fallbeispiele, alleine oder zu zweit</a:t>
            </a:r>
          </a:p>
          <a:p>
            <a:pPr marL="541782" lvl="1"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Gesucht: </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logische Sicht mit Mindestanzahl DC</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physische Sicht mit Mindestanzahl DC</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Mindestanzahl DC insgesamt </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kostengünstigste Minimalvariante </a:t>
            </a:r>
          </a:p>
          <a:p>
            <a:pPr marL="998982" lvl="2" indent="-51435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Bezeichnung der Domänen und Standorte</a:t>
            </a:r>
          </a:p>
        </p:txBody>
      </p:sp>
    </p:spTree>
    <p:extLst>
      <p:ext uri="{BB962C8B-B14F-4D97-AF65-F5344CB8AC3E}">
        <p14:creationId xmlns:p14="http://schemas.microsoft.com/office/powerpoint/2010/main" val="756677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31E430CF-27DC-4703-A447-169DE10ECFC4}" type="slidenum">
              <a:rPr lang="de-CH" smtClean="0"/>
              <a:pPr>
                <a:defRPr/>
              </a:pPr>
              <a:t>72</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680" t="39524" r="14195" b="24603"/>
          <a:stretch/>
        </p:blipFill>
        <p:spPr bwMode="auto">
          <a:xfrm>
            <a:off x="307151" y="2852936"/>
            <a:ext cx="8585329" cy="326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ntertitel 2"/>
          <p:cNvSpPr txBox="1">
            <a:spLocks/>
          </p:cNvSpPr>
          <p:nvPr/>
        </p:nvSpPr>
        <p:spPr bwMode="auto">
          <a:xfrm>
            <a:off x="1643063" y="1928813"/>
            <a:ext cx="7072312" cy="4286250"/>
          </a:xfrm>
          <a:prstGeom prst="rect">
            <a:avLst/>
          </a:prstGeom>
          <a:noFill/>
          <a:ln w="9525">
            <a:noFill/>
            <a:miter lim="800000"/>
            <a:headEnd/>
            <a:tailEnd/>
          </a:ln>
        </p:spPr>
        <p:txBody>
          <a:bodyPr tIns="0">
            <a:normAutofit/>
          </a:bodyPr>
          <a:lstStyle/>
          <a:p>
            <a:pPr marL="27432" lvl="1" fontAlgn="auto">
              <a:spcBef>
                <a:spcPts val="600"/>
              </a:spcBef>
              <a:spcAft>
                <a:spcPts val="0"/>
              </a:spcAft>
              <a:buClr>
                <a:schemeClr val="accent1"/>
              </a:buClr>
              <a:buSzPct val="80000"/>
              <a:defRPr/>
            </a:pPr>
            <a:r>
              <a:rPr lang="de-CH" sz="2600">
                <a:solidFill>
                  <a:schemeClr val="tx2">
                    <a:shade val="30000"/>
                    <a:satMod val="150000"/>
                  </a:schemeClr>
                </a:solidFill>
                <a:latin typeface="+mn-lt"/>
              </a:rPr>
              <a:t>Fallbeispiel 1, 1/2: </a:t>
            </a:r>
          </a:p>
        </p:txBody>
      </p:sp>
      <p:sp>
        <p:nvSpPr>
          <p:cNvPr id="8" name="Titel 1"/>
          <p:cNvSpPr txBox="1">
            <a:spLocks/>
          </p:cNvSpPr>
          <p:nvPr/>
        </p:nvSpPr>
        <p:spPr>
          <a:xfrm>
            <a:off x="1431925" y="360363"/>
            <a:ext cx="7407275" cy="854075"/>
          </a:xfrm>
          <a:prstGeom prst="rect">
            <a:avLst/>
          </a:prstGeom>
        </p:spPr>
        <p:txBody>
          <a:bodyPr anchor="b">
            <a:normAutofit fontScale="90000"/>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Tree>
    <p:extLst>
      <p:ext uri="{BB962C8B-B14F-4D97-AF65-F5344CB8AC3E}">
        <p14:creationId xmlns:p14="http://schemas.microsoft.com/office/powerpoint/2010/main" val="19287261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1E430CF-27DC-4703-A447-169DE10ECFC4}" type="slidenum">
              <a:rPr lang="de-CH" smtClean="0"/>
              <a:pPr>
                <a:defRPr/>
              </a:pPr>
              <a:t>73</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14" name="Untertitel 2"/>
          <p:cNvSpPr txBox="1">
            <a:spLocks/>
          </p:cNvSpPr>
          <p:nvPr/>
        </p:nvSpPr>
        <p:spPr bwMode="auto">
          <a:xfrm>
            <a:off x="1643062" y="1928812"/>
            <a:ext cx="7249418" cy="4524523"/>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defRPr/>
            </a:pPr>
            <a:r>
              <a:rPr lang="de-CH" sz="2600">
                <a:solidFill>
                  <a:schemeClr val="tx2">
                    <a:shade val="30000"/>
                    <a:satMod val="150000"/>
                  </a:schemeClr>
                </a:solidFill>
                <a:latin typeface="+mn-lt"/>
              </a:rPr>
              <a:t>Fallbeispiel 1, 2/2:</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Die </a:t>
            </a:r>
            <a:r>
              <a:rPr lang="de-DE" sz="2600" dirty="0" err="1">
                <a:solidFill>
                  <a:schemeClr val="tx2">
                    <a:shade val="30000"/>
                    <a:satMod val="150000"/>
                  </a:schemeClr>
                </a:solidFill>
                <a:latin typeface="+mn-lt"/>
              </a:rPr>
              <a:t>voestalpine-Betriebe</a:t>
            </a:r>
            <a:r>
              <a:rPr lang="de-DE" sz="2600" dirty="0">
                <a:solidFill>
                  <a:schemeClr val="tx2">
                    <a:shade val="30000"/>
                    <a:satMod val="150000"/>
                  </a:schemeClr>
                </a:solidFill>
                <a:latin typeface="+mn-lt"/>
              </a:rPr>
              <a:t> Stahl, Edelstahl, </a:t>
            </a:r>
            <a:r>
              <a:rPr lang="de-DE" sz="2600" dirty="0" err="1">
                <a:solidFill>
                  <a:schemeClr val="tx2">
                    <a:shade val="30000"/>
                    <a:satMod val="150000"/>
                  </a:schemeClr>
                </a:solidFill>
                <a:latin typeface="+mn-lt"/>
              </a:rPr>
              <a:t>Bahn-systeme</a:t>
            </a:r>
            <a:r>
              <a:rPr lang="de-DE" sz="2600" dirty="0">
                <a:solidFill>
                  <a:schemeClr val="tx2">
                    <a:shade val="30000"/>
                    <a:satMod val="150000"/>
                  </a:schemeClr>
                </a:solidFill>
                <a:latin typeface="+mn-lt"/>
              </a:rPr>
              <a:t>, Profilform und Automotive befinden sich gemäss Abbildung an den 5 Niederlassungen D, CH, CZ, SLO und A. </a:t>
            </a:r>
          </a:p>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Es sind spezielle Vorkehrungen für die Sicherheit des Schemas zu treffen. </a:t>
            </a:r>
          </a:p>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Die anderen 4 Niederlassungen sind nur mit dem Hauptsitz Österreich verbunden.</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Hochgeschwindigkeits-WAN-Strecken</a:t>
            </a:r>
            <a:endParaRPr lang="de-DE" sz="2600" dirty="0">
              <a:solidFill>
                <a:schemeClr val="tx2">
                  <a:shade val="30000"/>
                  <a:satMod val="150000"/>
                </a:schemeClr>
              </a:solidFill>
              <a:latin typeface="+mn-lt"/>
            </a:endParaRPr>
          </a:p>
        </p:txBody>
      </p:sp>
    </p:spTree>
    <p:extLst>
      <p:ext uri="{BB962C8B-B14F-4D97-AF65-F5344CB8AC3E}">
        <p14:creationId xmlns:p14="http://schemas.microsoft.com/office/powerpoint/2010/main" val="17856917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1E430CF-27DC-4703-A447-169DE10ECFC4}" type="slidenum">
              <a:rPr lang="de-CH" smtClean="0"/>
              <a:pPr>
                <a:defRPr/>
              </a:pPr>
              <a:t>74</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pic>
        <p:nvPicPr>
          <p:cNvPr id="6" name="Bild 1"/>
          <p:cNvPicPr/>
          <p:nvPr/>
        </p:nvPicPr>
        <p:blipFill rotWithShape="1">
          <a:blip r:embed="rId2">
            <a:extLst>
              <a:ext uri="{28A0092B-C50C-407E-A947-70E740481C1C}">
                <a14:useLocalDpi xmlns:a14="http://schemas.microsoft.com/office/drawing/2010/main" val="0"/>
              </a:ext>
            </a:extLst>
          </a:blip>
          <a:srcRect l="1656" t="8124" r="2539" b="32410"/>
          <a:stretch/>
        </p:blipFill>
        <p:spPr bwMode="auto">
          <a:xfrm>
            <a:off x="643757" y="2420888"/>
            <a:ext cx="8169082" cy="3992096"/>
          </a:xfrm>
          <a:prstGeom prst="rect">
            <a:avLst/>
          </a:prstGeom>
          <a:noFill/>
          <a:ln>
            <a:noFill/>
          </a:ln>
        </p:spPr>
      </p:pic>
      <p:sp>
        <p:nvSpPr>
          <p:cNvPr id="7" name="Untertitel 2"/>
          <p:cNvSpPr txBox="1">
            <a:spLocks/>
          </p:cNvSpPr>
          <p:nvPr/>
        </p:nvSpPr>
        <p:spPr bwMode="auto">
          <a:xfrm>
            <a:off x="1643063" y="1928813"/>
            <a:ext cx="7072312" cy="4286250"/>
          </a:xfrm>
          <a:prstGeom prst="rect">
            <a:avLst/>
          </a:prstGeom>
          <a:noFill/>
          <a:ln w="9525">
            <a:noFill/>
            <a:miter lim="800000"/>
            <a:headEnd/>
            <a:tailEnd/>
          </a:ln>
        </p:spPr>
        <p:txBody>
          <a:bodyPr tIns="0">
            <a:normAutofit/>
          </a:bodyPr>
          <a:lstStyle/>
          <a:p>
            <a:pPr marL="27432" lvl="1" fontAlgn="auto">
              <a:spcBef>
                <a:spcPts val="600"/>
              </a:spcBef>
              <a:spcAft>
                <a:spcPts val="0"/>
              </a:spcAft>
              <a:buClr>
                <a:schemeClr val="accent1"/>
              </a:buClr>
              <a:buSzPct val="80000"/>
              <a:defRPr/>
            </a:pPr>
            <a:r>
              <a:rPr lang="de-CH" sz="2600">
                <a:solidFill>
                  <a:schemeClr val="tx2">
                    <a:shade val="30000"/>
                    <a:satMod val="150000"/>
                  </a:schemeClr>
                </a:solidFill>
                <a:latin typeface="+mn-lt"/>
              </a:rPr>
              <a:t>Fallbeispiel 2, 1/2: </a:t>
            </a:r>
          </a:p>
        </p:txBody>
      </p:sp>
    </p:spTree>
    <p:extLst>
      <p:ext uri="{BB962C8B-B14F-4D97-AF65-F5344CB8AC3E}">
        <p14:creationId xmlns:p14="http://schemas.microsoft.com/office/powerpoint/2010/main" val="1143193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407275" cy="854075"/>
          </a:xfrm>
        </p:spPr>
        <p:txBody>
          <a:bodyPr>
            <a:normAutofit fontScale="90000"/>
          </a:bodyPr>
          <a:lstStyle/>
          <a:p>
            <a:pPr eaLnBrk="1" fontAlgn="auto" hangingPunct="1">
              <a:spcAft>
                <a:spcPts val="0"/>
              </a:spcAft>
              <a:defRPr/>
            </a:pPr>
            <a:r>
              <a:rPr lang="de-CH">
                <a:solidFill>
                  <a:schemeClr val="tx2">
                    <a:satMod val="130000"/>
                  </a:schemeClr>
                </a:solidFill>
              </a:rPr>
              <a:t>Einfaches Directoryservice-Konzept</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31E430CF-27DC-4703-A447-169DE10ECFC4}" type="slidenum">
              <a:rPr lang="de-CH" smtClean="0"/>
              <a:pPr>
                <a:defRPr/>
              </a:pPr>
              <a:t>75</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1.4-ADEntwerfen_Teil1.pptx</a:t>
            </a:r>
            <a:endParaRPr lang="de-CH" dirty="0"/>
          </a:p>
        </p:txBody>
      </p:sp>
      <p:sp>
        <p:nvSpPr>
          <p:cNvPr id="14" name="Untertitel 2"/>
          <p:cNvSpPr txBox="1">
            <a:spLocks/>
          </p:cNvSpPr>
          <p:nvPr/>
        </p:nvSpPr>
        <p:spPr bwMode="auto">
          <a:xfrm>
            <a:off x="1643062" y="1951062"/>
            <a:ext cx="6889377" cy="4286250"/>
          </a:xfrm>
          <a:prstGeom prst="rect">
            <a:avLst/>
          </a:prstGeom>
          <a:noFill/>
          <a:ln w="9525">
            <a:noFill/>
            <a:miter lim="800000"/>
            <a:headEnd/>
            <a:tailEnd/>
          </a:ln>
        </p:spPr>
        <p:txBody>
          <a:bodyPr tIns="0">
            <a:normAutofit lnSpcReduction="10000"/>
          </a:bodyPr>
          <a:lstStyle/>
          <a:p>
            <a:pPr marL="541782" indent="-514350" fontAlgn="auto">
              <a:spcBef>
                <a:spcPts val="600"/>
              </a:spcBef>
              <a:spcAft>
                <a:spcPts val="0"/>
              </a:spcAft>
              <a:buClr>
                <a:schemeClr val="accent1"/>
              </a:buClr>
              <a:buSzPct val="80000"/>
              <a:defRPr/>
            </a:pPr>
            <a:r>
              <a:rPr lang="de-CH" sz="2600">
                <a:solidFill>
                  <a:schemeClr val="tx2">
                    <a:shade val="30000"/>
                    <a:satMod val="150000"/>
                  </a:schemeClr>
                </a:solidFill>
                <a:latin typeface="+mn-lt"/>
              </a:rPr>
              <a:t>Fallbeispiel 2, 2/2:</a:t>
            </a:r>
            <a:endParaRPr lang="de-CH" sz="2600" dirty="0">
              <a:solidFill>
                <a:schemeClr val="tx2">
                  <a:shade val="30000"/>
                  <a:satMod val="150000"/>
                </a:schemeClr>
              </a:solidFill>
              <a:latin typeface="+mn-lt"/>
            </a:endParaRPr>
          </a:p>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Die abgebildeten 4 Niederlassungen Hannover, Dortmund, Lindau und München sind vollvermascht. </a:t>
            </a:r>
          </a:p>
          <a:p>
            <a:pPr marL="541782" indent="-514350" fontAlgn="auto">
              <a:spcBef>
                <a:spcPts val="600"/>
              </a:spcBef>
              <a:spcAft>
                <a:spcPts val="0"/>
              </a:spcAft>
              <a:buClr>
                <a:schemeClr val="accent1"/>
              </a:buClr>
              <a:buSzPct val="80000"/>
              <a:buFont typeface="Arial" pitchFamily="34" charset="0"/>
              <a:buChar char="•"/>
              <a:defRPr/>
            </a:pPr>
            <a:r>
              <a:rPr lang="de-DE" sz="2600" dirty="0">
                <a:solidFill>
                  <a:schemeClr val="tx2">
                    <a:shade val="30000"/>
                    <a:satMod val="150000"/>
                  </a:schemeClr>
                </a:solidFill>
                <a:latin typeface="+mn-lt"/>
              </a:rPr>
              <a:t>München erhält einen eigenen Sicherheitsbereich und verwaltet sich autonom.</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Es kommen kostengünstige WAN-Strecken zum Einsatz.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Lindau ist der Hauptsitz und beschäftigt 1000 Mitarbeiter, die anderen weniger als 100.</a:t>
            </a:r>
            <a:endParaRPr lang="de-DE" sz="2600" dirty="0">
              <a:solidFill>
                <a:schemeClr val="tx2">
                  <a:shade val="30000"/>
                  <a:satMod val="150000"/>
                </a:schemeClr>
              </a:solidFill>
              <a:latin typeface="+mn-lt"/>
            </a:endParaRPr>
          </a:p>
        </p:txBody>
      </p:sp>
    </p:spTree>
    <p:extLst>
      <p:ext uri="{BB962C8B-B14F-4D97-AF65-F5344CB8AC3E}">
        <p14:creationId xmlns:p14="http://schemas.microsoft.com/office/powerpoint/2010/main" val="2988330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76</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3.5-Gruppenrichtlinien.pptx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Gruppenrichtlinien, </a:t>
            </a:r>
            <a:r>
              <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Kap</a:t>
            </a: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 3.5</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3" y="1928813"/>
            <a:ext cx="6354762" cy="3857625"/>
          </a:xfrm>
          <a:prstGeom prst="rect">
            <a:avLst/>
          </a:prstGeom>
          <a:noFill/>
          <a:ln w="9525">
            <a:noFill/>
            <a:miter lim="800000"/>
            <a:headEnd/>
            <a:tailEnd/>
          </a:ln>
        </p:spPr>
        <p:txBody>
          <a:bodyPr tIns="0">
            <a:normAutofit/>
          </a:bodyPr>
          <a:lstStyle/>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zur Verwendung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für das Informatikmodul 159: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a:t>
            </a:r>
            <a:r>
              <a:rPr lang="de-DE" sz="2600" dirty="0">
                <a:solidFill>
                  <a:schemeClr val="tx2">
                    <a:shade val="30000"/>
                    <a:satMod val="150000"/>
                  </a:schemeClr>
                </a:solidFill>
                <a:latin typeface="+mn-lt"/>
              </a:rPr>
              <a:t>Directory Services konfigurieren und </a:t>
            </a:r>
            <a:br>
              <a:rPr lang="de-DE" sz="2600" dirty="0">
                <a:solidFill>
                  <a:schemeClr val="tx2">
                    <a:shade val="30000"/>
                    <a:satMod val="150000"/>
                  </a:schemeClr>
                </a:solidFill>
                <a:latin typeface="+mn-lt"/>
              </a:rPr>
            </a:br>
            <a:r>
              <a:rPr lang="de-DE" sz="2600" dirty="0">
                <a:solidFill>
                  <a:schemeClr val="tx2">
                    <a:shade val="30000"/>
                    <a:satMod val="150000"/>
                  </a:schemeClr>
                </a:solidFill>
                <a:latin typeface="+mn-lt"/>
              </a:rPr>
              <a:t>in Betrieb nehmen</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Informatiker, Fachrichtung </a:t>
            </a:r>
            <a:r>
              <a:rPr lang="de-CH" sz="2600" dirty="0">
                <a:solidFill>
                  <a:srgbClr val="00B0F0"/>
                </a:solidFill>
                <a:latin typeface="+mn-lt"/>
              </a:rPr>
              <a:t>Systemtechnik</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5. Semester</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 Jenny, </a:t>
            </a:r>
            <a:r>
              <a:rPr lang="de-CH" sz="2600" dirty="0">
                <a:solidFill>
                  <a:schemeClr val="tx2">
                    <a:shade val="30000"/>
                    <a:satMod val="150000"/>
                  </a:schemeClr>
                </a:solidFill>
                <a:latin typeface="+mn-lt"/>
                <a:hlinkClick r:id="rId3"/>
              </a:rPr>
              <a:t>daniel.jenny@gbssg.ch</a:t>
            </a:r>
            <a:r>
              <a:rPr lang="de-CH" sz="2600" dirty="0">
                <a:solidFill>
                  <a:schemeClr val="tx2">
                    <a:shade val="30000"/>
                    <a:satMod val="150000"/>
                  </a:schemeClr>
                </a:solidFill>
                <a:latin typeface="+mn-lt"/>
              </a:rPr>
              <a: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058-228 26 57, 0043-5574-731 34,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076-450 37 70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77</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3.5-Gruppenrichtlinien.pptx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Gruppenrichtlinien, Kap. 3.5</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1" y="1928813"/>
            <a:ext cx="7358063"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Gruppenrichtlinien (GPO) – Link: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gelten für alle (Default) Benutzer und Rechner in </a:t>
            </a:r>
          </a:p>
          <a:p>
            <a:pPr marL="941832" lvl="1" indent="-45720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1 </a:t>
            </a:r>
            <a:r>
              <a:rPr lang="de-CH" sz="2600" dirty="0" err="1">
                <a:solidFill>
                  <a:schemeClr val="tx2">
                    <a:shade val="30000"/>
                    <a:satMod val="150000"/>
                  </a:schemeClr>
                </a:solidFill>
                <a:latin typeface="+mn-lt"/>
              </a:rPr>
              <a:t>OUs</a:t>
            </a:r>
            <a:r>
              <a:rPr lang="de-CH" sz="2600" dirty="0">
                <a:solidFill>
                  <a:schemeClr val="tx2">
                    <a:shade val="30000"/>
                    <a:satMod val="150000"/>
                  </a:schemeClr>
                </a:solidFill>
                <a:latin typeface="+mn-lt"/>
              </a:rPr>
              <a:t> </a:t>
            </a:r>
          </a:p>
          <a:p>
            <a:pPr marL="941832" lvl="1" indent="-45720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2 Domänen </a:t>
            </a:r>
          </a:p>
          <a:p>
            <a:pPr marL="941832" lvl="1" indent="-457200" fontAlgn="auto">
              <a:spcBef>
                <a:spcPts val="600"/>
              </a:spcBef>
              <a:spcAft>
                <a:spcPts val="0"/>
              </a:spcAft>
              <a:buClr>
                <a:schemeClr val="accent1"/>
              </a:buClr>
              <a:buSzPct val="80000"/>
              <a:buFont typeface="Courier New" pitchFamily="49" charset="0"/>
              <a:buChar char="o"/>
              <a:defRPr/>
            </a:pPr>
            <a:r>
              <a:rPr lang="de-CH" sz="2600" dirty="0">
                <a:solidFill>
                  <a:schemeClr val="tx2">
                    <a:shade val="30000"/>
                    <a:satMod val="150000"/>
                  </a:schemeClr>
                </a:solidFill>
                <a:latin typeface="+mn-lt"/>
              </a:rPr>
              <a:t>3 Standorte </a:t>
            </a:r>
          </a:p>
          <a:p>
            <a:pPr marL="484632" indent="-45720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Sie werden in der Reihenfolge 3..1 ausgeführt und </a:t>
            </a:r>
            <a:r>
              <a:rPr lang="de-CH" sz="2600" dirty="0">
                <a:solidFill>
                  <a:schemeClr val="tx2">
                    <a:shade val="30000"/>
                    <a:satMod val="150000"/>
                  </a:schemeClr>
                </a:solidFill>
                <a:latin typeface="+mn-lt"/>
                <a:sym typeface="Wingdings" pitchFamily="2" charset="2"/>
              </a:rPr>
              <a:t>mit dem Gewicht 1..3 </a:t>
            </a:r>
            <a:r>
              <a:rPr lang="de-CH" sz="2600" dirty="0">
                <a:solidFill>
                  <a:schemeClr val="tx2">
                    <a:shade val="30000"/>
                    <a:satMod val="150000"/>
                  </a:schemeClr>
                </a:solidFill>
                <a:latin typeface="+mn-lt"/>
              </a:rPr>
              <a:t>überschrieben. </a:t>
            </a:r>
          </a:p>
          <a:p>
            <a:pPr marL="484632" indent="-45720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Beispiel:</a:t>
            </a:r>
            <a:r>
              <a:rPr lang="de-CH" sz="2600" dirty="0">
                <a:solidFill>
                  <a:schemeClr val="tx2">
                    <a:shade val="30000"/>
                    <a:satMod val="150000"/>
                  </a:schemeClr>
                </a:solidFill>
                <a:latin typeface="+mn-lt"/>
                <a:sym typeface="Wingdings" pitchFamily="2" charset="2"/>
              </a:rPr>
              <a:t> Domänen-GPO        </a:t>
            </a:r>
            <a:r>
              <a:rPr lang="de-CH" sz="2600" dirty="0">
                <a:solidFill>
                  <a:schemeClr val="tx2">
                    <a:shade val="30000"/>
                    <a:satMod val="150000"/>
                  </a:schemeClr>
                </a:solidFill>
                <a:latin typeface="+mn-lt"/>
              </a:rPr>
              <a:t>überschreibt Standort-GPO. </a:t>
            </a:r>
            <a:br>
              <a:rPr lang="de-CH" sz="2600" dirty="0">
                <a:solidFill>
                  <a:schemeClr val="tx2">
                    <a:shade val="30000"/>
                    <a:satMod val="150000"/>
                  </a:schemeClr>
                </a:solidFill>
                <a:latin typeface="+mn-lt"/>
              </a:rPr>
            </a:br>
            <a:r>
              <a:rPr lang="de-CH" sz="1100" dirty="0">
                <a:solidFill>
                  <a:schemeClr val="tx2">
                    <a:shade val="30000"/>
                    <a:satMod val="150000"/>
                  </a:schemeClr>
                </a:solidFill>
                <a:latin typeface="+mn-lt"/>
              </a:rPr>
              <a:t>(Vertrieb-GPO wird zuerst ausgeführt, untergeordnete OU später. </a:t>
            </a:r>
            <a:r>
              <a:rPr lang="en-US" sz="1100" dirty="0" err="1">
                <a:solidFill>
                  <a:schemeClr val="tx2">
                    <a:shade val="30000"/>
                    <a:satMod val="150000"/>
                  </a:schemeClr>
                </a:solidFill>
                <a:latin typeface="+mn-lt"/>
              </a:rPr>
              <a:t>Letztere</a:t>
            </a:r>
            <a:r>
              <a:rPr lang="en-US" sz="1100" dirty="0">
                <a:solidFill>
                  <a:schemeClr val="tx2">
                    <a:shade val="30000"/>
                    <a:satMod val="150000"/>
                  </a:schemeClr>
                </a:solidFill>
                <a:latin typeface="+mn-lt"/>
              </a:rPr>
              <a:t> </a:t>
            </a:r>
            <a:r>
              <a:rPr lang="en-US" sz="1100" dirty="0" err="1">
                <a:solidFill>
                  <a:schemeClr val="tx2">
                    <a:shade val="30000"/>
                    <a:satMod val="150000"/>
                  </a:schemeClr>
                </a:solidFill>
                <a:latin typeface="+mn-lt"/>
              </a:rPr>
              <a:t>haben</a:t>
            </a:r>
            <a:r>
              <a:rPr lang="en-US" sz="1100" dirty="0">
                <a:solidFill>
                  <a:schemeClr val="tx2">
                    <a:shade val="30000"/>
                    <a:satMod val="150000"/>
                  </a:schemeClr>
                </a:solidFill>
                <a:latin typeface="+mn-lt"/>
              </a:rPr>
              <a:t> </a:t>
            </a:r>
            <a:r>
              <a:rPr lang="en-US" sz="1100" dirty="0" err="1">
                <a:solidFill>
                  <a:schemeClr val="tx2">
                    <a:shade val="30000"/>
                    <a:satMod val="150000"/>
                  </a:schemeClr>
                </a:solidFill>
                <a:latin typeface="+mn-lt"/>
              </a:rPr>
              <a:t>mehr</a:t>
            </a:r>
            <a:r>
              <a:rPr lang="en-US" sz="1100" dirty="0">
                <a:solidFill>
                  <a:schemeClr val="tx2">
                    <a:shade val="30000"/>
                    <a:satMod val="150000"/>
                  </a:schemeClr>
                </a:solidFill>
                <a:latin typeface="+mn-lt"/>
              </a:rPr>
              <a:t> </a:t>
            </a:r>
            <a:r>
              <a:rPr lang="en-US" sz="1100" dirty="0" err="1">
                <a:solidFill>
                  <a:schemeClr val="tx2">
                    <a:shade val="30000"/>
                    <a:satMod val="150000"/>
                  </a:schemeClr>
                </a:solidFill>
                <a:latin typeface="+mn-lt"/>
              </a:rPr>
              <a:t>Gewicht</a:t>
            </a:r>
            <a:r>
              <a:rPr lang="en-US" sz="1100" dirty="0">
                <a:solidFill>
                  <a:schemeClr val="tx2">
                    <a:shade val="30000"/>
                    <a:satMod val="150000"/>
                  </a:schemeClr>
                </a:solidFill>
                <a:latin typeface="+mn-lt"/>
              </a:rPr>
              <a:t>.)</a:t>
            </a:r>
            <a:endParaRPr lang="de-CH" sz="1100" dirty="0">
              <a:solidFill>
                <a:schemeClr val="tx2">
                  <a:shade val="30000"/>
                  <a:satMod val="150000"/>
                </a:schemeClr>
              </a:solidFill>
              <a:latin typeface="+mn-lt"/>
            </a:endParaRPr>
          </a:p>
        </p:txBody>
      </p:sp>
      <p:sp>
        <p:nvSpPr>
          <p:cNvPr id="2" name="Gleichschenkliges Dreieck 1"/>
          <p:cNvSpPr/>
          <p:nvPr/>
        </p:nvSpPr>
        <p:spPr>
          <a:xfrm>
            <a:off x="6648214" y="3224783"/>
            <a:ext cx="588082" cy="61761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Ellipse 2"/>
          <p:cNvSpPr/>
          <p:nvPr/>
        </p:nvSpPr>
        <p:spPr>
          <a:xfrm>
            <a:off x="7469807" y="3842395"/>
            <a:ext cx="630585" cy="3066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Gleichschenkliges Dreieck 9"/>
          <p:cNvSpPr/>
          <p:nvPr/>
        </p:nvSpPr>
        <p:spPr>
          <a:xfrm>
            <a:off x="5450848" y="5030108"/>
            <a:ext cx="588082" cy="61761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7" name="Picture 2" descr="http://www.edv-lehrgang.de/typo3temp/fl_realurl_image/organisationseinheiten-un.jpg"/>
          <p:cNvPicPr>
            <a:picLocks noChangeAspect="1" noChangeArrowheads="1"/>
          </p:cNvPicPr>
          <p:nvPr/>
        </p:nvPicPr>
        <p:blipFill rotWithShape="1">
          <a:blip r:embed="rId2">
            <a:extLst>
              <a:ext uri="{28A0092B-C50C-407E-A947-70E740481C1C}">
                <a14:useLocalDpi xmlns:a14="http://schemas.microsoft.com/office/drawing/2010/main" val="0"/>
              </a:ext>
            </a:extLst>
          </a:blip>
          <a:srcRect l="20669" t="70724" r="14591" b="2702"/>
          <a:stretch/>
        </p:blipFill>
        <p:spPr bwMode="auto">
          <a:xfrm>
            <a:off x="4283968" y="2780928"/>
            <a:ext cx="2130735" cy="914822"/>
          </a:xfrm>
          <a:prstGeom prst="rect">
            <a:avLst/>
          </a:prstGeom>
          <a:noFill/>
          <a:extLst>
            <a:ext uri="{909E8E84-426E-40DD-AFC4-6F175D3DCCD1}">
              <a14:hiddenFill xmlns:a14="http://schemas.microsoft.com/office/drawing/2010/main">
                <a:solidFill>
                  <a:srgbClr val="FFFFFF"/>
                </a:solidFill>
              </a14:hiddenFill>
            </a:ext>
          </a:extLst>
        </p:spPr>
      </p:pic>
      <p:sp>
        <p:nvSpPr>
          <p:cNvPr id="13" name="Ellipse 12"/>
          <p:cNvSpPr/>
          <p:nvPr/>
        </p:nvSpPr>
        <p:spPr>
          <a:xfrm>
            <a:off x="4283968" y="5571772"/>
            <a:ext cx="648072" cy="3718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694754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78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3.5-Gruppenrichtlinien.pptx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Gruppenrichtlinien, Kap. 3.5</a:t>
            </a:r>
          </a:p>
        </p:txBody>
      </p:sp>
      <p:sp>
        <p:nvSpPr>
          <p:cNvPr id="12" name="Untertitel 2"/>
          <p:cNvSpPr txBox="1">
            <a:spLocks/>
          </p:cNvSpPr>
          <p:nvPr/>
        </p:nvSpPr>
        <p:spPr bwMode="auto">
          <a:xfrm>
            <a:off x="1643062" y="1928813"/>
            <a:ext cx="7033394"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Gruppenrichtlinien (GPO): </a:t>
            </a:r>
          </a:p>
          <a:p>
            <a:pPr marL="541782" indent="-514350" fontAlgn="auto">
              <a:spcBef>
                <a:spcPts val="600"/>
              </a:spcBef>
              <a:spcAft>
                <a:spcPts val="0"/>
              </a:spcAft>
              <a:buClr>
                <a:schemeClr val="accent1"/>
              </a:buClr>
              <a:buSzPct val="80000"/>
              <a:buFont typeface="+mj-lt"/>
              <a:buAutoNum type="arabicPeriod"/>
              <a:defRPr/>
            </a:pPr>
            <a:r>
              <a:rPr lang="de-CH" sz="2600" dirty="0">
                <a:solidFill>
                  <a:schemeClr val="tx2">
                    <a:shade val="30000"/>
                    <a:satMod val="150000"/>
                  </a:schemeClr>
                </a:solidFill>
                <a:latin typeface="+mn-lt"/>
              </a:rPr>
              <a:t>Definition: Inhalt der GPO </a:t>
            </a:r>
          </a:p>
          <a:p>
            <a:pPr marL="541782" indent="-514350" fontAlgn="auto">
              <a:spcBef>
                <a:spcPts val="600"/>
              </a:spcBef>
              <a:spcAft>
                <a:spcPts val="0"/>
              </a:spcAft>
              <a:buClr>
                <a:schemeClr val="accent1"/>
              </a:buClr>
              <a:buSzPct val="80000"/>
              <a:buFont typeface="+mj-lt"/>
              <a:buAutoNum type="arabicPeriod"/>
              <a:defRPr/>
            </a:pPr>
            <a:r>
              <a:rPr lang="de-CH" sz="2600" dirty="0">
                <a:solidFill>
                  <a:schemeClr val="tx2">
                    <a:shade val="30000"/>
                    <a:satMod val="150000"/>
                  </a:schemeClr>
                </a:solidFill>
                <a:latin typeface="+mn-lt"/>
              </a:rPr>
              <a:t>Verlinkung: Wo wird die GPO angewendet?</a:t>
            </a:r>
          </a:p>
        </p:txBody>
      </p:sp>
      <p:sp>
        <p:nvSpPr>
          <p:cNvPr id="7" name="Rechteck 6"/>
          <p:cNvSpPr/>
          <p:nvPr/>
        </p:nvSpPr>
        <p:spPr>
          <a:xfrm>
            <a:off x="473334" y="3021329"/>
            <a:ext cx="1035861" cy="492443"/>
          </a:xfrm>
          <a:prstGeom prst="rect">
            <a:avLst/>
          </a:prstGeom>
          <a:solidFill>
            <a:schemeClr val="accent1"/>
          </a:solidFill>
          <a:effectLst/>
        </p:spPr>
        <p:txBody>
          <a:bodyPr wrap="none">
            <a:spAutoFit/>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CH" sz="2600" dirty="0">
                <a:solidFill>
                  <a:srgbClr val="FFFF00"/>
                </a:solidFill>
                <a:latin typeface="+mn-lt"/>
              </a:rPr>
              <a:t>Demo</a:t>
            </a:r>
          </a:p>
        </p:txBody>
      </p:sp>
      <p:pic>
        <p:nvPicPr>
          <p:cNvPr id="2" name="Grafik 1"/>
          <p:cNvPicPr>
            <a:picLocks noChangeAspect="1"/>
          </p:cNvPicPr>
          <p:nvPr/>
        </p:nvPicPr>
        <p:blipFill rotWithShape="1">
          <a:blip r:embed="rId2"/>
          <a:srcRect r="17313" b="26311"/>
          <a:stretch/>
        </p:blipFill>
        <p:spPr>
          <a:xfrm>
            <a:off x="2555776" y="3543530"/>
            <a:ext cx="4296476" cy="2762020"/>
          </a:xfrm>
          <a:prstGeom prst="rect">
            <a:avLst/>
          </a:prstGeom>
        </p:spPr>
      </p:pic>
      <p:sp>
        <p:nvSpPr>
          <p:cNvPr id="9" name="Ovale Legende 12">
            <a:extLst>
              <a:ext uri="{FF2B5EF4-FFF2-40B4-BE49-F238E27FC236}">
                <a16:creationId xmlns:a16="http://schemas.microsoft.com/office/drawing/2014/main" id="{E01BA558-E920-40F9-99B3-3ACDFA675EB6}"/>
              </a:ext>
            </a:extLst>
          </p:cNvPr>
          <p:cNvSpPr/>
          <p:nvPr/>
        </p:nvSpPr>
        <p:spPr>
          <a:xfrm>
            <a:off x="6290081" y="3707632"/>
            <a:ext cx="2711044" cy="1260440"/>
          </a:xfrm>
          <a:prstGeom prst="wedgeEllipseCallout">
            <a:avLst>
              <a:gd name="adj1" fmla="val -82001"/>
              <a:gd name="adj2" fmla="val 6043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600" dirty="0">
                <a:solidFill>
                  <a:schemeClr val="tx2">
                    <a:shade val="30000"/>
                    <a:satMod val="150000"/>
                  </a:schemeClr>
                </a:solidFill>
                <a:latin typeface="+mn-lt"/>
              </a:rPr>
              <a:t>2. Verlinkung</a:t>
            </a:r>
          </a:p>
        </p:txBody>
      </p:sp>
      <p:sp>
        <p:nvSpPr>
          <p:cNvPr id="10" name="Ovale Legende 12">
            <a:extLst>
              <a:ext uri="{FF2B5EF4-FFF2-40B4-BE49-F238E27FC236}">
                <a16:creationId xmlns:a16="http://schemas.microsoft.com/office/drawing/2014/main" id="{30456EAA-C1C7-49E9-998C-502607BA1B07}"/>
              </a:ext>
            </a:extLst>
          </p:cNvPr>
          <p:cNvSpPr/>
          <p:nvPr/>
        </p:nvSpPr>
        <p:spPr>
          <a:xfrm>
            <a:off x="-62369" y="3976457"/>
            <a:ext cx="2618146" cy="1344205"/>
          </a:xfrm>
          <a:prstGeom prst="wedgeEllipseCallout">
            <a:avLst>
              <a:gd name="adj1" fmla="val 72891"/>
              <a:gd name="adj2" fmla="val 5982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600" dirty="0">
                <a:solidFill>
                  <a:schemeClr val="tx2">
                    <a:shade val="30000"/>
                    <a:satMod val="150000"/>
                  </a:schemeClr>
                </a:solidFill>
                <a:latin typeface="+mn-lt"/>
              </a:rPr>
              <a:t>1. Definition</a:t>
            </a:r>
          </a:p>
        </p:txBody>
      </p:sp>
    </p:spTree>
    <p:extLst>
      <p:ext uri="{BB962C8B-B14F-4D97-AF65-F5344CB8AC3E}">
        <p14:creationId xmlns:p14="http://schemas.microsoft.com/office/powerpoint/2010/main" val="389223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79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3.5-Gruppenrichtlinien.pptx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Gruppenrichtlinien, Kap. 3.5</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Gruppenrichtlinien </a:t>
            </a:r>
            <a:r>
              <a:rPr lang="de-CH" sz="2600" dirty="0">
                <a:solidFill>
                  <a:schemeClr val="tx2">
                    <a:shade val="30000"/>
                    <a:satMod val="150000"/>
                  </a:schemeClr>
                </a:solidFill>
                <a:latin typeface="+mn-lt"/>
              </a:rPr>
              <a:t>(GPO) – (nicht) lokale GPO: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lokale GPO: Diese können auf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Windows Clients gesetzt werden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 sofern dies nicht unterbunden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wird. Steht eine lokale mit einer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nicht lokalen GPO in Konflikt,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wird die lokale </a:t>
            </a:r>
            <a:r>
              <a:rPr lang="de-CH" sz="2600" i="1" dirty="0">
                <a:solidFill>
                  <a:schemeClr val="tx2">
                    <a:shade val="30000"/>
                    <a:satMod val="150000"/>
                  </a:schemeClr>
                </a:solidFill>
                <a:latin typeface="+mn-lt"/>
              </a:rPr>
              <a:t>nicht</a:t>
            </a:r>
            <a:r>
              <a:rPr lang="de-CH" sz="2600" dirty="0">
                <a:solidFill>
                  <a:schemeClr val="tx2">
                    <a:shade val="30000"/>
                    <a:satMod val="150000"/>
                  </a:schemeClr>
                </a:solidFill>
                <a:latin typeface="+mn-lt"/>
              </a:rPr>
              <a:t> gesetzt. </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Editor «</a:t>
            </a:r>
            <a:r>
              <a:rPr lang="de-CH" sz="2600" dirty="0" err="1">
                <a:solidFill>
                  <a:schemeClr val="tx2">
                    <a:shade val="30000"/>
                    <a:satMod val="150000"/>
                  </a:schemeClr>
                </a:solidFill>
                <a:latin typeface="+mn-lt"/>
              </a:rPr>
              <a:t>gpedit.msc</a:t>
            </a:r>
            <a:r>
              <a:rPr lang="de-CH" sz="2600" dirty="0">
                <a:solidFill>
                  <a:schemeClr val="tx2">
                    <a:shade val="30000"/>
                    <a:satMod val="150000"/>
                  </a:schemeClr>
                </a:solidFill>
                <a:latin typeface="+mn-lt"/>
              </a:rPr>
              <a:t>»:</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GPO: wird im AD hinterlegt und bei Bedarf einem Objekt, z.B. einer Domäne, zugeordnet. </a:t>
            </a:r>
          </a:p>
        </p:txBody>
      </p:sp>
      <p:sp>
        <p:nvSpPr>
          <p:cNvPr id="6" name="Rechteck 5"/>
          <p:cNvSpPr/>
          <p:nvPr/>
        </p:nvSpPr>
        <p:spPr>
          <a:xfrm>
            <a:off x="511803" y="2492896"/>
            <a:ext cx="1035861" cy="492443"/>
          </a:xfrm>
          <a:prstGeom prst="rect">
            <a:avLst/>
          </a:prstGeom>
          <a:solidFill>
            <a:schemeClr val="accent1"/>
          </a:solidFill>
          <a:effectLst/>
        </p:spPr>
        <p:txBody>
          <a:bodyPr wrap="none">
            <a:spAutoFit/>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CH" sz="2600" dirty="0">
                <a:solidFill>
                  <a:srgbClr val="FFFF00"/>
                </a:solidFill>
                <a:latin typeface="+mn-lt"/>
              </a:rPr>
              <a:t>Demo</a:t>
            </a:r>
          </a:p>
        </p:txBody>
      </p:sp>
      <p:pic>
        <p:nvPicPr>
          <p:cNvPr id="3" name="Grafik 2"/>
          <p:cNvPicPr>
            <a:picLocks noChangeAspect="1"/>
          </p:cNvPicPr>
          <p:nvPr/>
        </p:nvPicPr>
        <p:blipFill rotWithShape="1">
          <a:blip r:embed="rId2"/>
          <a:srcRect r="47032"/>
          <a:stretch/>
        </p:blipFill>
        <p:spPr>
          <a:xfrm>
            <a:off x="6804248" y="2476733"/>
            <a:ext cx="2160240" cy="2452652"/>
          </a:xfrm>
          <a:prstGeom prst="rect">
            <a:avLst/>
          </a:prstGeom>
        </p:spPr>
      </p:pic>
    </p:spTree>
    <p:extLst>
      <p:ext uri="{BB962C8B-B14F-4D97-AF65-F5344CB8AC3E}">
        <p14:creationId xmlns:p14="http://schemas.microsoft.com/office/powerpoint/2010/main" val="204099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8</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Attribut-Editor:</a:t>
            </a: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Server-Manager | Tools | AD Users and Computers:</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in der Domäne neuen Computer «PC001» anlegen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rPr>
              <a:t>View | Advanced Features </a:t>
            </a:r>
          </a:p>
          <a:p>
            <a:pPr marL="941832" lvl="1" indent="-457200" fontAlgn="auto">
              <a:spcBef>
                <a:spcPts val="600"/>
              </a:spcBef>
              <a:spcAft>
                <a:spcPts val="0"/>
              </a:spcAft>
              <a:buClr>
                <a:schemeClr val="accent1"/>
              </a:buClr>
              <a:buSzPct val="80000"/>
              <a:buFont typeface="Courier New" panose="02070309020205020404" pitchFamily="49" charset="0"/>
              <a:buChar char="o"/>
              <a:defRPr/>
            </a:pPr>
            <a:r>
              <a:rPr lang="de-CH" sz="2600">
                <a:solidFill>
                  <a:schemeClr val="tx2">
                    <a:shade val="30000"/>
                    <a:satMod val="150000"/>
                  </a:schemeClr>
                </a:solidFill>
                <a:latin typeface="+mn-lt"/>
                <a:cs typeface="Courier New" panose="02070309020205020404" pitchFamily="49" charset="0"/>
              </a:rPr>
              <a:t>Rechtsklick auf «PC001» | Properties </a:t>
            </a:r>
            <a:br>
              <a:rPr lang="de-CH" sz="2600">
                <a:solidFill>
                  <a:schemeClr val="tx2">
                    <a:shade val="30000"/>
                    <a:satMod val="150000"/>
                  </a:schemeClr>
                </a:solidFill>
                <a:latin typeface="+mn-lt"/>
                <a:cs typeface="Courier New" panose="02070309020205020404" pitchFamily="49" charset="0"/>
              </a:rPr>
            </a:br>
            <a:r>
              <a:rPr lang="de-CH" sz="2600">
                <a:solidFill>
                  <a:schemeClr val="tx2">
                    <a:shade val="30000"/>
                    <a:satMod val="150000"/>
                  </a:schemeClr>
                </a:solidFill>
                <a:latin typeface="+mn-lt"/>
                <a:cs typeface="Courier New" panose="02070309020205020404" pitchFamily="49" charset="0"/>
              </a:rPr>
              <a:t>| Attribute </a:t>
            </a:r>
            <a:br>
              <a:rPr lang="de-CH" sz="2600">
                <a:solidFill>
                  <a:schemeClr val="tx2">
                    <a:shade val="30000"/>
                    <a:satMod val="150000"/>
                  </a:schemeClr>
                </a:solidFill>
                <a:latin typeface="+mn-lt"/>
                <a:cs typeface="Courier New" panose="02070309020205020404" pitchFamily="49" charset="0"/>
              </a:rPr>
            </a:br>
            <a:r>
              <a:rPr lang="de-CH" sz="2600">
                <a:solidFill>
                  <a:schemeClr val="tx2">
                    <a:shade val="30000"/>
                    <a:satMod val="150000"/>
                  </a:schemeClr>
                </a:solidFill>
                <a:latin typeface="+mn-lt"/>
                <a:cs typeface="Courier New" panose="02070309020205020404" pitchFamily="49" charset="0"/>
              </a:rPr>
              <a:t>Editor</a:t>
            </a:r>
            <a:endParaRPr lang="de-CH" sz="2600" dirty="0">
              <a:solidFill>
                <a:schemeClr val="tx2">
                  <a:shade val="30000"/>
                  <a:satMod val="150000"/>
                </a:schemeClr>
              </a:solidFill>
              <a:latin typeface="Courier New" panose="02070309020205020404" pitchFamily="49" charset="0"/>
              <a:cs typeface="Courier New" panose="02070309020205020404" pitchFamily="49" charset="0"/>
            </a:endParaRPr>
          </a:p>
        </p:txBody>
      </p:sp>
      <p:pic>
        <p:nvPicPr>
          <p:cNvPr id="6" name="Grafik 5"/>
          <p:cNvPicPr>
            <a:picLocks noChangeAspect="1"/>
          </p:cNvPicPr>
          <p:nvPr/>
        </p:nvPicPr>
        <p:blipFill rotWithShape="1">
          <a:blip r:embed="rId3"/>
          <a:srcRect b="65859"/>
          <a:stretch/>
        </p:blipFill>
        <p:spPr>
          <a:xfrm>
            <a:off x="4499992" y="5073575"/>
            <a:ext cx="4543425" cy="1739801"/>
          </a:xfrm>
          <a:prstGeom prst="rect">
            <a:avLst/>
          </a:prstGeom>
        </p:spPr>
      </p:pic>
      <p:sp>
        <p:nvSpPr>
          <p:cNvPr id="7" name="Rechteck 6"/>
          <p:cNvSpPr/>
          <p:nvPr/>
        </p:nvSpPr>
        <p:spPr>
          <a:xfrm>
            <a:off x="254449" y="2532120"/>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9814889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a:defRPr/>
            </a:pPr>
            <a:fld id="{716DDB92-BD8C-47AC-B7B8-0981BD468DB2}" type="slidenum">
              <a:rPr lang="de-CH" smtClean="0"/>
              <a:pPr>
                <a:defRPr/>
              </a:pPr>
              <a:t>80</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de-CH"/>
              <a:t>Informatikmodul 159 / D. Jenny / 3.5-Gruppenrichtlinien.pptx</a:t>
            </a:r>
            <a:endParaRPr lang="de-CH" dirty="0"/>
          </a:p>
        </p:txBody>
      </p:sp>
      <p:sp>
        <p:nvSpPr>
          <p:cNvPr id="8" name="Titel 1"/>
          <p:cNvSpPr txBox="1">
            <a:spLocks/>
          </p:cNvSpPr>
          <p:nvPr/>
        </p:nvSpPr>
        <p:spPr>
          <a:xfrm>
            <a:off x="1431925" y="360363"/>
            <a:ext cx="7569200" cy="854075"/>
          </a:xfrm>
          <a:prstGeom prst="rect">
            <a:avLst/>
          </a:prstGeom>
        </p:spPr>
        <p:txBody>
          <a:bodyPr anchor="b">
            <a:normAutofit/>
          </a:bodyPr>
          <a:lstStyle/>
          <a:p>
            <a:pPr fontAlgn="auto">
              <a:spcAft>
                <a:spcPts val="0"/>
              </a:spcAft>
              <a:defRPr/>
            </a:pPr>
            <a:r>
              <a:rPr lang="de-CH"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Gruppenrichtlinien, Kap. 3.5</a:t>
            </a:r>
            <a:endParaRPr lang="de-CH"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2" name="Untertitel 2"/>
          <p:cNvSpPr txBox="1">
            <a:spLocks/>
          </p:cNvSpPr>
          <p:nvPr/>
        </p:nvSpPr>
        <p:spPr bwMode="auto">
          <a:xfrm>
            <a:off x="1643062" y="1928813"/>
            <a:ext cx="7249418" cy="4524523"/>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dirty="0">
                <a:solidFill>
                  <a:schemeClr val="tx2">
                    <a:shade val="30000"/>
                    <a:satMod val="150000"/>
                  </a:schemeClr>
                </a:solidFill>
                <a:latin typeface="+mn-lt"/>
              </a:rPr>
              <a:t>Gruppenrichtlinien (GPO) ausführen: </a:t>
            </a:r>
          </a:p>
          <a:p>
            <a:pPr marL="541782" indent="-514350" fontAlgn="auto">
              <a:spcBef>
                <a:spcPts val="600"/>
              </a:spcBef>
              <a:spcAft>
                <a:spcPts val="0"/>
              </a:spcAft>
              <a:buClr>
                <a:schemeClr val="accent1"/>
              </a:buClr>
              <a:buSzPct val="80000"/>
              <a:buFont typeface="Arial" pitchFamily="34" charset="0"/>
              <a:buChar char="•"/>
              <a:defRPr/>
            </a:pPr>
            <a:r>
              <a:rPr lang="de-CH" sz="2600" dirty="0">
                <a:solidFill>
                  <a:schemeClr val="tx2">
                    <a:shade val="30000"/>
                    <a:satMod val="150000"/>
                  </a:schemeClr>
                </a:solidFill>
                <a:latin typeface="+mn-lt"/>
              </a:rPr>
              <a:t>Die im AD hinterlegten GPOs werden in regelmäßigen Intervallen vom Ziel-Windows-System abgerufen (Pull-Prinzip). </a:t>
            </a:r>
          </a:p>
          <a:p>
            <a:pPr marL="541782" indent="-51435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Soll eine Änderungen getestet werden, kann die Gruppenrichtlinie sofort aktualisiert werden:</a:t>
            </a:r>
          </a:p>
          <a:p>
            <a:pPr marL="998982" lvl="1" indent="-514350" fontAlgn="auto">
              <a:spcBef>
                <a:spcPts val="600"/>
              </a:spcBef>
              <a:spcAft>
                <a:spcPts val="0"/>
              </a:spcAft>
              <a:buClr>
                <a:schemeClr val="accent1"/>
              </a:buClr>
              <a:buSzPct val="80000"/>
              <a:buFont typeface="Courier New" panose="02070309020205020404" pitchFamily="49" charset="0"/>
              <a:buChar char="o"/>
              <a:defRPr/>
            </a:pPr>
            <a:r>
              <a:rPr lang="de-CH" sz="2600" dirty="0">
                <a:solidFill>
                  <a:schemeClr val="tx2">
                    <a:shade val="30000"/>
                    <a:satMod val="150000"/>
                  </a:schemeClr>
                </a:solidFill>
                <a:latin typeface="Courier New" panose="02070309020205020404" pitchFamily="49" charset="0"/>
                <a:cs typeface="Courier New" panose="02070309020205020404" pitchFamily="49" charset="0"/>
              </a:rPr>
              <a:t>gpupdate.exe</a:t>
            </a:r>
          </a:p>
          <a:p>
            <a:pPr marL="998982" lvl="1" indent="-514350" fontAlgn="auto">
              <a:spcBef>
                <a:spcPts val="600"/>
              </a:spcBef>
              <a:spcAft>
                <a:spcPts val="0"/>
              </a:spcAft>
              <a:buClr>
                <a:schemeClr val="accent1"/>
              </a:buClr>
              <a:buSzPct val="80000"/>
              <a:buFont typeface="Courier New" panose="02070309020205020404" pitchFamily="49" charset="0"/>
              <a:buChar char="o"/>
              <a:defRPr/>
            </a:pPr>
            <a:r>
              <a:rPr lang="de-CH" sz="2600" dirty="0" err="1">
                <a:solidFill>
                  <a:schemeClr val="tx2">
                    <a:shade val="30000"/>
                    <a:satMod val="150000"/>
                  </a:schemeClr>
                </a:solidFill>
                <a:latin typeface="Courier New" panose="02070309020205020404" pitchFamily="49" charset="0"/>
                <a:cs typeface="Courier New" panose="02070309020205020404" pitchFamily="49" charset="0"/>
              </a:rPr>
              <a:t>gpupdate</a:t>
            </a:r>
            <a:r>
              <a:rPr lang="de-CH" sz="2600" dirty="0">
                <a:solidFill>
                  <a:schemeClr val="tx2">
                    <a:shade val="30000"/>
                    <a:satMod val="150000"/>
                  </a:schemeClr>
                </a:solidFill>
                <a:latin typeface="Courier New" panose="02070309020205020404" pitchFamily="49" charset="0"/>
                <a:cs typeface="Courier New" panose="02070309020205020404" pitchFamily="49" charset="0"/>
              </a:rPr>
              <a:t> /?</a:t>
            </a:r>
          </a:p>
          <a:p>
            <a:pPr marL="27432" fontAlgn="auto">
              <a:spcBef>
                <a:spcPts val="600"/>
              </a:spcBef>
              <a:spcAft>
                <a:spcPts val="0"/>
              </a:spcAft>
              <a:buClr>
                <a:schemeClr val="accent1"/>
              </a:buClr>
              <a:buSzPct val="80000"/>
              <a:defRPr/>
            </a:pPr>
            <a:r>
              <a:rPr lang="de-CH" sz="1500" dirty="0">
                <a:solidFill>
                  <a:schemeClr val="tx2">
                    <a:shade val="30000"/>
                    <a:satMod val="150000"/>
                  </a:schemeClr>
                </a:solidFill>
                <a:latin typeface="+mn-lt"/>
              </a:rPr>
              <a:t>[Quelle: https://www.windowspro.de/wolfgang-sommergut/gpupdate-gruppenrichtlinien-aktualisieren-ohne-wartezeit] </a:t>
            </a:r>
          </a:p>
        </p:txBody>
      </p:sp>
    </p:spTree>
    <p:extLst>
      <p:ext uri="{BB962C8B-B14F-4D97-AF65-F5344CB8AC3E}">
        <p14:creationId xmlns:p14="http://schemas.microsoft.com/office/powerpoint/2010/main" val="339728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31925" y="360363"/>
            <a:ext cx="7569200" cy="854075"/>
          </a:xfrm>
        </p:spPr>
        <p:txBody>
          <a:bodyPr/>
          <a:lstStyle/>
          <a:p>
            <a:pPr eaLnBrk="1" fontAlgn="auto" hangingPunct="1">
              <a:spcAft>
                <a:spcPts val="0"/>
              </a:spcAft>
              <a:defRPr/>
            </a:pPr>
            <a:r>
              <a:rPr lang="de-CH">
                <a:solidFill>
                  <a:schemeClr val="tx2">
                    <a:satMod val="130000"/>
                  </a:schemeClr>
                </a:solidFill>
              </a:rPr>
              <a:t>X.500 Standard</a:t>
            </a:r>
            <a:endParaRPr lang="de-CH" dirty="0">
              <a:solidFill>
                <a:schemeClr val="tx2">
                  <a:satMod val="130000"/>
                </a:schemeClr>
              </a:solidFill>
            </a:endParaRPr>
          </a:p>
        </p:txBody>
      </p:sp>
      <p:sp>
        <p:nvSpPr>
          <p:cNvPr id="4" name="Foliennummernplatzhalter 3"/>
          <p:cNvSpPr>
            <a:spLocks noGrp="1"/>
          </p:cNvSpPr>
          <p:nvPr>
            <p:ph type="sldNum" sz="quarter" idx="12"/>
          </p:nvPr>
        </p:nvSpPr>
        <p:spPr/>
        <p:txBody>
          <a:bodyPr/>
          <a:lstStyle/>
          <a:p>
            <a:pPr>
              <a:defRPr/>
            </a:pPr>
            <a:fld id="{2629A9DB-B523-486C-AB57-BC78E41BB534}" type="slidenum">
              <a:rPr lang="de-CH" smtClean="0"/>
              <a:pPr>
                <a:defRPr/>
              </a:pPr>
              <a:t>9</a:t>
            </a:fld>
            <a:endParaRPr lang="de-CH"/>
          </a:p>
        </p:txBody>
      </p:sp>
      <p:sp>
        <p:nvSpPr>
          <p:cNvPr id="5" name="Fußzeilenplatzhalter 4"/>
          <p:cNvSpPr>
            <a:spLocks noGrp="1"/>
          </p:cNvSpPr>
          <p:nvPr>
            <p:ph type="ftr" sz="quarter" idx="11"/>
          </p:nvPr>
        </p:nvSpPr>
        <p:spPr>
          <a:xfrm>
            <a:off x="1714500" y="6305550"/>
            <a:ext cx="6896100" cy="476250"/>
          </a:xfrm>
        </p:spPr>
        <p:txBody>
          <a:bodyPr/>
          <a:lstStyle/>
          <a:p>
            <a:pPr>
              <a:defRPr/>
            </a:pPr>
            <a:r>
              <a:rPr lang="en-US"/>
              <a:t>Informatikmodul 159 / D. Jenny / 1.2-StandardsFürAD_.pptx</a:t>
            </a:r>
            <a:endParaRPr lang="de-CH" dirty="0"/>
          </a:p>
        </p:txBody>
      </p:sp>
      <p:sp>
        <p:nvSpPr>
          <p:cNvPr id="9" name="Untertitel 2"/>
          <p:cNvSpPr txBox="1">
            <a:spLocks/>
          </p:cNvSpPr>
          <p:nvPr/>
        </p:nvSpPr>
        <p:spPr bwMode="auto">
          <a:xfrm>
            <a:off x="1643063" y="1928813"/>
            <a:ext cx="7105401" cy="4668837"/>
          </a:xfrm>
          <a:prstGeom prst="rect">
            <a:avLst/>
          </a:prstGeom>
          <a:noFill/>
          <a:ln w="9525">
            <a:noFill/>
            <a:miter lim="800000"/>
            <a:headEnd/>
            <a:tailEnd/>
          </a:ln>
        </p:spPr>
        <p:txBody>
          <a:bodyPr tIns="0">
            <a:normAutofit/>
          </a:bodyPr>
          <a:lstStyle/>
          <a:p>
            <a:pPr marL="27432" fontAlgn="auto">
              <a:spcBef>
                <a:spcPts val="600"/>
              </a:spcBef>
              <a:spcAft>
                <a:spcPts val="0"/>
              </a:spcAft>
              <a:buClr>
                <a:schemeClr val="accent1"/>
              </a:buClr>
              <a:buSzPct val="80000"/>
              <a:defRPr/>
            </a:pPr>
            <a:r>
              <a:rPr lang="de-CH" sz="2600">
                <a:solidFill>
                  <a:schemeClr val="tx2">
                    <a:shade val="30000"/>
                    <a:satMod val="150000"/>
                  </a:schemeClr>
                </a:solidFill>
                <a:latin typeface="+mn-lt"/>
              </a:rPr>
              <a:t>Schema-Editor:</a:t>
            </a:r>
            <a:endParaRPr lang="de-CH" sz="2600" dirty="0">
              <a:solidFill>
                <a:schemeClr val="tx2">
                  <a:shade val="30000"/>
                  <a:satMod val="150000"/>
                </a:schemeClr>
              </a:solidFill>
              <a:latin typeface="+mn-lt"/>
            </a:endParaRP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Der AD-Schema-Editor </a:t>
            </a:r>
            <a:r>
              <a:rPr lang="de-CH" sz="2600" dirty="0">
                <a:solidFill>
                  <a:schemeClr val="tx2">
                    <a:shade val="30000"/>
                    <a:satMod val="150000"/>
                  </a:schemeClr>
                </a:solidFill>
                <a:latin typeface="+mn-lt"/>
              </a:rPr>
              <a:t>wird als MMC-</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mn-lt"/>
              </a:rPr>
              <a:t>Snap-In erst dann ersichtlich, wenn folgender </a:t>
            </a:r>
            <a:r>
              <a:rPr lang="de-CH" sz="2600">
                <a:solidFill>
                  <a:schemeClr val="tx2">
                    <a:shade val="30000"/>
                    <a:satMod val="150000"/>
                  </a:schemeClr>
                </a:solidFill>
                <a:latin typeface="+mn-lt"/>
              </a:rPr>
              <a:t>Befehl in der Konsole ausgeführt </a:t>
            </a:r>
            <a:r>
              <a:rPr lang="de-CH" sz="2600" dirty="0">
                <a:solidFill>
                  <a:schemeClr val="tx2">
                    <a:shade val="30000"/>
                    <a:satMod val="150000"/>
                  </a:schemeClr>
                </a:solidFill>
                <a:latin typeface="+mn-lt"/>
              </a:rPr>
              <a:t>wurde:</a:t>
            </a:r>
            <a:br>
              <a:rPr lang="de-CH" sz="2600" dirty="0">
                <a:solidFill>
                  <a:schemeClr val="tx2">
                    <a:shade val="30000"/>
                    <a:satMod val="150000"/>
                  </a:schemeClr>
                </a:solidFill>
                <a:latin typeface="+mn-lt"/>
              </a:rPr>
            </a:br>
            <a:r>
              <a:rPr lang="de-CH" sz="2600" dirty="0">
                <a:solidFill>
                  <a:schemeClr val="tx2">
                    <a:shade val="30000"/>
                    <a:satMod val="150000"/>
                  </a:schemeClr>
                </a:solidFill>
                <a:latin typeface="Courier New" panose="02070309020205020404" pitchFamily="49" charset="0"/>
                <a:cs typeface="Courier New" panose="02070309020205020404" pitchFamily="49" charset="0"/>
              </a:rPr>
              <a:t>regsvr32 schmmgmt.dll </a:t>
            </a:r>
          </a:p>
          <a:p>
            <a:pPr marL="484632" indent="-457200" fontAlgn="auto">
              <a:spcBef>
                <a:spcPts val="600"/>
              </a:spcBef>
              <a:spcAft>
                <a:spcPts val="0"/>
              </a:spcAft>
              <a:buClr>
                <a:schemeClr val="accent1"/>
              </a:buClr>
              <a:buSzPct val="80000"/>
              <a:buFont typeface="Arial" pitchFamily="34" charset="0"/>
              <a:buChar char="•"/>
              <a:defRPr/>
            </a:pPr>
            <a:r>
              <a:rPr lang="de-CH" sz="2600">
                <a:solidFill>
                  <a:schemeClr val="tx2">
                    <a:shade val="30000"/>
                    <a:satMod val="150000"/>
                  </a:schemeClr>
                </a:solidFill>
                <a:latin typeface="+mn-lt"/>
              </a:rPr>
              <a:t>Editor aus der Konsole öffnen: </a:t>
            </a:r>
            <a:br>
              <a:rPr lang="de-CH" sz="2600">
                <a:solidFill>
                  <a:schemeClr val="tx2">
                    <a:shade val="30000"/>
                    <a:satMod val="150000"/>
                  </a:schemeClr>
                </a:solidFill>
                <a:latin typeface="+mn-lt"/>
              </a:rPr>
            </a:br>
            <a:r>
              <a:rPr lang="de-CH" sz="2600">
                <a:solidFill>
                  <a:schemeClr val="tx2">
                    <a:shade val="30000"/>
                    <a:satMod val="150000"/>
                  </a:schemeClr>
                </a:solidFill>
                <a:latin typeface="Courier New" panose="02070309020205020404" pitchFamily="49" charset="0"/>
                <a:cs typeface="Courier New" panose="02070309020205020404" pitchFamily="49" charset="0"/>
              </a:rPr>
              <a:t>mmc | File </a:t>
            </a:r>
            <a:br>
              <a:rPr lang="de-CH" sz="2600">
                <a:solidFill>
                  <a:schemeClr val="tx2">
                    <a:shade val="30000"/>
                    <a:satMod val="150000"/>
                  </a:schemeClr>
                </a:solidFill>
                <a:latin typeface="Courier New" panose="02070309020205020404" pitchFamily="49" charset="0"/>
                <a:cs typeface="Courier New" panose="02070309020205020404" pitchFamily="49" charset="0"/>
              </a:rPr>
            </a:br>
            <a:r>
              <a:rPr lang="de-CH" sz="2600">
                <a:solidFill>
                  <a:schemeClr val="tx2">
                    <a:shade val="30000"/>
                    <a:satMod val="150000"/>
                  </a:schemeClr>
                </a:solidFill>
                <a:latin typeface="Courier New" panose="02070309020205020404" pitchFamily="49" charset="0"/>
                <a:cs typeface="Courier New" panose="02070309020205020404" pitchFamily="49" charset="0"/>
              </a:rPr>
              <a:t>| Add Snap-in… </a:t>
            </a:r>
            <a:br>
              <a:rPr lang="de-CH" sz="2600">
                <a:solidFill>
                  <a:schemeClr val="tx2">
                    <a:shade val="30000"/>
                    <a:satMod val="150000"/>
                  </a:schemeClr>
                </a:solidFill>
                <a:latin typeface="Courier New" panose="02070309020205020404" pitchFamily="49" charset="0"/>
                <a:cs typeface="Courier New" panose="02070309020205020404" pitchFamily="49" charset="0"/>
              </a:rPr>
            </a:br>
            <a:r>
              <a:rPr lang="de-CH" sz="2600">
                <a:solidFill>
                  <a:schemeClr val="tx2">
                    <a:shade val="30000"/>
                    <a:satMod val="150000"/>
                  </a:schemeClr>
                </a:solidFill>
                <a:latin typeface="Courier New" panose="02070309020205020404" pitchFamily="49" charset="0"/>
                <a:cs typeface="Courier New" panose="02070309020205020404" pitchFamily="49" charset="0"/>
              </a:rPr>
              <a:t>| AD Schema </a:t>
            </a:r>
            <a:br>
              <a:rPr lang="de-CH" sz="2600">
                <a:solidFill>
                  <a:schemeClr val="tx2">
                    <a:shade val="30000"/>
                    <a:satMod val="150000"/>
                  </a:schemeClr>
                </a:solidFill>
                <a:latin typeface="Courier New" panose="02070309020205020404" pitchFamily="49" charset="0"/>
                <a:cs typeface="Courier New" panose="02070309020205020404" pitchFamily="49" charset="0"/>
              </a:rPr>
            </a:br>
            <a:r>
              <a:rPr lang="de-CH" sz="2600">
                <a:solidFill>
                  <a:schemeClr val="tx2">
                    <a:shade val="30000"/>
                    <a:satMod val="150000"/>
                  </a:schemeClr>
                </a:solidFill>
                <a:latin typeface="Courier New" panose="02070309020205020404" pitchFamily="49" charset="0"/>
                <a:cs typeface="Courier New" panose="02070309020205020404" pitchFamily="49" charset="0"/>
              </a:rPr>
              <a:t>| Add &gt;  </a:t>
            </a:r>
            <a:endParaRPr lang="de-CH" sz="2600" dirty="0">
              <a:solidFill>
                <a:schemeClr val="tx2">
                  <a:shade val="30000"/>
                  <a:satMod val="150000"/>
                </a:schemeClr>
              </a:solidFill>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rotWithShape="1">
          <a:blip r:embed="rId3"/>
          <a:srcRect t="7923" r="62298" b="57116"/>
          <a:stretch/>
        </p:blipFill>
        <p:spPr>
          <a:xfrm>
            <a:off x="5340648" y="102198"/>
            <a:ext cx="3706002" cy="2224479"/>
          </a:xfrm>
          <a:prstGeom prst="rect">
            <a:avLst/>
          </a:prstGeom>
        </p:spPr>
      </p:pic>
      <p:pic>
        <p:nvPicPr>
          <p:cNvPr id="6" name="Grafik 5"/>
          <p:cNvPicPr>
            <a:picLocks noChangeAspect="1"/>
          </p:cNvPicPr>
          <p:nvPr/>
        </p:nvPicPr>
        <p:blipFill rotWithShape="1">
          <a:blip r:embed="rId4"/>
          <a:srcRect r="63827" b="21885"/>
          <a:stretch/>
        </p:blipFill>
        <p:spPr>
          <a:xfrm>
            <a:off x="5340648" y="4488957"/>
            <a:ext cx="3660477" cy="1850906"/>
          </a:xfrm>
          <a:prstGeom prst="rect">
            <a:avLst/>
          </a:prstGeom>
        </p:spPr>
      </p:pic>
      <p:sp>
        <p:nvSpPr>
          <p:cNvPr id="8" name="Rechteck 7"/>
          <p:cNvSpPr/>
          <p:nvPr/>
        </p:nvSpPr>
        <p:spPr>
          <a:xfrm>
            <a:off x="254449" y="2532120"/>
            <a:ext cx="1293215" cy="892552"/>
          </a:xfrm>
          <a:prstGeom prst="rect">
            <a:avLst/>
          </a:prstGeom>
          <a:solidFill>
            <a:schemeClr val="accent1"/>
          </a:solidFill>
          <a:effectLst/>
        </p:spPr>
        <p:txBody>
          <a:bodyPr wrap="square">
            <a:spAutoFit/>
          </a:bodyPr>
          <a:lstStyle/>
          <a:p>
            <a:r>
              <a:rPr lang="de-CH" sz="2600">
                <a:solidFill>
                  <a:srgbClr val="FFFF00"/>
                </a:solidFill>
                <a:latin typeface="+mn-lt"/>
              </a:rPr>
              <a:t>nach-machen</a:t>
            </a:r>
          </a:p>
        </p:txBody>
      </p:sp>
    </p:spTree>
    <p:extLst>
      <p:ext uri="{BB962C8B-B14F-4D97-AF65-F5344CB8AC3E}">
        <p14:creationId xmlns:p14="http://schemas.microsoft.com/office/powerpoint/2010/main" val="412157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yad">
  <a:themeElements>
    <a:clrScheme name="Nyad">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Nya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ya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4836</Words>
  <Application>Microsoft Office PowerPoint</Application>
  <PresentationFormat>Bildschirmpräsentation (4:3)</PresentationFormat>
  <Paragraphs>695</Paragraphs>
  <Slides>80</Slides>
  <Notes>15</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Folientitel</vt:lpstr>
      </vt:variant>
      <vt:variant>
        <vt:i4>80</vt:i4>
      </vt:variant>
      <vt:variant>
        <vt:lpstr>Zielgruppenorientierte Präsentationen</vt:lpstr>
      </vt:variant>
      <vt:variant>
        <vt:i4>1</vt:i4>
      </vt:variant>
    </vt:vector>
  </HeadingPairs>
  <TitlesOfParts>
    <vt:vector size="89" baseType="lpstr">
      <vt:lpstr>Arial</vt:lpstr>
      <vt:lpstr>Calibri</vt:lpstr>
      <vt:lpstr>Courier New</vt:lpstr>
      <vt:lpstr>Gill Sans MT</vt:lpstr>
      <vt:lpstr>Verdana</vt:lpstr>
      <vt:lpstr>Wingdings</vt:lpstr>
      <vt:lpstr>Wingdings 2</vt:lpstr>
      <vt:lpstr>Nyad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X.500 Standard</vt:lpstr>
      <vt:lpstr>X.500 Standard</vt:lpstr>
      <vt:lpstr>X.500 Standard</vt:lpstr>
      <vt:lpstr>PowerPoint-Präsentation</vt:lpstr>
      <vt:lpstr>PowerPoint-Präsentation</vt:lpstr>
      <vt:lpstr>PowerPoint-Präsentation</vt:lpstr>
      <vt:lpstr>X.500 Standard</vt:lpstr>
      <vt:lpstr>X.500 Standard</vt:lpstr>
      <vt:lpstr>X.500 Standard</vt:lpstr>
      <vt:lpstr>X.500 Standard</vt:lpstr>
      <vt:lpstr>X.500 Standard</vt:lpstr>
      <vt:lpstr>X.500 Standard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Standort (site)</vt:lpstr>
      <vt:lpstr>Standort (site)</vt:lpstr>
      <vt:lpstr>PowerPoint-Präsentation</vt:lpstr>
      <vt:lpstr>PowerPoint-Präsentation</vt:lpstr>
      <vt:lpstr>Standort (site)</vt:lpstr>
      <vt:lpstr>Standort (site)</vt:lpstr>
      <vt:lpstr>Standort (site)</vt:lpstr>
      <vt:lpstr>Standort (site)</vt:lpstr>
      <vt:lpstr>Standort (site)</vt:lpstr>
      <vt:lpstr>Standort (site)</vt:lpstr>
      <vt:lpstr>Standort (site)</vt:lpstr>
      <vt:lpstr>Standort (site)</vt:lpstr>
      <vt:lpstr>Standort (site)</vt:lpstr>
      <vt:lpstr>Standort (site)</vt:lpstr>
      <vt:lpstr>Standort (site)</vt:lpstr>
      <vt:lpstr>Standort (site)</vt:lpstr>
      <vt:lpstr>PowerPoint-Präsentation</vt:lpstr>
      <vt:lpstr>PowerPoint-Präsentation</vt:lpstr>
      <vt:lpstr>PowerPoint-Präsentation</vt:lpstr>
      <vt:lpstr>Einfaches Directoryservice-Konzept</vt:lpstr>
      <vt:lpstr>Einfaches Directoryservice-Konzept</vt:lpstr>
      <vt:lpstr>Einfaches Directoryservice-Konzept</vt:lpstr>
      <vt:lpstr>PowerPoint-Präsentation</vt:lpstr>
      <vt:lpstr>Einfaches Directoryservice-Konzept</vt:lpstr>
      <vt:lpstr>Einfaches Directoryservice-Konzept</vt:lpstr>
      <vt:lpstr>Einfaches Directoryservice-Konzept</vt:lpstr>
      <vt:lpstr>PowerPoint-Präsentation</vt:lpstr>
      <vt:lpstr>PowerPoint-Präsentation</vt:lpstr>
      <vt:lpstr>PowerPoint-Präsentation</vt:lpstr>
      <vt:lpstr>PowerPoint-Präsentation</vt:lpstr>
      <vt:lpstr>PowerPoint-Präsentation</vt:lpstr>
      <vt:lpstr>Unit 1, tast 5</vt:lpstr>
    </vt:vector>
  </TitlesOfParts>
  <Compan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VMware-Layer</dc:title>
  <dc:creator>x</dc:creator>
  <cp:lastModifiedBy>Widmer Timon GBS-INP1a_2021</cp:lastModifiedBy>
  <cp:revision>392</cp:revision>
  <cp:lastPrinted>2018-08-14T09:19:05Z</cp:lastPrinted>
  <dcterms:created xsi:type="dcterms:W3CDTF">2008-08-09T09:09:41Z</dcterms:created>
  <dcterms:modified xsi:type="dcterms:W3CDTF">2023-09-05T06:13:33Z</dcterms:modified>
</cp:coreProperties>
</file>