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0" r:id="rId7"/>
    <p:sldId id="263" r:id="rId8"/>
    <p:sldId id="264" r:id="rId9"/>
    <p:sldId id="272" r:id="rId10"/>
    <p:sldId id="270" r:id="rId11"/>
  </p:sldIdLst>
  <p:sldSz cx="18288000" cy="10287000"/>
  <p:notesSz cx="6858000" cy="9144000"/>
  <p:embeddedFontLst>
    <p:embeddedFont>
      <p:font typeface="Alatsi" panose="020B0604020202020204" charset="0"/>
      <p:regular r:id="rId12"/>
    </p:embeddedFont>
    <p:embeddedFont>
      <p:font typeface="Open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867400" y="2500459"/>
            <a:ext cx="10437098" cy="23185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7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Maintenance Using Machine Learning</a:t>
            </a:r>
            <a:endParaRPr lang="en-IN" sz="7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B4EAF2-A0E7-20B3-D81A-BD4FC2960A75}"/>
              </a:ext>
            </a:extLst>
          </p:cNvPr>
          <p:cNvSpPr txBox="1"/>
          <p:nvPr/>
        </p:nvSpPr>
        <p:spPr>
          <a:xfrm>
            <a:off x="5882268" y="6438900"/>
            <a:ext cx="9991492" cy="185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Presented By 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Priyanshu Chaturvedi (UI22EC56)</a:t>
            </a:r>
            <a:endParaRPr lang="en-IN" sz="32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Preksha Upadhyay (UI22EC80)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33857" y="6762653"/>
            <a:ext cx="10669737" cy="1440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Priyanshu Chaturvedi</a:t>
            </a:r>
          </a:p>
          <a:p>
            <a:pPr algn="ctr">
              <a:lnSpc>
                <a:spcPts val="5763"/>
              </a:lnSpc>
            </a:pPr>
            <a:r>
              <a:rPr lang="en-US" sz="411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Preksha Upadhyay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</p:grp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842713" y="3012764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842713" y="4278555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Materials used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37980" y="5626243"/>
            <a:ext cx="524145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138467" y="3107679"/>
            <a:ext cx="6501993" cy="6246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Description and solution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06488" y="4327832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Current progress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08146" y="5533060"/>
            <a:ext cx="448096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9" lvl="1" indent="-399415" algn="l">
              <a:lnSpc>
                <a:spcPts val="5179"/>
              </a:lnSpc>
              <a:buFont typeface="Arial"/>
              <a:buChar char="•"/>
            </a:pPr>
            <a:r>
              <a:rPr lang="en-US" sz="36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Challenges faced</a:t>
            </a:r>
          </a:p>
        </p:txBody>
      </p:sp>
      <p:sp>
        <p:nvSpPr>
          <p:cNvPr id="16" name="AutoShape 1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9" name="Group 1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-2845001" y="43433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601700" y="614206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012909" y="2797221"/>
            <a:ext cx="5246391" cy="5246370"/>
            <a:chOff x="0" y="0"/>
            <a:chExt cx="6350025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-55262" r="-5526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2553980" y="866775"/>
            <a:ext cx="13180039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  <a:endParaRPr lang="en-US" sz="8499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209670" y="2895980"/>
            <a:ext cx="10793714" cy="5752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000" b="1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What is Predictive Maintenance?</a:t>
            </a:r>
            <a:endParaRPr lang="en-IN" sz="4000" kern="100" dirty="0">
              <a:effectLst/>
              <a:latin typeface="Alatsi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40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A technique to predict failures in machines before they happen using data analysis.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40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Helps in reducing downtime and maintenance costs.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000" b="1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Why is it Important?</a:t>
            </a:r>
            <a:endParaRPr lang="en-IN" sz="4000" kern="100" dirty="0">
              <a:effectLst/>
              <a:latin typeface="Alatsi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40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Prevents unexpected breakdowns.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40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Improves efficiency and extends machine life.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 STATEMENT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04735" y="3038299"/>
            <a:ext cx="15516465" cy="5448864"/>
            <a:chOff x="0" y="-63120"/>
            <a:chExt cx="20688620" cy="7265153"/>
          </a:xfrm>
        </p:grpSpPr>
        <p:sp>
          <p:nvSpPr>
            <p:cNvPr id="6" name="TextBox 6"/>
            <p:cNvSpPr txBox="1"/>
            <p:nvPr/>
          </p:nvSpPr>
          <p:spPr>
            <a:xfrm>
              <a:off x="138171" y="69085"/>
              <a:ext cx="1197475" cy="1266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30580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endParaRPr lang="en-US" sz="5034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8171" y="2811122"/>
              <a:ext cx="1197475" cy="12665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872617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endParaRPr lang="en-US" sz="5034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38171" y="5553161"/>
              <a:ext cx="1197475" cy="12665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5614654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endParaRPr lang="en-US" sz="5034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38171" y="-63120"/>
              <a:ext cx="20550449" cy="726515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N" sz="4400" b="1" kern="100" dirty="0">
                  <a:effectLst/>
                  <a:latin typeface="Alatsi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Problem:</a:t>
              </a:r>
              <a:endParaRPr lang="en-IN" sz="4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IN" sz="4400" kern="100" dirty="0">
                  <a:effectLst/>
                  <a:latin typeface="Alatsi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Industrial machines fail unexpectedly, causing financial losses.</a:t>
              </a: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IN" sz="4400" kern="100" dirty="0">
                  <a:effectLst/>
                  <a:latin typeface="Alatsi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Need for a </a:t>
              </a:r>
              <a:r>
                <a:rPr lang="en-IN" sz="4400" b="1" kern="100" dirty="0">
                  <a:effectLst/>
                  <a:latin typeface="Alatsi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data-driven solution</a:t>
              </a:r>
              <a:r>
                <a:rPr lang="en-IN" sz="4400" kern="100" dirty="0">
                  <a:effectLst/>
                  <a:latin typeface="Alatsi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to predict failures.</a:t>
              </a:r>
            </a:p>
            <a:p>
              <a:pPr marL="342900" lvl="0" indent="-342900">
                <a:lnSpc>
                  <a:spcPct val="107000"/>
                </a:lnSpc>
                <a:spcAft>
                  <a:spcPts val="800"/>
                </a:spcAft>
                <a:buSzPts val="1000"/>
                <a:buFont typeface="Symbol" panose="05050102010706020507" pitchFamily="18" charset="2"/>
                <a:buChar char=""/>
                <a:tabLst>
                  <a:tab pos="457200" algn="l"/>
                </a:tabLst>
              </a:pPr>
              <a:r>
                <a:rPr lang="en-IN" sz="4400" b="1" kern="100" dirty="0">
                  <a:effectLst/>
                  <a:latin typeface="Alatsi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Objective:</a:t>
              </a:r>
              <a:endParaRPr lang="en-IN" sz="4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marL="742950" lvl="1" indent="-285750">
                <a:lnSpc>
                  <a:spcPct val="107000"/>
                </a:lnSpc>
                <a:spcAft>
                  <a:spcPts val="800"/>
                </a:spcAft>
                <a:buSzPts val="1000"/>
                <a:buFont typeface="Courier New" panose="02070309020205020404" pitchFamily="49" charset="0"/>
                <a:buChar char="o"/>
                <a:tabLst>
                  <a:tab pos="914400" algn="l"/>
                </a:tabLst>
              </a:pPr>
              <a:r>
                <a:rPr lang="en-IN" sz="4400" kern="100" dirty="0">
                  <a:effectLst/>
                  <a:latin typeface="Alatsi" panose="020B0604020202020204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Develop a model that can predict machine failures based on sensor data.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711697" y="5417400"/>
              <a:ext cx="18976923" cy="6900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endParaRPr lang="en-US" sz="3087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23" name="AutoShape 23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DESCRIPTION AND SOLUTION</a:t>
            </a:r>
          </a:p>
        </p:txBody>
      </p:sp>
      <p:sp>
        <p:nvSpPr>
          <p:cNvPr id="10" name="Freeform 10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793119" y="2858345"/>
            <a:ext cx="14847341" cy="5171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400" b="1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Step 1: Data Collection &amp; Preprocessing</a:t>
            </a:r>
            <a:endParaRPr lang="en-IN" sz="3400" kern="100" dirty="0">
              <a:effectLst/>
              <a:latin typeface="Alatsi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Cleaning missing values, normalizing features, handling categorical data.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400" b="1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Step 2: Feature Selection</a:t>
            </a:r>
            <a:endParaRPr lang="en-IN" sz="3400" kern="100" dirty="0">
              <a:effectLst/>
              <a:latin typeface="Alatsi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important parameters like temperature, speed, torque, tool wear.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400" b="1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Step 3: Model Training</a:t>
            </a:r>
            <a:endParaRPr lang="en-IN" sz="3400" kern="100" dirty="0">
              <a:effectLst/>
              <a:latin typeface="Alatsi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ML models like Decision Trees, Random Forest, or Neural Networks.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400" b="1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Step 4: Evaluation</a:t>
            </a:r>
            <a:endParaRPr lang="en-IN" sz="3400" kern="100" dirty="0">
              <a:effectLst/>
              <a:latin typeface="Alatsi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3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Measuring model performance using accuracy, precision, recall.</a:t>
            </a:r>
          </a:p>
        </p:txBody>
      </p:sp>
      <p:sp>
        <p:nvSpPr>
          <p:cNvPr id="15" name="AutoShape 15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866775"/>
            <a:ext cx="10451219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MATERIALS USED: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73194" y="3124011"/>
            <a:ext cx="6651535" cy="2610505"/>
            <a:chOff x="0" y="-192881"/>
            <a:chExt cx="8868713" cy="3480673"/>
          </a:xfrm>
        </p:grpSpPr>
        <p:sp>
          <p:nvSpPr>
            <p:cNvPr id="6" name="TextBox 6"/>
            <p:cNvSpPr txBox="1"/>
            <p:nvPr/>
          </p:nvSpPr>
          <p:spPr>
            <a:xfrm>
              <a:off x="0" y="-192881"/>
              <a:ext cx="8868713" cy="34806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95604" y="133350"/>
              <a:ext cx="7735510" cy="67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endParaRPr lang="en-US" sz="29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452253" y="2883406"/>
            <a:ext cx="6691747" cy="6490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Datasets Used:</a:t>
            </a:r>
            <a:endParaRPr lang="en-IN" sz="2400" kern="100" dirty="0">
              <a:effectLst/>
              <a:latin typeface="Alatsi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Maintenance Dataset (from Kaggle 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Key Research Areas:</a:t>
            </a:r>
            <a:endParaRPr lang="en-IN" sz="2400" kern="100" dirty="0">
              <a:effectLst/>
              <a:latin typeface="Alatsi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in Industrial Applications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 and Feature Engineering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Modeling Techniques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 &amp; Tools:</a:t>
            </a:r>
            <a:endParaRPr lang="en-IN" sz="2400" kern="100" dirty="0">
              <a:effectLst/>
              <a:latin typeface="Alatsi" panose="020B060402020202020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Python (Pandas, Scikit-Learn, Matplotlib)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Data Cleaning &amp; Preprocessing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Algorithms (</a:t>
            </a:r>
            <a:r>
              <a:rPr lang="en-IN" sz="2400" kern="100" dirty="0"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.)</a:t>
            </a:r>
          </a:p>
          <a:p>
            <a:pPr algn="l">
              <a:lnSpc>
                <a:spcPts val="5192"/>
              </a:lnSpc>
            </a:pPr>
            <a:endParaRPr lang="en-US" sz="6600" dirty="0">
              <a:solidFill>
                <a:srgbClr val="000000"/>
              </a:solidFill>
              <a:latin typeface="Alatsi" panose="020B0604020202020204" charset="0"/>
              <a:ea typeface="Alatsi"/>
              <a:cs typeface="Alatsi"/>
              <a:sym typeface="Alatsi"/>
            </a:endParaRPr>
          </a:p>
        </p:txBody>
      </p:sp>
      <p:sp>
        <p:nvSpPr>
          <p:cNvPr id="17" name="AutoShape 1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PROGRESS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90722" y="3102810"/>
            <a:ext cx="7362681" cy="4421131"/>
            <a:chOff x="0" y="0"/>
            <a:chExt cx="1939142" cy="116441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508477" y="4190066"/>
            <a:ext cx="5499127" cy="226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Dataset Loaded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 (Cleaning, Encoding, Normalization)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Feature Engineering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Train-Test Split Implemented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79902" y="3496012"/>
            <a:ext cx="5499126" cy="6732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4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CURRENT PROGRESS</a:t>
            </a:r>
            <a:endParaRPr lang="en-US" sz="3999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3417488" y="6142174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534597" y="3102810"/>
            <a:ext cx="7362681" cy="4421131"/>
            <a:chOff x="0" y="0"/>
            <a:chExt cx="1939142" cy="11644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939142" cy="1164413"/>
            </a:xfrm>
            <a:custGeom>
              <a:avLst/>
              <a:gdLst/>
              <a:ahLst/>
              <a:cxnLst/>
              <a:rect l="l" t="t" r="r" b="b"/>
              <a:pathLst>
                <a:path w="1939142" h="1164413">
                  <a:moveTo>
                    <a:pt x="53627" y="0"/>
                  </a:moveTo>
                  <a:lnTo>
                    <a:pt x="1885515" y="0"/>
                  </a:lnTo>
                  <a:cubicBezTo>
                    <a:pt x="1915133" y="0"/>
                    <a:pt x="1939142" y="24010"/>
                    <a:pt x="1939142" y="53627"/>
                  </a:cubicBezTo>
                  <a:lnTo>
                    <a:pt x="1939142" y="1110786"/>
                  </a:lnTo>
                  <a:cubicBezTo>
                    <a:pt x="1939142" y="1140403"/>
                    <a:pt x="1915133" y="1164413"/>
                    <a:pt x="1885515" y="1164413"/>
                  </a:cubicBezTo>
                  <a:lnTo>
                    <a:pt x="53627" y="1164413"/>
                  </a:lnTo>
                  <a:cubicBezTo>
                    <a:pt x="39404" y="1164413"/>
                    <a:pt x="25764" y="1158763"/>
                    <a:pt x="15707" y="1148706"/>
                  </a:cubicBezTo>
                  <a:cubicBezTo>
                    <a:pt x="5650" y="1138649"/>
                    <a:pt x="0" y="1125009"/>
                    <a:pt x="0" y="1110786"/>
                  </a:cubicBezTo>
                  <a:lnTo>
                    <a:pt x="0" y="53627"/>
                  </a:lnTo>
                  <a:cubicBezTo>
                    <a:pt x="0" y="39404"/>
                    <a:pt x="5650" y="25764"/>
                    <a:pt x="15707" y="15707"/>
                  </a:cubicBezTo>
                  <a:cubicBezTo>
                    <a:pt x="25764" y="5650"/>
                    <a:pt x="39404" y="0"/>
                    <a:pt x="53627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939142" cy="12025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667924" y="4190066"/>
            <a:ext cx="5499127" cy="24063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Initial Model Training &amp; Testing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Fine-tune ML models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Deploy model for real-time predictions</a:t>
            </a:r>
          </a:p>
          <a:p>
            <a:pPr algn="l">
              <a:lnSpc>
                <a:spcPts val="4339"/>
              </a:lnSpc>
            </a:pPr>
            <a:endParaRPr lang="en-US" sz="3099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639349" y="3496012"/>
            <a:ext cx="387823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NEXT STEPS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739665" y="3615357"/>
            <a:ext cx="516960" cy="51696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944736" y="3615357"/>
            <a:ext cx="516960" cy="51696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21" name="AutoShape 21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" name="Group 2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4" name="Group 2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-224313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1028700" y="3056648"/>
            <a:ext cx="5246391" cy="5246370"/>
            <a:chOff x="0" y="0"/>
            <a:chExt cx="6350025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26" cy="6350000"/>
            </a:xfrm>
            <a:custGeom>
              <a:avLst/>
              <a:gdLst/>
              <a:ahLst/>
              <a:cxnLst/>
              <a:rect l="l" t="t" r="r" b="b"/>
              <a:pathLst>
                <a:path w="6350026" h="6350000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25046" r="-25046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8" name="Group 8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CHALLENGES FACED</a:t>
            </a:r>
          </a:p>
        </p:txBody>
      </p:sp>
      <p:sp>
        <p:nvSpPr>
          <p:cNvPr id="13" name="Freeform 13"/>
          <p:cNvSpPr/>
          <p:nvPr/>
        </p:nvSpPr>
        <p:spPr>
          <a:xfrm>
            <a:off x="14982801" y="670431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844818" y="2970923"/>
            <a:ext cx="10793714" cy="2967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Handling missing values and categorical features.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4400" kern="100" dirty="0">
                <a:effectLst/>
                <a:latin typeface="Alatsi" panose="020B0604020202020204" charset="0"/>
                <a:ea typeface="Calibri" panose="020F0502020204030204" pitchFamily="34" charset="0"/>
                <a:cs typeface="Times New Roman" panose="02020603050405020304" pitchFamily="18" charset="0"/>
              </a:rPr>
              <a:t>Selecting the best ML model for prediction accuracy.</a:t>
            </a:r>
          </a:p>
        </p:txBody>
      </p:sp>
      <p:sp>
        <p:nvSpPr>
          <p:cNvPr id="15" name="Freeform 15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B7581-ECC5-BD9D-3DC7-EAF643635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D1F43EF-3954-F599-3D20-FA2CB2942AB7}"/>
              </a:ext>
            </a:extLst>
          </p:cNvPr>
          <p:cNvSpPr txBox="1"/>
          <p:nvPr/>
        </p:nvSpPr>
        <p:spPr>
          <a:xfrm>
            <a:off x="3918390" y="866775"/>
            <a:ext cx="10451219" cy="1346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0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REFERENCES: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320D4AA3-9317-277D-0759-59ED1D4E6FA8}"/>
              </a:ext>
            </a:extLst>
          </p:cNvPr>
          <p:cNvGrpSpPr/>
          <p:nvPr/>
        </p:nvGrpSpPr>
        <p:grpSpPr>
          <a:xfrm>
            <a:off x="9673194" y="3124011"/>
            <a:ext cx="6651535" cy="2610505"/>
            <a:chOff x="0" y="-192881"/>
            <a:chExt cx="8868713" cy="3480673"/>
          </a:xfrm>
        </p:grpSpPr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D5568A09-EA64-D600-E7CA-188E7CFD11B3}"/>
                </a:ext>
              </a:extLst>
            </p:cNvPr>
            <p:cNvSpPr txBox="1"/>
            <p:nvPr/>
          </p:nvSpPr>
          <p:spPr>
            <a:xfrm>
              <a:off x="0" y="-192881"/>
              <a:ext cx="8868713" cy="34806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8326602-D0CE-0740-1780-5623A9750BF8}"/>
                </a:ext>
              </a:extLst>
            </p:cNvPr>
            <p:cNvSpPr txBox="1"/>
            <p:nvPr/>
          </p:nvSpPr>
          <p:spPr>
            <a:xfrm>
              <a:off x="695604" y="133350"/>
              <a:ext cx="7735510" cy="67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endParaRPr lang="en-US" sz="29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sp>
        <p:nvSpPr>
          <p:cNvPr id="9" name="TextBox 9">
            <a:extLst>
              <a:ext uri="{FF2B5EF4-FFF2-40B4-BE49-F238E27FC236}">
                <a16:creationId xmlns:a16="http://schemas.microsoft.com/office/drawing/2014/main" id="{B933DF38-51BD-22F0-8344-9E7B2B62AD0F}"/>
              </a:ext>
            </a:extLst>
          </p:cNvPr>
          <p:cNvSpPr txBox="1"/>
          <p:nvPr/>
        </p:nvSpPr>
        <p:spPr>
          <a:xfrm>
            <a:off x="2188437" y="2970763"/>
            <a:ext cx="14969514" cy="5246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Alatsi" panose="020B0604020202020204" charset="0"/>
                <a:cs typeface="Arial" panose="020B0604020202020204" pitchFamily="34" charset="0"/>
              </a:rPr>
              <a:t>Digital Twin Development: A Step by Step Guideline</a:t>
            </a:r>
            <a:r>
              <a:rPr lang="en-IN" sz="2400" dirty="0">
                <a:latin typeface="Alatsi" panose="020B0604020202020204" charset="0"/>
                <a:cs typeface="Arial" panose="020B0604020202020204" pitchFamily="34" charset="0"/>
              </a:rPr>
              <a:t> (By Dedy Ariansyaha,*, Iñigo Fernàndez del Amoa, John Ahmet Erkoyuncua, Merwan Aghaa, Dominik Bulkaa, Jose De La Puantea, Marion Langloisa, YousM’khininia, Jim Sibsonb, Steve Penverb) </a:t>
            </a:r>
          </a:p>
          <a:p>
            <a:pPr marL="342900" indent="-342900" algn="l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latsi" panose="020B0604020202020204" charset="0"/>
                <a:cs typeface="Arial" panose="020B0604020202020204" pitchFamily="34" charset="0"/>
              </a:rPr>
              <a:t>FRAMEWORK FOR A DIGITAL TWIN IN MANUFACTURING: SCOPE AND REQUIREMENTS</a:t>
            </a:r>
            <a:r>
              <a:rPr lang="en-US" sz="2400" dirty="0">
                <a:latin typeface="Alatsi" panose="020B0604020202020204" charset="0"/>
                <a:cs typeface="Arial" panose="020B0604020202020204" pitchFamily="34" charset="0"/>
              </a:rPr>
              <a:t> Guodong Shao*, Moneer Helu Engineering Laboratory National Institute of Standards and Technology 100 Bureau Drive, Stop 8260, Gaithersburg, MD 20899 U.S.A.</a:t>
            </a:r>
          </a:p>
          <a:p>
            <a:pPr marL="342900" indent="-342900" algn="l">
              <a:lnSpc>
                <a:spcPts val="5192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latin typeface="Alatsi" panose="020B0604020202020204" charset="0"/>
                <a:cs typeface="Arial" panose="020B0604020202020204" pitchFamily="34" charset="0"/>
              </a:rPr>
              <a:t>Digital Twin: Enabling Technologies, Challenges and Open Research</a:t>
            </a:r>
            <a:r>
              <a:rPr lang="en-IN" sz="2400" dirty="0">
                <a:latin typeface="Alatsi" panose="020B0604020202020204" charset="0"/>
                <a:cs typeface="Arial" panose="020B0604020202020204" pitchFamily="34" charset="0"/>
              </a:rPr>
              <a:t> AIDAN FULLER1, (Student Member, IEEE), ZHONG FAN1, CHARLES DAY1, (Member, IEEE), ANDCHRIS BARLOW2</a:t>
            </a:r>
            <a:endParaRPr lang="en-US" sz="2400" dirty="0">
              <a:solidFill>
                <a:srgbClr val="000000"/>
              </a:solidFill>
              <a:latin typeface="Alatsi" panose="020B0604020202020204" charset="0"/>
              <a:ea typeface="Alatsi"/>
              <a:cs typeface="Arial" panose="020B0604020202020204" pitchFamily="34" charset="0"/>
              <a:sym typeface="Alatsi"/>
            </a:endParaRPr>
          </a:p>
        </p:txBody>
      </p:sp>
      <p:sp>
        <p:nvSpPr>
          <p:cNvPr id="17" name="AutoShape 17">
            <a:extLst>
              <a:ext uri="{FF2B5EF4-FFF2-40B4-BE49-F238E27FC236}">
                <a16:creationId xmlns:a16="http://schemas.microsoft.com/office/drawing/2014/main" id="{7696BFB7-04DB-C5CA-243F-BD2126B541D9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>
            <a:extLst>
              <a:ext uri="{FF2B5EF4-FFF2-40B4-BE49-F238E27FC236}">
                <a16:creationId xmlns:a16="http://schemas.microsoft.com/office/drawing/2014/main" id="{86EB80A2-A942-F569-EE7C-BE3B3C533008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40828162-9CF2-CC5B-29AA-2425B3663F86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>
              <a:extLst>
                <a:ext uri="{FF2B5EF4-FFF2-40B4-BE49-F238E27FC236}">
                  <a16:creationId xmlns:a16="http://schemas.microsoft.com/office/drawing/2014/main" id="{69A071B6-4454-DA32-F681-3BFCA9C9E1A6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>
                <a:extLst>
                  <a:ext uri="{FF2B5EF4-FFF2-40B4-BE49-F238E27FC236}">
                    <a16:creationId xmlns:a16="http://schemas.microsoft.com/office/drawing/2014/main" id="{F4D001E2-D7A5-3023-963E-B614BCE3D174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22">
                <a:extLst>
                  <a:ext uri="{FF2B5EF4-FFF2-40B4-BE49-F238E27FC236}">
                    <a16:creationId xmlns:a16="http://schemas.microsoft.com/office/drawing/2014/main" id="{18392168-CC2B-488D-A9EA-09F81A8CD3E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dirty="0"/>
              </a:p>
            </p:txBody>
          </p:sp>
        </p:grp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4178CBB8-0094-BD30-8189-007739701507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24" name="Freeform 24">
            <a:extLst>
              <a:ext uri="{FF2B5EF4-FFF2-40B4-BE49-F238E27FC236}">
                <a16:creationId xmlns:a16="http://schemas.microsoft.com/office/drawing/2014/main" id="{97244830-33AA-EC2F-96BA-00072823B400}"/>
              </a:ext>
            </a:extLst>
          </p:cNvPr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DD67E693-C0B4-BA37-F645-62EDBD1AACB9}"/>
              </a:ext>
            </a:extLst>
          </p:cNvPr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42274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426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Courier New</vt:lpstr>
      <vt:lpstr>Open Sans Bold</vt:lpstr>
      <vt:lpstr>Arial</vt:lpstr>
      <vt:lpstr>Alatsi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Preksha Upadhyay</cp:lastModifiedBy>
  <cp:revision>4</cp:revision>
  <dcterms:created xsi:type="dcterms:W3CDTF">2006-08-16T00:00:00Z</dcterms:created>
  <dcterms:modified xsi:type="dcterms:W3CDTF">2025-02-27T06:20:19Z</dcterms:modified>
  <dc:identifier>DAGgMKOfqaM</dc:identifier>
</cp:coreProperties>
</file>