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44"/>
    <a:srgbClr val="43B02A"/>
    <a:srgbClr val="86B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854" autoAdjust="0"/>
    <p:restoredTop sz="94660"/>
  </p:normalViewPr>
  <p:slideViewPr>
    <p:cSldViewPr snapToGrid="0">
      <p:cViewPr>
        <p:scale>
          <a:sx n="100" d="100"/>
          <a:sy n="100" d="100"/>
        </p:scale>
        <p:origin x="2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2" y="1628781"/>
            <a:ext cx="11162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" y="661126"/>
            <a:ext cx="11340000" cy="2798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6051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7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119" y="1597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97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1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cxnSp>
        <p:nvCxnSpPr>
          <p:cNvPr id="9" name="Shape 68"/>
          <p:cNvCxnSpPr/>
          <p:nvPr userDrawn="1"/>
        </p:nvCxnSpPr>
        <p:spPr>
          <a:xfrm>
            <a:off x="426000" y="6475709"/>
            <a:ext cx="11340000" cy="0"/>
          </a:xfrm>
          <a:prstGeom prst="straightConnector1">
            <a:avLst/>
          </a:prstGeom>
          <a:noFill/>
          <a:ln w="12700" cap="flat" cmpd="sng">
            <a:solidFill>
              <a:srgbClr val="53565A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5" t="24297" r="8992" b="20741"/>
          <a:stretch/>
        </p:blipFill>
        <p:spPr>
          <a:xfrm>
            <a:off x="10625287" y="6509735"/>
            <a:ext cx="1140713" cy="310040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 userDrawn="1"/>
        </p:nvSpPr>
        <p:spPr bwMode="auto">
          <a:xfrm>
            <a:off x="426000" y="6603200"/>
            <a:ext cx="156613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8DF478-B544-4ED8-9ED4-6A2648E2D233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 |  Deloitte Consulting | Cloud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426000" y="940281"/>
            <a:ext cx="11340000" cy="25879"/>
          </a:xfrm>
          <a:prstGeom prst="line">
            <a:avLst/>
          </a:prstGeom>
          <a:ln w="28575">
            <a:solidFill>
              <a:srgbClr val="86B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5353809" y="6527336"/>
            <a:ext cx="1484382" cy="27186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Deloitte &amp; Inside Sherpa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TS&amp;A Cloud – Digital Internship</a:t>
            </a:r>
          </a:p>
        </p:txBody>
      </p:sp>
    </p:spTree>
    <p:extLst>
      <p:ext uri="{BB962C8B-B14F-4D97-AF65-F5344CB8AC3E}">
        <p14:creationId xmlns:p14="http://schemas.microsoft.com/office/powerpoint/2010/main" val="343459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316">
          <p15:clr>
            <a:srgbClr val="F26B43"/>
          </p15:clr>
        </p15:guide>
        <p15:guide id="5" pos="736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496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363">
          <p15:clr>
            <a:srgbClr val="F26B43"/>
          </p15:clr>
        </p15:guide>
        <p15:guide id="13" pos="1516">
          <p15:clr>
            <a:srgbClr val="F26B43"/>
          </p15:clr>
        </p15:guide>
        <p15:guide id="14" pos="2560">
          <p15:clr>
            <a:srgbClr val="F26B43"/>
          </p15:clr>
        </p15:guide>
        <p15:guide id="15" pos="2711">
          <p15:clr>
            <a:srgbClr val="F26B43"/>
          </p15:clr>
        </p15:guide>
        <p15:guide id="16" pos="6160">
          <p15:clr>
            <a:srgbClr val="F26B43"/>
          </p15:clr>
        </p15:guide>
        <p15:guide id="17" pos="3764">
          <p15:clr>
            <a:srgbClr val="F26B43"/>
          </p15:clr>
        </p15:guide>
        <p15:guide id="18" pos="3916">
          <p15:clr>
            <a:srgbClr val="F26B43"/>
          </p15:clr>
        </p15:guide>
        <p15:guide id="19" pos="3840">
          <p15:clr>
            <a:srgbClr val="F26B43"/>
          </p15:clr>
        </p15:guide>
        <p15:guide id="20" pos="6312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Strapline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AU" dirty="0"/>
              <a:t>Title</a:t>
            </a:r>
            <a:endParaRPr lang="en-AU" dirty="0">
              <a:solidFill>
                <a:srgbClr val="86BC25"/>
              </a:solidFill>
            </a:endParaRPr>
          </a:p>
        </p:txBody>
      </p:sp>
      <p:sp>
        <p:nvSpPr>
          <p:cNvPr id="43" name="Text Placeholder 3"/>
          <p:cNvSpPr txBox="1">
            <a:spLocks/>
          </p:cNvSpPr>
          <p:nvPr/>
        </p:nvSpPr>
        <p:spPr>
          <a:xfrm>
            <a:off x="426542" y="1061512"/>
            <a:ext cx="11340000" cy="4607767"/>
          </a:xfrm>
          <a:prstGeom prst="rect">
            <a:avLst/>
          </a:prstGeom>
        </p:spPr>
        <p:txBody>
          <a:bodyPr l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/>
            </a:pPr>
            <a:r>
              <a:rPr lang="en-US" sz="1200" b="1" dirty="0">
                <a:solidFill>
                  <a:srgbClr val="86BC25"/>
                </a:solidFill>
                <a:ea typeface="Chronicle Display Black" charset="0"/>
                <a:cs typeface="Segoe UI Semilight" panose="020B0402040204020203" pitchFamily="34" charset="0"/>
              </a:rPr>
              <a:t>Benefits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1200" b="1" dirty="0">
                <a:solidFill>
                  <a:srgbClr val="86BC25"/>
                </a:solidFill>
                <a:ea typeface="Chronicle Display Black" charset="0"/>
                <a:cs typeface="Segoe UI Semilight" panose="020B0402040204020203" pitchFamily="34" charset="0"/>
              </a:rPr>
              <a:t>Pay as you go</a:t>
            </a:r>
            <a:r>
              <a:rPr lang="en-US" sz="1200" b="1" dirty="0">
                <a:solidFill>
                  <a:srgbClr val="2C5234"/>
                </a:solidFill>
                <a:ea typeface="Chronicle Display Black" charset="0"/>
                <a:cs typeface="Segoe UI Semilight" panose="020B0402040204020203" pitchFamily="34" charset="0"/>
              </a:rPr>
              <a:t> –</a:t>
            </a:r>
            <a:r>
              <a:rPr lang="en-US" sz="1200" dirty="0">
                <a:solidFill>
                  <a:srgbClr val="2C5234"/>
                </a:solidFill>
                <a:ea typeface="Chronicle Display Black" charset="0"/>
                <a:cs typeface="Segoe UI Semilight" panose="020B0402040204020203" pitchFamily="34" charset="0"/>
              </a:rPr>
              <a:t>We can pay as much resource we use for computing  </a:t>
            </a:r>
            <a:endParaRPr lang="en-US" sz="1200" b="1" dirty="0">
              <a:solidFill>
                <a:srgbClr val="86BC25"/>
              </a:solidFill>
              <a:ea typeface="Chronicle Display Black" charset="0"/>
              <a:cs typeface="Segoe UI Semilight" panose="020B0402040204020203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1200" b="1" dirty="0">
                <a:solidFill>
                  <a:srgbClr val="86BC25"/>
                </a:solidFill>
                <a:ea typeface="Chronicle Display Black" charset="0"/>
                <a:cs typeface="Segoe UI Semilight" panose="020B0402040204020203" pitchFamily="34" charset="0"/>
              </a:rPr>
              <a:t>Stop guessing capacity </a:t>
            </a:r>
            <a:r>
              <a:rPr lang="en-US" sz="1200" b="1" dirty="0">
                <a:solidFill>
                  <a:srgbClr val="2C5234"/>
                </a:solidFill>
                <a:ea typeface="Chronicle Display Black" charset="0"/>
                <a:cs typeface="Segoe UI Semilight" panose="020B0402040204020203" pitchFamily="34" charset="0"/>
              </a:rPr>
              <a:t>- </a:t>
            </a:r>
            <a:r>
              <a:rPr lang="en-IN" sz="1200" b="0" i="0" dirty="0">
                <a:solidFill>
                  <a:srgbClr val="2C5234"/>
                </a:solidFill>
                <a:effectLst/>
                <a:latin typeface="AmazonEmber"/>
              </a:rPr>
              <a:t>When you make a capacity decision prior to deploying an application, you often end up either sitting on expensive idle resources or dealing with limited capacity. </a:t>
            </a:r>
            <a:endParaRPr lang="en-US" sz="1200" b="1" dirty="0">
              <a:solidFill>
                <a:srgbClr val="2C5234"/>
              </a:solidFill>
              <a:ea typeface="Chronicle Display Black" charset="0"/>
              <a:cs typeface="Segoe UI Semilight" panose="020B0402040204020203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1200" b="1" dirty="0">
                <a:solidFill>
                  <a:srgbClr val="86BC25"/>
                </a:solidFill>
                <a:ea typeface="Chronicle Display Black" charset="0"/>
                <a:cs typeface="Segoe UI Semilight" panose="020B0402040204020203" pitchFamily="34" charset="0"/>
              </a:rPr>
              <a:t>Increase speed and agility </a:t>
            </a:r>
            <a:r>
              <a:rPr lang="en-US" sz="1200" b="1" dirty="0">
                <a:solidFill>
                  <a:srgbClr val="2C5234"/>
                </a:solidFill>
                <a:ea typeface="Chronicle Display Black" charset="0"/>
                <a:cs typeface="Segoe UI Semilight" panose="020B0402040204020203" pitchFamily="34" charset="0"/>
              </a:rPr>
              <a:t>- </a:t>
            </a:r>
            <a:r>
              <a:rPr lang="en-IN" sz="1200" b="0" i="0" dirty="0">
                <a:solidFill>
                  <a:srgbClr val="2C5234"/>
                </a:solidFill>
                <a:effectLst/>
                <a:latin typeface="AmazonEmber"/>
              </a:rPr>
              <a:t>IT resources are only a click away. We can reduce the time to make resources available to your developers from weeks to minutes</a:t>
            </a:r>
            <a:endParaRPr lang="en-US" sz="1200" b="1" dirty="0">
              <a:solidFill>
                <a:srgbClr val="2C5234"/>
              </a:solidFill>
              <a:ea typeface="Chronicle Display Black" charset="0"/>
              <a:cs typeface="Segoe UI Semilight" panose="020B0402040204020203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1200" b="1" dirty="0">
                <a:solidFill>
                  <a:srgbClr val="86BC25"/>
                </a:solidFill>
                <a:ea typeface="Chronicle Display Black" charset="0"/>
                <a:cs typeface="Segoe UI Semilight" panose="020B0402040204020203" pitchFamily="34" charset="0"/>
              </a:rPr>
              <a:t>Realize cost savings</a:t>
            </a:r>
            <a:r>
              <a:rPr lang="en-US" sz="1200" b="1" dirty="0">
                <a:solidFill>
                  <a:srgbClr val="2C5234"/>
                </a:solidFill>
                <a:ea typeface="Chronicle Display Black" charset="0"/>
                <a:cs typeface="Segoe UI Semilight" panose="020B0402040204020203" pitchFamily="34" charset="0"/>
              </a:rPr>
              <a:t>- </a:t>
            </a:r>
            <a:r>
              <a:rPr lang="en-IN" sz="1200" b="0" i="0" dirty="0">
                <a:solidFill>
                  <a:srgbClr val="2C5234"/>
                </a:solidFill>
                <a:effectLst/>
                <a:latin typeface="AmazonEmber"/>
              </a:rPr>
              <a:t>Companies can focus on projects that differentiate their business instead of maintaining data </a:t>
            </a:r>
            <a:r>
              <a:rPr lang="en-IN" sz="1200" b="0" i="0" dirty="0" err="1">
                <a:solidFill>
                  <a:srgbClr val="2C5234"/>
                </a:solidFill>
                <a:effectLst/>
                <a:latin typeface="AmazonEmber"/>
              </a:rPr>
              <a:t>centers</a:t>
            </a:r>
            <a:r>
              <a:rPr lang="en-IN" sz="1200" b="0" i="0" dirty="0">
                <a:solidFill>
                  <a:srgbClr val="2C5234"/>
                </a:solidFill>
                <a:effectLst/>
                <a:latin typeface="AmazonEmber"/>
              </a:rPr>
              <a:t>.</a:t>
            </a:r>
            <a:endParaRPr lang="en-US" sz="1200" b="1" dirty="0">
              <a:solidFill>
                <a:srgbClr val="2C5234"/>
              </a:solidFill>
              <a:ea typeface="Chronicle Display Black" charset="0"/>
              <a:cs typeface="Segoe UI Semilight" panose="020B0402040204020203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1200" b="1" dirty="0">
                <a:solidFill>
                  <a:srgbClr val="86BC25"/>
                </a:solidFill>
                <a:ea typeface="Chronicle Display Black" charset="0"/>
                <a:cs typeface="Segoe UI Semilight" panose="020B0402040204020203" pitchFamily="34" charset="0"/>
              </a:rPr>
              <a:t>Go global in minutes </a:t>
            </a:r>
            <a:r>
              <a:rPr lang="en-US" sz="1200" b="1" dirty="0">
                <a:solidFill>
                  <a:srgbClr val="2C5234"/>
                </a:solidFill>
                <a:ea typeface="Chronicle Display Black" charset="0"/>
                <a:cs typeface="Segoe UI Semilight" panose="020B0402040204020203" pitchFamily="34" charset="0"/>
              </a:rPr>
              <a:t>- </a:t>
            </a:r>
            <a:r>
              <a:rPr lang="en-IN" sz="1200" b="0" i="0" dirty="0">
                <a:solidFill>
                  <a:srgbClr val="2C5234"/>
                </a:solidFill>
                <a:effectLst/>
                <a:latin typeface="AmazonEmber"/>
              </a:rPr>
              <a:t>Applications can be deployed in multiple Regions around the world with a few clicks. </a:t>
            </a:r>
            <a:endParaRPr lang="en-US" sz="1200" b="1" dirty="0">
              <a:solidFill>
                <a:srgbClr val="2C5234"/>
              </a:solidFill>
              <a:ea typeface="Chronicle Display Black" charset="0"/>
              <a:cs typeface="Segoe UI Semilight" panose="020B0402040204020203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defRPr/>
            </a:pPr>
            <a:endParaRPr lang="en-US" sz="1200" b="1" dirty="0">
              <a:solidFill>
                <a:srgbClr val="2C5234"/>
              </a:solidFill>
              <a:ea typeface="Chronicle Display Black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sz="1200" dirty="0">
              <a:solidFill>
                <a:schemeClr val="accent2">
                  <a:lumMod val="75000"/>
                </a:schemeClr>
              </a:solidFill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59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Strapline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AU" dirty="0"/>
              <a:t>Title</a:t>
            </a:r>
            <a:endParaRPr lang="en-AU" dirty="0">
              <a:solidFill>
                <a:srgbClr val="86BC25"/>
              </a:solidFill>
            </a:endParaRPr>
          </a:p>
        </p:txBody>
      </p:sp>
      <p:sp>
        <p:nvSpPr>
          <p:cNvPr id="43" name="Text Placeholder 3"/>
          <p:cNvSpPr txBox="1">
            <a:spLocks/>
          </p:cNvSpPr>
          <p:nvPr/>
        </p:nvSpPr>
        <p:spPr>
          <a:xfrm>
            <a:off x="266700" y="976168"/>
            <a:ext cx="5676900" cy="4903932"/>
          </a:xfrm>
          <a:prstGeom prst="rect">
            <a:avLst/>
          </a:prstGeom>
        </p:spPr>
        <p:txBody>
          <a:bodyPr l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/>
            </a:pPr>
            <a:r>
              <a:rPr lang="en-US" sz="1200" b="1" dirty="0">
                <a:solidFill>
                  <a:srgbClr val="86BC25"/>
                </a:solidFill>
                <a:ea typeface="Chronicle Display Black" charset="0"/>
                <a:cs typeface="Segoe UI Semilight" panose="020B0402040204020203" pitchFamily="34" charset="0"/>
              </a:rPr>
              <a:t>Risks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defRPr/>
            </a:pPr>
            <a:r>
              <a:rPr lang="en-IN" sz="1200" b="1" i="0" dirty="0">
                <a:solidFill>
                  <a:srgbClr val="2C5234"/>
                </a:solidFill>
                <a:effectLst/>
                <a:latin typeface="Headings"/>
              </a:rPr>
              <a:t>Dependence on Internet Service Providers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defRPr/>
            </a:pPr>
            <a:r>
              <a:rPr lang="en-IN" sz="1200" b="1" i="0" dirty="0">
                <a:solidFill>
                  <a:srgbClr val="2C5234"/>
                </a:solidFill>
                <a:effectLst/>
                <a:latin typeface="Headings"/>
              </a:rPr>
              <a:t>Less Control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defRPr/>
            </a:pPr>
            <a:r>
              <a:rPr lang="en-IN" sz="1200" b="1" i="0" dirty="0">
                <a:solidFill>
                  <a:srgbClr val="2C5234"/>
                </a:solidFill>
                <a:effectLst/>
                <a:latin typeface="Headings"/>
              </a:rPr>
              <a:t>Vendor Commitment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defRPr/>
            </a:pPr>
            <a:r>
              <a:rPr lang="en-IN" sz="1200" b="1" i="0" dirty="0">
                <a:solidFill>
                  <a:srgbClr val="2C5234"/>
                </a:solidFill>
                <a:effectLst/>
                <a:latin typeface="Headings"/>
              </a:rPr>
              <a:t>Security</a:t>
            </a:r>
          </a:p>
          <a:p>
            <a:pPr algn="l"/>
            <a:r>
              <a:rPr lang="en-IN" sz="1200" b="1" i="0" dirty="0">
                <a:solidFill>
                  <a:srgbClr val="2C5234"/>
                </a:solidFill>
                <a:effectLst/>
                <a:latin typeface="Headings"/>
              </a:rPr>
              <a:t>Up-Front Costs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None/>
              <a:defRPr/>
            </a:pPr>
            <a:endParaRPr lang="en-US" sz="1050" b="1" dirty="0">
              <a:solidFill>
                <a:srgbClr val="000000"/>
              </a:solidFill>
              <a:ea typeface="Chronicle Display Black" charset="0"/>
              <a:cs typeface="Segoe UI Semilight" panose="020B0402040204020203" pitchFamily="34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/>
            </a:pPr>
            <a:endParaRPr lang="en-US" sz="1200" b="1" dirty="0">
              <a:solidFill>
                <a:srgbClr val="2C5234"/>
              </a:solidFill>
              <a:ea typeface="Chronicle Display Black" charset="0"/>
              <a:cs typeface="Segoe UI Semilight" panose="020B0402040204020203" pitchFamily="34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249484" y="971930"/>
            <a:ext cx="5517058" cy="4903931"/>
          </a:xfrm>
          <a:prstGeom prst="rect">
            <a:avLst/>
          </a:prstGeom>
        </p:spPr>
        <p:txBody>
          <a:bodyPr l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/>
            </a:pPr>
            <a:r>
              <a:rPr lang="en-US" sz="1200" b="1" dirty="0">
                <a:solidFill>
                  <a:srgbClr val="86BC25"/>
                </a:solidFill>
                <a:ea typeface="Chronicle Display Black" charset="0"/>
                <a:cs typeface="Segoe UI Semilight" panose="020B0402040204020203" pitchFamily="34" charset="0"/>
              </a:rPr>
              <a:t>Considerations</a:t>
            </a:r>
            <a:endParaRPr lang="en-US" sz="1050" b="1" dirty="0">
              <a:solidFill>
                <a:srgbClr val="000000"/>
              </a:solidFill>
              <a:ea typeface="Chronicle Display Black" charset="0"/>
              <a:cs typeface="Segoe UI Semilight" panose="020B0402040204020203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defRPr/>
            </a:pPr>
            <a:r>
              <a:rPr lang="en-IN" sz="1200" b="1" i="0" dirty="0">
                <a:solidFill>
                  <a:srgbClr val="2C5234"/>
                </a:solidFill>
                <a:effectLst/>
                <a:latin typeface="ibm-plex-sans"/>
              </a:rPr>
              <a:t>Private, public or hybrid</a:t>
            </a:r>
            <a:endParaRPr lang="en-US" sz="1200" b="1" i="0" dirty="0">
              <a:solidFill>
                <a:srgbClr val="2C5234"/>
              </a:solidFill>
              <a:effectLst/>
              <a:latin typeface="ibm-plex-sans"/>
              <a:cs typeface="Segoe UI Semilight" panose="020B0402040204020203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defRPr/>
            </a:pPr>
            <a:r>
              <a:rPr lang="en-IN" sz="1200" b="1" i="0" dirty="0">
                <a:solidFill>
                  <a:srgbClr val="2C5234"/>
                </a:solidFill>
                <a:effectLst/>
                <a:latin typeface="ibm-plex-sans"/>
              </a:rPr>
              <a:t>Current infrastructure utilization</a:t>
            </a:r>
            <a:endParaRPr lang="en-US" sz="1200" b="1" dirty="0">
              <a:solidFill>
                <a:srgbClr val="2C5234"/>
              </a:solidFill>
              <a:latin typeface="ibm-plex-sans"/>
              <a:cs typeface="Segoe UI Semilight" panose="020B0402040204020203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defRPr/>
            </a:pPr>
            <a:r>
              <a:rPr lang="en-IN" sz="1200" b="1" i="0" dirty="0">
                <a:solidFill>
                  <a:srgbClr val="2C5234"/>
                </a:solidFill>
                <a:effectLst/>
                <a:latin typeface="ibm-plex-sans"/>
              </a:rPr>
              <a:t>Compatible operational system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defRPr/>
            </a:pPr>
            <a:r>
              <a:rPr lang="en-IN" sz="1200" b="1" i="0" dirty="0">
                <a:solidFill>
                  <a:srgbClr val="2C5234"/>
                </a:solidFill>
                <a:effectLst/>
                <a:latin typeface="ibm-plex-sans"/>
              </a:rPr>
              <a:t>Infrastructure availability</a:t>
            </a:r>
            <a:endParaRPr lang="en-IN" sz="1200" b="1" dirty="0">
              <a:solidFill>
                <a:srgbClr val="2C5234"/>
              </a:solidFill>
              <a:latin typeface="ibm-plex-sans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defRPr/>
            </a:pPr>
            <a:r>
              <a:rPr lang="en-IN" sz="1200" b="1" i="0" dirty="0">
                <a:solidFill>
                  <a:srgbClr val="2C5234"/>
                </a:solidFill>
                <a:effectLst/>
                <a:latin typeface="ibm-plex-sans"/>
              </a:rPr>
              <a:t> Backup policies and disaster recovery</a:t>
            </a:r>
            <a:br>
              <a:rPr lang="en-IN" sz="1000" dirty="0"/>
            </a:br>
            <a:endParaRPr lang="en-US" sz="1200" b="1" dirty="0">
              <a:solidFill>
                <a:srgbClr val="86BC25"/>
              </a:solidFill>
              <a:ea typeface="Chronicle Display Black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84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4_3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�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- Network and Security Solutions - Wide.potx" id="{BBB8FC03-DEC5-4C7E-971D-ABE7AE675190}" vid="{44E1F9DE-26A1-427E-A0A8-34CC89E4AC2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153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AmazonEmber</vt:lpstr>
      <vt:lpstr>Arial</vt:lpstr>
      <vt:lpstr>Headings</vt:lpstr>
      <vt:lpstr>ibm-plex-sans</vt:lpstr>
      <vt:lpstr>Open Sans</vt:lpstr>
      <vt:lpstr>Verdana</vt:lpstr>
      <vt:lpstr>Deloitte_4_3_Onscreen</vt:lpstr>
      <vt:lpstr>think-cell Slide</vt:lpstr>
      <vt:lpstr>Title</vt:lpstr>
      <vt:lpstr>Title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Transformation Journey – The Deloitte Approach</dc:title>
  <dc:creator>lunguroiu@deloitte.com.au;hal-khudairy@deloitte.com.au;matgeorge@deloitte.com.au;dkissane@deloitte.com.au</dc:creator>
  <cp:lastModifiedBy>Microsoft Office User</cp:lastModifiedBy>
  <cp:revision>21</cp:revision>
  <dcterms:created xsi:type="dcterms:W3CDTF">2019-03-31T19:26:34Z</dcterms:created>
  <dcterms:modified xsi:type="dcterms:W3CDTF">2022-09-15T13:07:41Z</dcterms:modified>
</cp:coreProperties>
</file>