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0000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4799" autoAdjust="0"/>
  </p:normalViewPr>
  <p:slideViewPr>
    <p:cSldViewPr snapToGrid="0" showGuides="1">
      <p:cViewPr>
        <p:scale>
          <a:sx n="107" d="100"/>
          <a:sy n="107" d="100"/>
        </p:scale>
        <p:origin x="784" y="39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9/15/22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9/15/22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15/9/22</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2561708"/>
          </a:xfrm>
        </p:spPr>
        <p:txBody>
          <a:bodyPr/>
          <a:lstStyle/>
          <a:p>
            <a:pPr marL="171450" indent="-171450">
              <a:buFont typeface="Arial" panose="020B0604020202020204" pitchFamily="34" charset="0"/>
              <a:buChar char="•"/>
            </a:pPr>
            <a:r>
              <a:rPr lang="en-IN" dirty="0"/>
              <a:t>Requirements Gathering and Focus Area Assessment </a:t>
            </a:r>
          </a:p>
          <a:p>
            <a:pPr marL="171450" indent="-171450">
              <a:buFont typeface="Arial" panose="020B0604020202020204" pitchFamily="34" charset="0"/>
              <a:buChar char="•"/>
            </a:pPr>
            <a:r>
              <a:rPr lang="en-IN" dirty="0"/>
              <a:t>Analyse the market for potential technology solutions </a:t>
            </a:r>
          </a:p>
          <a:p>
            <a:pPr marL="171450" indent="-171450">
              <a:buFont typeface="Arial" panose="020B0604020202020204" pitchFamily="34" charset="0"/>
              <a:buChar char="•"/>
            </a:pPr>
            <a:r>
              <a:rPr lang="en-IN" dirty="0"/>
              <a:t>Must be able to anticipate a potential growth in the end user base over the coming years </a:t>
            </a:r>
          </a:p>
          <a:p>
            <a:pPr marL="171450" indent="-171450">
              <a:buFont typeface="Arial" panose="020B0604020202020204" pitchFamily="34" charset="0"/>
              <a:buChar char="•"/>
            </a:pPr>
            <a:r>
              <a:rPr lang="en-IN" dirty="0"/>
              <a:t>Must be able to meet business requirements for reconciliations, consolidation of financial information from multiple sources, reporting to regulators amongst others </a:t>
            </a:r>
            <a:endParaRPr lang="en-AU" b="0" dirty="0">
              <a:solidFill>
                <a:srgbClr val="2C5234"/>
              </a:solidFill>
            </a:endParaRPr>
          </a:p>
        </p:txBody>
      </p:sp>
      <p:sp>
        <p:nvSpPr>
          <p:cNvPr id="6" name="Text Placeholder 5"/>
          <p:cNvSpPr>
            <a:spLocks noGrp="1"/>
          </p:cNvSpPr>
          <p:nvPr>
            <p:ph type="body" sz="quarter" idx="23"/>
          </p:nvPr>
        </p:nvSpPr>
        <p:spPr>
          <a:xfrm>
            <a:off x="6178100" y="1857891"/>
            <a:ext cx="5544000" cy="1695451"/>
          </a:xfrm>
        </p:spPr>
        <p:txBody>
          <a:bodyPr/>
          <a:lstStyle/>
          <a:p>
            <a:pPr marL="171450" indent="-171450">
              <a:buFont typeface="Arial" panose="020B0604020202020204" pitchFamily="34" charset="0"/>
              <a:buChar char="•"/>
            </a:pPr>
            <a:r>
              <a:rPr lang="en-AU" dirty="0"/>
              <a:t>High cost</a:t>
            </a:r>
          </a:p>
          <a:p>
            <a:pPr marL="171450" indent="-171450">
              <a:buFont typeface="Arial" panose="020B0604020202020204" pitchFamily="34" charset="0"/>
              <a:buChar char="•"/>
            </a:pPr>
            <a:r>
              <a:rPr lang="en-AU" dirty="0"/>
              <a:t>Time Crunch</a:t>
            </a:r>
          </a:p>
          <a:p>
            <a:pPr marL="171450" indent="-171450">
              <a:buFont typeface="Arial" panose="020B0604020202020204" pitchFamily="34" charset="0"/>
              <a:buChar char="•"/>
            </a:pPr>
            <a:r>
              <a:rPr lang="en-AU" dirty="0"/>
              <a:t>Operational Changes</a:t>
            </a:r>
          </a:p>
          <a:p>
            <a:pPr marL="171450" indent="-171450">
              <a:buFont typeface="Arial" panose="020B0604020202020204" pitchFamily="34" charset="0"/>
              <a:buChar char="•"/>
            </a:pPr>
            <a:r>
              <a:rPr lang="en-AU" dirty="0"/>
              <a:t>Stretched resources</a:t>
            </a:r>
          </a:p>
          <a:p>
            <a:pPr marL="171450" indent="-171450">
              <a:buFont typeface="Arial" panose="020B0604020202020204" pitchFamily="34" charset="0"/>
              <a:buChar char="•"/>
            </a:pPr>
            <a:r>
              <a:rPr lang="en-AU" dirty="0"/>
              <a:t>Lack of clarity</a:t>
            </a:r>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363270" y="264510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dirty="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700725246"/>
              </p:ext>
            </p:extLst>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232195">
                  <a:extLst>
                    <a:ext uri="{9D8B030D-6E8A-4147-A177-3AD203B41FA5}">
                      <a16:colId xmlns:a16="http://schemas.microsoft.com/office/drawing/2014/main" val="359691312"/>
                    </a:ext>
                  </a:extLst>
                </a:gridCol>
                <a:gridCol w="1539805">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IN" sz="2400" dirty="0"/>
                        <a:t>$2000</a:t>
                      </a:r>
                      <a:endParaRPr lang="en-AU" dirty="0"/>
                    </a:p>
                  </a:txBody>
                  <a:tcPr/>
                </a:tc>
                <a:tc>
                  <a:txBody>
                    <a:bodyPr/>
                    <a:lstStyle/>
                    <a:p>
                      <a:r>
                        <a:rPr lang="en-AU" dirty="0"/>
                        <a:t>3</a:t>
                      </a:r>
                    </a:p>
                  </a:txBody>
                  <a:tcPr/>
                </a:tc>
                <a:tc>
                  <a:txBody>
                    <a:bodyPr/>
                    <a:lstStyle/>
                    <a:p>
                      <a:r>
                        <a:rPr lang="en-IN" sz="2400" dirty="0"/>
                        <a:t>$6000</a:t>
                      </a:r>
                      <a:endParaRPr lang="en-AU" dirty="0"/>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IN" sz="2400" dirty="0"/>
                        <a:t>$1500</a:t>
                      </a:r>
                      <a:endParaRPr lang="en-AU" dirty="0"/>
                    </a:p>
                  </a:txBody>
                  <a:tcPr/>
                </a:tc>
                <a:tc>
                  <a:txBody>
                    <a:bodyPr/>
                    <a:lstStyle/>
                    <a:p>
                      <a:r>
                        <a:rPr lang="en-AU" dirty="0"/>
                        <a:t>10</a:t>
                      </a:r>
                    </a:p>
                  </a:txBody>
                  <a:tcPr/>
                </a:tc>
                <a:tc>
                  <a:txBody>
                    <a:bodyPr/>
                    <a:lstStyle/>
                    <a:p>
                      <a:r>
                        <a:rPr lang="en-AU" dirty="0"/>
                        <a:t>$15000</a:t>
                      </a:r>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IN" sz="2400" dirty="0"/>
                        <a:t>$2570</a:t>
                      </a:r>
                      <a:endParaRPr lang="en-AU" dirty="0"/>
                    </a:p>
                  </a:txBody>
                  <a:tcPr/>
                </a:tc>
                <a:tc>
                  <a:txBody>
                    <a:bodyPr/>
                    <a:lstStyle/>
                    <a:p>
                      <a:r>
                        <a:rPr lang="en-AU" dirty="0"/>
                        <a:t>15</a:t>
                      </a:r>
                    </a:p>
                  </a:txBody>
                  <a:tcPr/>
                </a:tc>
                <a:tc>
                  <a:txBody>
                    <a:bodyPr/>
                    <a:lstStyle/>
                    <a:p>
                      <a:r>
                        <a:rPr lang="en-AU" dirty="0"/>
                        <a:t>$38550</a:t>
                      </a:r>
                    </a:p>
                  </a:txBody>
                  <a:tcPr/>
                </a:tc>
                <a:extLst>
                  <a:ext uri="{0D108BD9-81ED-4DB2-BD59-A6C34878D82A}">
                    <a16:rowId xmlns:a16="http://schemas.microsoft.com/office/drawing/2014/main" val="3840710635"/>
                  </a:ext>
                </a:extLst>
              </a:tr>
              <a:tr h="404910">
                <a:tc>
                  <a:txBody>
                    <a:bodyPr/>
                    <a:lstStyle/>
                    <a:p>
                      <a:r>
                        <a:rPr lang="en-AU" sz="1200" dirty="0"/>
                        <a:t>Senior</a:t>
                      </a:r>
                      <a:r>
                        <a:rPr lang="en-AU" sz="1200" baseline="0" dirty="0"/>
                        <a:t> Consultant</a:t>
                      </a:r>
                      <a:endParaRPr lang="en-AU" sz="1200" dirty="0"/>
                    </a:p>
                  </a:txBody>
                  <a:tcPr/>
                </a:tc>
                <a:tc>
                  <a:txBody>
                    <a:bodyPr/>
                    <a:lstStyle/>
                    <a:p>
                      <a:r>
                        <a:rPr lang="en-IN" sz="2400" dirty="0"/>
                        <a:t>$2570</a:t>
                      </a:r>
                      <a:endParaRPr lang="en-AU" dirty="0"/>
                    </a:p>
                  </a:txBody>
                  <a:tcPr/>
                </a:tc>
                <a:tc>
                  <a:txBody>
                    <a:bodyPr/>
                    <a:lstStyle/>
                    <a:p>
                      <a:r>
                        <a:rPr lang="en-AU" dirty="0"/>
                        <a:t>15</a:t>
                      </a:r>
                    </a:p>
                  </a:txBody>
                  <a:tcPr/>
                </a:tc>
                <a:tc>
                  <a:txBody>
                    <a:bodyPr/>
                    <a:lstStyle/>
                    <a:p>
                      <a:r>
                        <a:rPr lang="en-AU" dirty="0"/>
                        <a:t>$38550</a:t>
                      </a:r>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r>
                        <a:rPr lang="en-IN" sz="1200" dirty="0"/>
                        <a:t> </a:t>
                      </a:r>
                      <a:r>
                        <a:rPr lang="en-IN" sz="1200"/>
                        <a:t>$98,100 </a:t>
                      </a:r>
                      <a:endParaRPr lang="en-AU" sz="1200" b="1" dirty="0"/>
                    </a:p>
                  </a:txBody>
                  <a:tcPr/>
                </a:tc>
                <a:tc>
                  <a:txBody>
                    <a:bodyPr/>
                    <a:lstStyle/>
                    <a:p>
                      <a:pPr algn="r"/>
                      <a:endParaRPr lang="en-AU" sz="1200" dirty="0"/>
                    </a:p>
                  </a:txBody>
                  <a:tcPr/>
                </a:tc>
                <a:extLst>
                  <a:ext uri="{0D108BD9-81ED-4DB2-BD59-A6C34878D82A}">
                    <a16:rowId xmlns:a16="http://schemas.microsoft.com/office/drawing/2014/main" val="1497364185"/>
                  </a:ext>
                </a:extLst>
              </a:tr>
            </a:tbl>
          </a:graphicData>
        </a:graphic>
      </p:graphicFrame>
      <p:sp>
        <p:nvSpPr>
          <p:cNvPr id="4" name="Pentagon 3">
            <a:extLst>
              <a:ext uri="{FF2B5EF4-FFF2-40B4-BE49-F238E27FC236}">
                <a16:creationId xmlns:a16="http://schemas.microsoft.com/office/drawing/2014/main" id="{45727DF2-A600-3441-B5F1-04A15F090DE5}"/>
              </a:ext>
            </a:extLst>
          </p:cNvPr>
          <p:cNvSpPr/>
          <p:nvPr/>
        </p:nvSpPr>
        <p:spPr bwMode="gray">
          <a:xfrm>
            <a:off x="1660393" y="2726692"/>
            <a:ext cx="1907212" cy="175089"/>
          </a:xfrm>
          <a:prstGeom prst="homePlate">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3" name="Pentagon 32">
            <a:extLst>
              <a:ext uri="{FF2B5EF4-FFF2-40B4-BE49-F238E27FC236}">
                <a16:creationId xmlns:a16="http://schemas.microsoft.com/office/drawing/2014/main" id="{DE346C19-6161-B84D-A874-D04C98F696C2}"/>
              </a:ext>
            </a:extLst>
          </p:cNvPr>
          <p:cNvSpPr/>
          <p:nvPr/>
        </p:nvSpPr>
        <p:spPr bwMode="gray">
          <a:xfrm>
            <a:off x="3484317" y="2979275"/>
            <a:ext cx="1030808" cy="175089"/>
          </a:xfrm>
          <a:prstGeom prst="homePlate">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4" name="Pentagon 33">
            <a:extLst>
              <a:ext uri="{FF2B5EF4-FFF2-40B4-BE49-F238E27FC236}">
                <a16:creationId xmlns:a16="http://schemas.microsoft.com/office/drawing/2014/main" id="{87925155-00D2-564F-AE71-977545AF3BD1}"/>
              </a:ext>
            </a:extLst>
          </p:cNvPr>
          <p:cNvSpPr/>
          <p:nvPr/>
        </p:nvSpPr>
        <p:spPr bwMode="gray">
          <a:xfrm flipV="1">
            <a:off x="4437081" y="3252074"/>
            <a:ext cx="1238441" cy="175091"/>
          </a:xfrm>
          <a:prstGeom prst="homePlate">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Diamond 5">
            <a:extLst>
              <a:ext uri="{FF2B5EF4-FFF2-40B4-BE49-F238E27FC236}">
                <a16:creationId xmlns:a16="http://schemas.microsoft.com/office/drawing/2014/main" id="{B802867B-1177-4B4F-8E92-DE9401F231E1}"/>
              </a:ext>
            </a:extLst>
          </p:cNvPr>
          <p:cNvSpPr/>
          <p:nvPr/>
        </p:nvSpPr>
        <p:spPr bwMode="gray">
          <a:xfrm>
            <a:off x="2099635" y="3656370"/>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6" name="Diamond 45">
            <a:extLst>
              <a:ext uri="{FF2B5EF4-FFF2-40B4-BE49-F238E27FC236}">
                <a16:creationId xmlns:a16="http://schemas.microsoft.com/office/drawing/2014/main" id="{01E84753-A586-2A47-930D-4ED5718F5400}"/>
              </a:ext>
            </a:extLst>
          </p:cNvPr>
          <p:cNvSpPr/>
          <p:nvPr/>
        </p:nvSpPr>
        <p:spPr bwMode="gray">
          <a:xfrm>
            <a:off x="2839720" y="3656370"/>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7" name="Diamond 46">
            <a:extLst>
              <a:ext uri="{FF2B5EF4-FFF2-40B4-BE49-F238E27FC236}">
                <a16:creationId xmlns:a16="http://schemas.microsoft.com/office/drawing/2014/main" id="{A6E73A52-60CA-6549-B993-FB98A2DA2155}"/>
              </a:ext>
            </a:extLst>
          </p:cNvPr>
          <p:cNvSpPr/>
          <p:nvPr/>
        </p:nvSpPr>
        <p:spPr bwMode="gray">
          <a:xfrm>
            <a:off x="3727964" y="3656370"/>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9" name="Diamond 48">
            <a:extLst>
              <a:ext uri="{FF2B5EF4-FFF2-40B4-BE49-F238E27FC236}">
                <a16:creationId xmlns:a16="http://schemas.microsoft.com/office/drawing/2014/main" id="{2884B673-9F01-6E44-8A92-8F480FE993F8}"/>
              </a:ext>
            </a:extLst>
          </p:cNvPr>
          <p:cNvSpPr/>
          <p:nvPr/>
        </p:nvSpPr>
        <p:spPr bwMode="gray">
          <a:xfrm>
            <a:off x="1806629" y="3633133"/>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2" name="Diamond 51">
            <a:extLst>
              <a:ext uri="{FF2B5EF4-FFF2-40B4-BE49-F238E27FC236}">
                <a16:creationId xmlns:a16="http://schemas.microsoft.com/office/drawing/2014/main" id="{97269C91-5186-7949-9C98-A86C8E70A6A6}"/>
              </a:ext>
            </a:extLst>
          </p:cNvPr>
          <p:cNvSpPr/>
          <p:nvPr/>
        </p:nvSpPr>
        <p:spPr bwMode="gray">
          <a:xfrm>
            <a:off x="4534610" y="3629011"/>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3" name="Diamond 52">
            <a:extLst>
              <a:ext uri="{FF2B5EF4-FFF2-40B4-BE49-F238E27FC236}">
                <a16:creationId xmlns:a16="http://schemas.microsoft.com/office/drawing/2014/main" id="{BC75F1A8-6F3D-2B4C-8C4B-B52E7C2CD564}"/>
              </a:ext>
            </a:extLst>
          </p:cNvPr>
          <p:cNvSpPr/>
          <p:nvPr/>
        </p:nvSpPr>
        <p:spPr bwMode="gray">
          <a:xfrm>
            <a:off x="4904308" y="3642935"/>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4" name="Diamond 53">
            <a:extLst>
              <a:ext uri="{FF2B5EF4-FFF2-40B4-BE49-F238E27FC236}">
                <a16:creationId xmlns:a16="http://schemas.microsoft.com/office/drawing/2014/main" id="{69EA10C6-4432-E947-A7E2-122115819AFD}"/>
              </a:ext>
            </a:extLst>
          </p:cNvPr>
          <p:cNvSpPr/>
          <p:nvPr/>
        </p:nvSpPr>
        <p:spPr bwMode="gray">
          <a:xfrm>
            <a:off x="5321704" y="3656369"/>
            <a:ext cx="141515" cy="190525"/>
          </a:xfrm>
          <a:prstGeom prst="diamond">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137</TotalTime>
  <Words>257</Words>
  <Application>Microsoft Macintosh PowerPoint</Application>
  <PresentationFormat>Widescreen</PresentationFormat>
  <Paragraphs>75</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Microsoft Office User</cp:lastModifiedBy>
  <cp:revision>26</cp:revision>
  <cp:lastPrinted>2014-06-25T02:16:22Z</cp:lastPrinted>
  <dcterms:created xsi:type="dcterms:W3CDTF">2016-11-09T03:27:53Z</dcterms:created>
  <dcterms:modified xsi:type="dcterms:W3CDTF">2022-09-15T13:59:05Z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