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1"/>
  </p:notesMasterIdLst>
  <p:handoutMasterIdLst>
    <p:handoutMasterId r:id="rId12"/>
  </p:handoutMasterIdLst>
  <p:sldIdLst>
    <p:sldId id="340" r:id="rId6"/>
    <p:sldId id="344" r:id="rId7"/>
    <p:sldId id="437" r:id="rId8"/>
    <p:sldId id="438" r:id="rId9"/>
    <p:sldId id="436" r:id="rId10"/>
  </p:sldIdLst>
  <p:sldSz cx="12192000" cy="6858000"/>
  <p:notesSz cx="7315200" cy="9601200"/>
  <p:custDataLst>
    <p:tags r:id="rId1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7"/>
            <p14:sldId id="438"/>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799" autoAdjust="0"/>
  </p:normalViewPr>
  <p:slideViewPr>
    <p:cSldViewPr snapToGrid="0" showGuides="1">
      <p:cViewPr varScale="1">
        <p:scale>
          <a:sx n="117" d="100"/>
          <a:sy n="117" d="100"/>
        </p:scale>
        <p:origin x="408"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9/15/22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9/15/22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7"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15/9/22</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i/intrinsicvalue.asp" TargetMode="External"/><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hyperlink" Target="https://www.investopedia.com/terms/b/behavioraleconomic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69900" y="1655763"/>
            <a:ext cx="9708243" cy="4633913"/>
          </a:xfrm>
        </p:spPr>
        <p:txBody>
          <a:bodyPr/>
          <a:lstStyle/>
          <a:p>
            <a:pPr algn="l"/>
            <a:r>
              <a:rPr lang="en-IN" b="0" i="0" dirty="0">
                <a:solidFill>
                  <a:srgbClr val="2C5234"/>
                </a:solidFill>
                <a:effectLst/>
                <a:latin typeface="SourceSansPro"/>
              </a:rPr>
              <a:t>Technical analysis seeks to predict price movements by examining historical data, mainly price and volume.</a:t>
            </a:r>
          </a:p>
          <a:p>
            <a:pPr algn="l"/>
            <a:r>
              <a:rPr lang="en-IN" b="0" i="0" dirty="0">
                <a:solidFill>
                  <a:srgbClr val="2C5234"/>
                </a:solidFill>
                <a:effectLst/>
                <a:latin typeface="SourceSansPro"/>
              </a:rPr>
              <a:t>It helps traders and investors navigate the gap between </a:t>
            </a:r>
            <a:r>
              <a:rPr lang="en-IN" b="0" i="0" u="sng" dirty="0">
                <a:solidFill>
                  <a:srgbClr val="2C5234"/>
                </a:solidFill>
                <a:effectLst/>
                <a:latin typeface="SourceSansPro"/>
                <a:hlinkClick r:id="rId3">
                  <a:extLst>
                    <a:ext uri="{A12FA001-AC4F-418D-AE19-62706E023703}">
                      <ahyp:hlinkClr xmlns:ahyp="http://schemas.microsoft.com/office/drawing/2018/hyperlinkcolor" val="tx"/>
                    </a:ext>
                  </a:extLst>
                </a:hlinkClick>
              </a:rPr>
              <a:t>intrinsic value</a:t>
            </a:r>
            <a:r>
              <a:rPr lang="en-IN" b="0" i="0" dirty="0">
                <a:solidFill>
                  <a:srgbClr val="2C5234"/>
                </a:solidFill>
                <a:effectLst/>
                <a:latin typeface="SourceSansPro"/>
              </a:rPr>
              <a:t> and market price by leveraging techniques like statistical analysis and </a:t>
            </a:r>
            <a:r>
              <a:rPr lang="en-IN" b="0" i="0" u="sng" dirty="0">
                <a:solidFill>
                  <a:srgbClr val="2C5234"/>
                </a:solidFill>
                <a:effectLst/>
                <a:latin typeface="SourceSansPro"/>
                <a:hlinkClick r:id="rId4">
                  <a:extLst>
                    <a:ext uri="{A12FA001-AC4F-418D-AE19-62706E023703}">
                      <ahyp:hlinkClr xmlns:ahyp="http://schemas.microsoft.com/office/drawing/2018/hyperlinkcolor" val="tx"/>
                    </a:ext>
                  </a:extLst>
                </a:hlinkClick>
              </a:rPr>
              <a:t>behavioral economics</a:t>
            </a:r>
            <a:r>
              <a:rPr lang="en-IN" b="0" i="0" dirty="0">
                <a:solidFill>
                  <a:srgbClr val="2C5234"/>
                </a:solidFill>
                <a:effectLst/>
                <a:latin typeface="SourceSansPro"/>
              </a:rPr>
              <a:t>.</a:t>
            </a:r>
          </a:p>
          <a:p>
            <a:endParaRPr lang="en-US" noProof="0" dirty="0">
              <a:solidFill>
                <a:srgbClr val="2C5234"/>
              </a:solidFill>
            </a:endParaRPr>
          </a:p>
          <a:p>
            <a:pPr algn="l"/>
            <a:r>
              <a:rPr lang="en-IN" b="0" i="0" cap="all" dirty="0">
                <a:solidFill>
                  <a:srgbClr val="2C5234"/>
                </a:solidFill>
                <a:effectLst/>
                <a:latin typeface="Cabin-semi-bold"/>
              </a:rPr>
              <a:t>KEY TAKEAWAYS</a:t>
            </a:r>
          </a:p>
          <a:p>
            <a:pPr algn="l">
              <a:buFont typeface="Arial" panose="020B0604020202020204" pitchFamily="34" charset="0"/>
              <a:buChar char="•"/>
            </a:pPr>
            <a:r>
              <a:rPr lang="en-IN" b="0" i="0" dirty="0">
                <a:solidFill>
                  <a:srgbClr val="2C5234"/>
                </a:solidFill>
                <a:effectLst/>
                <a:latin typeface="SourceSansPro"/>
              </a:rPr>
              <a:t>Technical analysis, or using charts to identify trading signals and price patterns, may seem overwhelming or esoteric at first.</a:t>
            </a:r>
          </a:p>
          <a:p>
            <a:pPr algn="l">
              <a:buFont typeface="Arial" panose="020B0604020202020204" pitchFamily="34" charset="0"/>
              <a:buChar char="•"/>
            </a:pPr>
            <a:r>
              <a:rPr lang="en-IN" b="0" i="0" dirty="0">
                <a:solidFill>
                  <a:srgbClr val="2C5234"/>
                </a:solidFill>
                <a:effectLst/>
                <a:latin typeface="SourceSansPro"/>
              </a:rPr>
              <a:t>Beginners should first understand why technical analysis works as a window into market psychology to identify opportunities to profit.</a:t>
            </a:r>
          </a:p>
          <a:p>
            <a:pPr algn="l">
              <a:buFont typeface="Arial" panose="020B0604020202020204" pitchFamily="34" charset="0"/>
              <a:buChar char="•"/>
            </a:pPr>
            <a:r>
              <a:rPr lang="en-IN" b="0" i="0" dirty="0">
                <a:solidFill>
                  <a:srgbClr val="2C5234"/>
                </a:solidFill>
                <a:effectLst/>
                <a:latin typeface="SourceSansPro"/>
              </a:rPr>
              <a:t>Focus on a particular trading approach and develop a disciplined strategy that you can follow without letting emotions or second-guessing get in the way.</a:t>
            </a:r>
          </a:p>
          <a:p>
            <a:pPr algn="l">
              <a:buFont typeface="Arial" panose="020B0604020202020204" pitchFamily="34" charset="0"/>
              <a:buChar char="•"/>
            </a:pPr>
            <a:r>
              <a:rPr lang="en-IN" b="0" i="0" dirty="0">
                <a:solidFill>
                  <a:srgbClr val="2C5234"/>
                </a:solidFill>
                <a:effectLst/>
                <a:latin typeface="SourceSansPro"/>
              </a:rPr>
              <a:t>Find a broker that can help you execute your plan affordably while also providing a trading platform with the right suite of tools you'll need.</a:t>
            </a:r>
          </a:p>
          <a:p>
            <a:endParaRPr lang="en-US" noProof="0" dirty="0"/>
          </a:p>
        </p:txBody>
      </p:sp>
      <p:sp>
        <p:nvSpPr>
          <p:cNvPr id="6" name="Text Placeholder 5"/>
          <p:cNvSpPr>
            <a:spLocks noGrp="1"/>
          </p:cNvSpPr>
          <p:nvPr>
            <p:ph type="body" sz="quarter" idx="13"/>
          </p:nvPr>
        </p:nvSpPr>
        <p:spPr/>
        <p:txBody>
          <a:bodyPr/>
          <a:lstStyle/>
          <a:p>
            <a:r>
              <a:rPr lang="en-US" noProof="0" dirty="0"/>
              <a:t>Technology Solutions and Rationale</a:t>
            </a:r>
          </a:p>
        </p:txBody>
      </p:sp>
      <p:sp>
        <p:nvSpPr>
          <p:cNvPr id="3" name="Title 2"/>
          <p:cNvSpPr>
            <a:spLocks noGrp="1"/>
          </p:cNvSpPr>
          <p:nvPr>
            <p:ph type="title"/>
          </p:nvPr>
        </p:nvSpPr>
        <p:spPr/>
        <p:txBody>
          <a:bodyPr/>
          <a:lstStyle/>
          <a:p>
            <a:r>
              <a:rPr lang="en-US" noProof="0" dirty="0"/>
              <a:t>Market Scan</a:t>
            </a:r>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5363E-A5F5-2C41-8D36-D17901A68C78}"/>
              </a:ext>
            </a:extLst>
          </p:cNvPr>
          <p:cNvSpPr>
            <a:spLocks noGrp="1"/>
          </p:cNvSpPr>
          <p:nvPr>
            <p:ph sz="quarter" idx="16"/>
          </p:nvPr>
        </p:nvSpPr>
        <p:spPr>
          <a:xfrm>
            <a:off x="469900" y="1655763"/>
            <a:ext cx="9972964" cy="4633913"/>
          </a:xfrm>
        </p:spPr>
        <p:txBody>
          <a:bodyPr/>
          <a:lstStyle/>
          <a:p>
            <a:pPr marL="171450" indent="-171450">
              <a:buFont typeface="Arial" panose="020B0604020202020204" pitchFamily="34" charset="0"/>
              <a:buChar char="•"/>
            </a:pPr>
            <a:r>
              <a:rPr lang="en-IN" b="0" i="0" dirty="0">
                <a:solidFill>
                  <a:srgbClr val="2C5234"/>
                </a:solidFill>
                <a:effectLst/>
                <a:latin typeface="-apple-system"/>
              </a:rPr>
              <a:t>Sales Force Intelligence: Your sales force is always 'in the market'. They are speaking to customers and meeting with prospects. From this unique vantage point, sales people are in a position to learn about competitor's activities, customer requirements, and other market changes. The key is to structure an incentive that makes it worth the salesperson's time to capture this information. It is important to offer an easy method for the salesperson to report this information via an intranet site or email. It is very easy to create a corporate intranet site for capturing the information, and to create a 'contest' for the sales people. The person turning in the best competitive tip being rewarded with a trip or cash.</a:t>
            </a:r>
          </a:p>
          <a:p>
            <a:pPr marL="171450" indent="-171450">
              <a:buFont typeface="Arial" panose="020B0604020202020204" pitchFamily="34" charset="0"/>
              <a:buChar char="•"/>
            </a:pPr>
            <a:r>
              <a:rPr lang="en-IN" b="0" i="0" dirty="0">
                <a:solidFill>
                  <a:srgbClr val="2C5234"/>
                </a:solidFill>
                <a:effectLst/>
                <a:latin typeface="-apple-system"/>
              </a:rPr>
              <a:t>Customer Feedback: Capturing customer feedback is one of the easiest, but most often overlooked methods of capturing market information. Clearly, the first step is to understand how you are doing by capturing customer satisfaction feedback through response cards and online customer feedback forms. But why stop there? Forming customer councils is a great way to understand how customers' needs are changing and to obtain the customers' perspective on ideas for new programs or products. This has an added benefit of increasing customer loyalty by reinforcing the value of their feedback and opinions.</a:t>
            </a:r>
          </a:p>
          <a:p>
            <a:pPr marL="171450" indent="-171450" algn="l">
              <a:buFont typeface="Arial" panose="020B0604020202020204" pitchFamily="34" charset="0"/>
              <a:buChar char="•"/>
            </a:pPr>
            <a:r>
              <a:rPr lang="en-IN" b="0" i="0" dirty="0">
                <a:solidFill>
                  <a:srgbClr val="2C5234"/>
                </a:solidFill>
                <a:effectLst/>
                <a:latin typeface="-apple-system"/>
              </a:rPr>
              <a:t>Market Research: I would be remiss if I didn't mention the value and power of traditional research. From quantitative surveys to qualitative focus groups, there are many affordable methodologies for probing the market to understand pricing trends, new product development optimization, and other issues central to defining the product strategy.</a:t>
            </a:r>
          </a:p>
          <a:p>
            <a:pPr marL="171450" indent="-171450">
              <a:buFont typeface="Arial" panose="020B0604020202020204" pitchFamily="34" charset="0"/>
              <a:buChar char="•"/>
            </a:pPr>
            <a:r>
              <a:rPr lang="en-IN" b="0" i="0" dirty="0">
                <a:solidFill>
                  <a:srgbClr val="2C5234"/>
                </a:solidFill>
                <a:effectLst/>
                <a:latin typeface="-apple-system"/>
              </a:rPr>
              <a:t>Purchasing Intelligence: Your purchasing or buying team can be an excellent source of competitive and market intelligence. Suppliers can be an invaluable source of competitive intelligence. Understanding when components or supplies are in high demand can often be a good tip off that competitors are preparing for a major product launch, or provide insight into what products and/or services are selling well for competitors.</a:t>
            </a:r>
          </a:p>
          <a:p>
            <a:pPr algn="l">
              <a:buFont typeface="Arial" panose="020B0604020202020204" pitchFamily="34" charset="0"/>
              <a:buChar char="•"/>
            </a:pPr>
            <a:endParaRPr lang="en-IN" b="0" i="0" dirty="0">
              <a:solidFill>
                <a:srgbClr val="212529"/>
              </a:solidFill>
              <a:effectLst/>
              <a:latin typeface="-apple-system"/>
            </a:endParaRPr>
          </a:p>
          <a:p>
            <a:br>
              <a:rPr lang="en-IN" dirty="0"/>
            </a:br>
            <a:endParaRPr lang="en-IN" b="0" i="0" dirty="0">
              <a:solidFill>
                <a:srgbClr val="212529"/>
              </a:solidFill>
              <a:effectLst/>
              <a:latin typeface="-apple-system"/>
            </a:endParaRPr>
          </a:p>
          <a:p>
            <a:pPr marL="171450" indent="-1714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B03B92CE-E6B4-F84A-B39A-1659A1D2C5DE}"/>
              </a:ext>
            </a:extLst>
          </p:cNvPr>
          <p:cNvSpPr>
            <a:spLocks noGrp="1"/>
          </p:cNvSpPr>
          <p:nvPr>
            <p:ph type="body" sz="quarter" idx="13"/>
          </p:nvPr>
        </p:nvSpPr>
        <p:spPr/>
        <p:txBody>
          <a:bodyPr/>
          <a:lstStyle/>
          <a:p>
            <a:r>
              <a:rPr lang="en-US" dirty="0"/>
              <a:t>Potential technological Solutions</a:t>
            </a:r>
          </a:p>
        </p:txBody>
      </p:sp>
      <p:sp>
        <p:nvSpPr>
          <p:cNvPr id="5" name="Title 4">
            <a:extLst>
              <a:ext uri="{FF2B5EF4-FFF2-40B4-BE49-F238E27FC236}">
                <a16:creationId xmlns:a16="http://schemas.microsoft.com/office/drawing/2014/main" id="{6DE2A13C-CF81-774D-ADF4-BB1ADDBD7EB4}"/>
              </a:ext>
            </a:extLst>
          </p:cNvPr>
          <p:cNvSpPr>
            <a:spLocks noGrp="1"/>
          </p:cNvSpPr>
          <p:nvPr>
            <p:ph type="title"/>
          </p:nvPr>
        </p:nvSpPr>
        <p:spPr/>
        <p:txBody>
          <a:bodyPr/>
          <a:lstStyle/>
          <a:p>
            <a:r>
              <a:rPr lang="en-US" dirty="0"/>
              <a:t>Market Scan</a:t>
            </a:r>
          </a:p>
        </p:txBody>
      </p:sp>
    </p:spTree>
    <p:extLst>
      <p:ext uri="{BB962C8B-B14F-4D97-AF65-F5344CB8AC3E}">
        <p14:creationId xmlns:p14="http://schemas.microsoft.com/office/powerpoint/2010/main" val="11805390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4D6DF-D5C6-DE41-BDC0-9E9CEE90D667}"/>
              </a:ext>
            </a:extLst>
          </p:cNvPr>
          <p:cNvSpPr>
            <a:spLocks noGrp="1"/>
          </p:cNvSpPr>
          <p:nvPr>
            <p:ph sz="quarter" idx="16"/>
          </p:nvPr>
        </p:nvSpPr>
        <p:spPr/>
        <p:txBody>
          <a:bodyPr/>
          <a:lstStyle/>
          <a:p>
            <a:pPr algn="just">
              <a:buFont typeface="+mj-lt"/>
              <a:buAutoNum type="arabicPeriod"/>
            </a:pPr>
            <a:r>
              <a:rPr lang="en-IN" b="0" i="0" dirty="0">
                <a:solidFill>
                  <a:srgbClr val="2C5234"/>
                </a:solidFill>
                <a:effectLst/>
                <a:latin typeface="arial" panose="020B0604020202020204" pitchFamily="34" charset="0"/>
              </a:rPr>
              <a:t>Determine your purpose. </a:t>
            </a:r>
          </a:p>
          <a:p>
            <a:pPr algn="just">
              <a:buFont typeface="+mj-lt"/>
              <a:buAutoNum type="arabicPeriod"/>
            </a:pPr>
            <a:r>
              <a:rPr lang="en-IN" b="0" i="0" dirty="0">
                <a:solidFill>
                  <a:srgbClr val="2C5234"/>
                </a:solidFill>
                <a:effectLst/>
                <a:latin typeface="arial" panose="020B0604020202020204" pitchFamily="34" charset="0"/>
              </a:rPr>
              <a:t>Research the state of the industry. </a:t>
            </a:r>
          </a:p>
          <a:p>
            <a:pPr algn="just">
              <a:buFont typeface="+mj-lt"/>
              <a:buAutoNum type="arabicPeriod"/>
            </a:pPr>
            <a:r>
              <a:rPr lang="en-IN" b="0" i="0" dirty="0">
                <a:solidFill>
                  <a:srgbClr val="2C5234"/>
                </a:solidFill>
                <a:effectLst/>
                <a:latin typeface="arial" panose="020B0604020202020204" pitchFamily="34" charset="0"/>
              </a:rPr>
              <a:t>Identify your target customer. </a:t>
            </a:r>
          </a:p>
          <a:p>
            <a:pPr algn="just">
              <a:buFont typeface="+mj-lt"/>
              <a:buAutoNum type="arabicPeriod"/>
            </a:pPr>
            <a:r>
              <a:rPr lang="en-IN" b="0" i="0" dirty="0">
                <a:solidFill>
                  <a:srgbClr val="2C5234"/>
                </a:solidFill>
                <a:effectLst/>
                <a:latin typeface="arial" panose="020B0604020202020204" pitchFamily="34" charset="0"/>
              </a:rPr>
              <a:t>Understand your competition. </a:t>
            </a:r>
          </a:p>
          <a:p>
            <a:pPr algn="just">
              <a:buFont typeface="+mj-lt"/>
              <a:buAutoNum type="arabicPeriod"/>
            </a:pPr>
            <a:r>
              <a:rPr lang="en-IN" b="0" i="0" dirty="0">
                <a:solidFill>
                  <a:srgbClr val="2C5234"/>
                </a:solidFill>
                <a:effectLst/>
                <a:latin typeface="arial" panose="020B0604020202020204" pitchFamily="34" charset="0"/>
              </a:rPr>
              <a:t>Gather additional data. </a:t>
            </a:r>
          </a:p>
          <a:p>
            <a:pPr algn="just">
              <a:buFont typeface="+mj-lt"/>
              <a:buAutoNum type="arabicPeriod"/>
            </a:pPr>
            <a:r>
              <a:rPr lang="en-IN" b="0" i="0" dirty="0">
                <a:solidFill>
                  <a:srgbClr val="2C5234"/>
                </a:solidFill>
                <a:effectLst/>
                <a:latin typeface="arial" panose="020B0604020202020204" pitchFamily="34" charset="0"/>
              </a:rPr>
              <a:t>Analyse your data. </a:t>
            </a:r>
          </a:p>
          <a:p>
            <a:pPr algn="just">
              <a:buFont typeface="+mj-lt"/>
              <a:buAutoNum type="arabicPeriod"/>
            </a:pPr>
            <a:r>
              <a:rPr lang="en-IN" b="0" i="0" dirty="0">
                <a:solidFill>
                  <a:srgbClr val="2C5234"/>
                </a:solidFill>
                <a:effectLst/>
                <a:latin typeface="arial" panose="020B0604020202020204" pitchFamily="34" charset="0"/>
              </a:rPr>
              <a:t>Put your analysis to work</a:t>
            </a:r>
          </a:p>
          <a:p>
            <a:endParaRPr lang="en-US" dirty="0"/>
          </a:p>
        </p:txBody>
      </p:sp>
      <p:sp>
        <p:nvSpPr>
          <p:cNvPr id="4" name="Text Placeholder 3">
            <a:extLst>
              <a:ext uri="{FF2B5EF4-FFF2-40B4-BE49-F238E27FC236}">
                <a16:creationId xmlns:a16="http://schemas.microsoft.com/office/drawing/2014/main" id="{5C22ADB1-C963-F44D-8402-B57EC3F155C8}"/>
              </a:ext>
            </a:extLst>
          </p:cNvPr>
          <p:cNvSpPr>
            <a:spLocks noGrp="1"/>
          </p:cNvSpPr>
          <p:nvPr>
            <p:ph type="body" sz="quarter" idx="13"/>
          </p:nvPr>
        </p:nvSpPr>
        <p:spPr/>
        <p:txBody>
          <a:bodyPr/>
          <a:lstStyle/>
          <a:p>
            <a:r>
              <a:rPr lang="en-US" dirty="0"/>
              <a:t>Steps to be taken</a:t>
            </a:r>
          </a:p>
        </p:txBody>
      </p:sp>
      <p:sp>
        <p:nvSpPr>
          <p:cNvPr id="5" name="Title 4">
            <a:extLst>
              <a:ext uri="{FF2B5EF4-FFF2-40B4-BE49-F238E27FC236}">
                <a16:creationId xmlns:a16="http://schemas.microsoft.com/office/drawing/2014/main" id="{08E52C33-FAA5-6347-95F1-155FACE2575C}"/>
              </a:ext>
            </a:extLst>
          </p:cNvPr>
          <p:cNvSpPr>
            <a:spLocks noGrp="1"/>
          </p:cNvSpPr>
          <p:nvPr>
            <p:ph type="title"/>
          </p:nvPr>
        </p:nvSpPr>
        <p:spPr/>
        <p:txBody>
          <a:bodyPr/>
          <a:lstStyle/>
          <a:p>
            <a:r>
              <a:rPr lang="en-US" dirty="0"/>
              <a:t>Market scan</a:t>
            </a:r>
          </a:p>
        </p:txBody>
      </p:sp>
    </p:spTree>
    <p:extLst>
      <p:ext uri="{BB962C8B-B14F-4D97-AF65-F5344CB8AC3E}">
        <p14:creationId xmlns:p14="http://schemas.microsoft.com/office/powerpoint/2010/main" val="2494875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186</TotalTime>
  <Words>574</Words>
  <Application>Microsoft Macintosh PowerPoint</Application>
  <PresentationFormat>Widescreen</PresentationFormat>
  <Paragraphs>35</Paragraphs>
  <Slides>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5" baseType="lpstr">
      <vt:lpstr>-apple-system</vt:lpstr>
      <vt:lpstr>Arial</vt:lpstr>
      <vt:lpstr>Arial</vt:lpstr>
      <vt:lpstr>Cabin-semi-bold</vt:lpstr>
      <vt:lpstr>SourceSansPro</vt:lpstr>
      <vt:lpstr>Verdana</vt:lpstr>
      <vt:lpstr>Wingdings</vt:lpstr>
      <vt:lpstr>Wingdings 2</vt:lpstr>
      <vt:lpstr>Deloitte_US_Onscreen</vt:lpstr>
      <vt:lpstr>think-cell Slide</vt:lpstr>
      <vt:lpstr>Inside Sherpa – Digital Internship</vt:lpstr>
      <vt:lpstr>Market Scan</vt:lpstr>
      <vt:lpstr>Market Scan</vt:lpstr>
      <vt:lpstr>Market scan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Microsoft Office User</cp:lastModifiedBy>
  <cp:revision>25</cp:revision>
  <cp:lastPrinted>2014-06-25T02:16:22Z</cp:lastPrinted>
  <dcterms:created xsi:type="dcterms:W3CDTF">2016-11-09T03:27:53Z</dcterms:created>
  <dcterms:modified xsi:type="dcterms:W3CDTF">2022-09-15T14:55:56Z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