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1" autoAdjust="0"/>
    <p:restoredTop sz="94660"/>
  </p:normalViewPr>
  <p:slideViewPr>
    <p:cSldViewPr snapToGrid="0">
      <p:cViewPr varScale="1">
        <p:scale>
          <a:sx n="117" d="100"/>
          <a:sy n="117"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24/8/22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2"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noProof="0" dirty="0"/>
              <a:t>Usability of the Solution </a:t>
            </a:r>
          </a:p>
          <a:p>
            <a:pPr lvl="2"/>
            <a:r>
              <a:rPr lang="en-US" noProof="0" dirty="0"/>
              <a:t>Can be used by everyone who have accounts</a:t>
            </a:r>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Delivery </a:t>
            </a:r>
          </a:p>
          <a:p>
            <a:pPr lvl="2"/>
            <a:r>
              <a:rPr lang="en-AU" dirty="0"/>
              <a:t>Using some methods, formulas or techniques frame an application</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Architecture </a:t>
            </a:r>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Framework and Compatibility </a:t>
            </a:r>
          </a:p>
          <a:p>
            <a:pPr lvl="2"/>
            <a:r>
              <a:rPr lang="en-AU" dirty="0"/>
              <a:t>Storage and other resource for storing data could be done by cloud computing</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
        <p:nvSpPr>
          <p:cNvPr id="2" name="TextBox 1">
            <a:extLst>
              <a:ext uri="{FF2B5EF4-FFF2-40B4-BE49-F238E27FC236}">
                <a16:creationId xmlns:a16="http://schemas.microsoft.com/office/drawing/2014/main" id="{E22C0FF5-6461-CA44-AEDE-531D3681DBBB}"/>
              </a:ext>
            </a:extLst>
          </p:cNvPr>
          <p:cNvSpPr txBox="1"/>
          <p:nvPr/>
        </p:nvSpPr>
        <p:spPr>
          <a:xfrm>
            <a:off x="1698171" y="2220686"/>
            <a:ext cx="4086247" cy="276999"/>
          </a:xfrm>
          <a:prstGeom prst="rect">
            <a:avLst/>
          </a:prstGeom>
          <a:noFill/>
        </p:spPr>
        <p:txBody>
          <a:bodyPr wrap="none" lIns="0" tIns="0" rIns="0" bIns="0" rtlCol="0">
            <a:spAutoFit/>
          </a:bodyPr>
          <a:lstStyle/>
          <a:p>
            <a:pPr marL="203200" indent="-203200">
              <a:spcBef>
                <a:spcPts val="600"/>
              </a:spcBef>
              <a:buSzPct val="100000"/>
              <a:buFont typeface="Arial"/>
              <a:buChar char="�"/>
            </a:pPr>
            <a:r>
              <a:rPr lang="en-US" dirty="0">
                <a:solidFill>
                  <a:srgbClr val="313131"/>
                </a:solidFill>
              </a:rPr>
              <a:t>Can be used to frame an application</a:t>
            </a: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Value Analysis</a:t>
            </a:r>
          </a:p>
          <a:p>
            <a:pPr lvl="2"/>
            <a:r>
              <a:rPr lang="en-US" noProof="0" dirty="0"/>
              <a:t>Offline banks have disadvantages. </a:t>
            </a:r>
            <a:r>
              <a:rPr lang="en-US" dirty="0"/>
              <a:t>Visiting banks over and over again for the money withdrawal, transfer, </a:t>
            </a:r>
            <a:r>
              <a:rPr lang="en-US" dirty="0" err="1"/>
              <a:t>NEFT,etc</a:t>
            </a:r>
            <a:r>
              <a:rPr lang="en-US" dirty="0"/>
              <a:t> is time consuming</a:t>
            </a:r>
          </a:p>
          <a:p>
            <a:pPr lvl="2"/>
            <a:r>
              <a:rPr lang="en-US" noProof="0" dirty="0"/>
              <a:t>I</a:t>
            </a:r>
            <a:r>
              <a:rPr lang="en-US" dirty="0"/>
              <a:t>n contrast online banking are easy to access, transactions are also secured</a:t>
            </a:r>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Costs</a:t>
            </a:r>
          </a:p>
          <a:p>
            <a:pPr lvl="2"/>
            <a:r>
              <a:rPr lang="en-AU" dirty="0"/>
              <a:t>Additional costs will be incurred to redesign and reactivate already existing system</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Feasibility</a:t>
            </a:r>
          </a:p>
          <a:p>
            <a:pPr lvl="2"/>
            <a:r>
              <a:rPr lang="en-AU" b="1" dirty="0"/>
              <a:t>Economic feasibility </a:t>
            </a:r>
            <a:r>
              <a:rPr lang="en-AU" dirty="0"/>
              <a:t>looks for all necessary financial aspects. It manages the budget checking.</a:t>
            </a:r>
          </a:p>
          <a:p>
            <a:pPr lvl="2"/>
            <a:r>
              <a:rPr lang="en-AU" b="1" dirty="0"/>
              <a:t>Technical feasibility  </a:t>
            </a:r>
            <a:r>
              <a:rPr lang="en-AU" dirty="0"/>
              <a:t>looks for technical aspects like which tech stack is used</a:t>
            </a:r>
          </a:p>
          <a:p>
            <a:pPr lvl="2"/>
            <a:r>
              <a:rPr lang="en-AU" b="1" dirty="0"/>
              <a:t>Operational feasibility  </a:t>
            </a:r>
            <a:r>
              <a:rPr lang="en-AU" dirty="0"/>
              <a:t>no major techniques and new skills are required.</a:t>
            </a:r>
            <a:endParaRPr lang="en-AU" b="1"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Benefits</a:t>
            </a:r>
          </a:p>
          <a:p>
            <a:pPr lvl="2"/>
            <a:r>
              <a:rPr lang="en-AU" dirty="0"/>
              <a:t>Accounting staff, business owners and all account holders of the bank can access routing banking activity quickly.</a:t>
            </a:r>
          </a:p>
          <a:p>
            <a:pPr lvl="2"/>
            <a:r>
              <a:rPr lang="en-AU" dirty="0"/>
              <a:t>Online banking gains productivity</a:t>
            </a:r>
          </a:p>
          <a:p>
            <a:pPr lvl="2"/>
            <a:r>
              <a:rPr lang="en-AU" dirty="0"/>
              <a:t>Decreases time involved </a:t>
            </a:r>
          </a:p>
          <a:p>
            <a:pPr lvl="2"/>
            <a:r>
              <a:rPr lang="en-AU" dirty="0"/>
              <a:t>Errors are reduced</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Delivery Approach</a:t>
            </a:r>
          </a:p>
          <a:p>
            <a:pPr lvl="2"/>
            <a:r>
              <a:rPr lang="en-US" noProof="0" dirty="0"/>
              <a:t>UPI</a:t>
            </a:r>
          </a:p>
          <a:p>
            <a:pPr lvl="2"/>
            <a:r>
              <a:rPr lang="en-US" dirty="0"/>
              <a:t>ATM debit credit cards</a:t>
            </a:r>
          </a:p>
          <a:p>
            <a:pPr lvl="2"/>
            <a:r>
              <a:rPr lang="en-US" noProof="0"/>
              <a:t>E-wallet</a:t>
            </a:r>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Resource Requirements</a:t>
            </a:r>
          </a:p>
          <a:p>
            <a:pPr lvl="2"/>
            <a:r>
              <a:rPr lang="en-AU" dirty="0"/>
              <a:t>Cryptocurrency, blockchain developers</a:t>
            </a:r>
          </a:p>
          <a:p>
            <a:pPr lvl="2"/>
            <a:r>
              <a:rPr lang="en-AU" dirty="0"/>
              <a:t>Skilled IOT technicians</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Timeframes</a:t>
            </a: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 Estimates</a:t>
            </a:r>
          </a:p>
          <a:p>
            <a:pPr lvl="2"/>
            <a:r>
              <a:rPr lang="en-AU" dirty="0"/>
              <a:t>Will entirely depend on a concept and unfold essential banking features</a:t>
            </a:r>
          </a:p>
          <a:p>
            <a:pPr lvl="2"/>
            <a:r>
              <a:rPr lang="en-AU" dirty="0"/>
              <a:t>Around 10000 US dollars</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
        <p:nvSpPr>
          <p:cNvPr id="2" name="TextBox 1">
            <a:extLst>
              <a:ext uri="{FF2B5EF4-FFF2-40B4-BE49-F238E27FC236}">
                <a16:creationId xmlns:a16="http://schemas.microsoft.com/office/drawing/2014/main" id="{A3E17D86-4C35-4447-9836-ADC75D042611}"/>
              </a:ext>
            </a:extLst>
          </p:cNvPr>
          <p:cNvSpPr txBox="1"/>
          <p:nvPr/>
        </p:nvSpPr>
        <p:spPr>
          <a:xfrm>
            <a:off x="947057" y="1850571"/>
            <a:ext cx="2826095" cy="276999"/>
          </a:xfrm>
          <a:prstGeom prst="rect">
            <a:avLst/>
          </a:prstGeom>
          <a:noFill/>
        </p:spPr>
        <p:txBody>
          <a:bodyPr wrap="none" lIns="0" tIns="0" rIns="0" bIns="0" rtlCol="0">
            <a:spAutoFit/>
          </a:bodyPr>
          <a:lstStyle/>
          <a:p>
            <a:pPr marL="203200" indent="-203200">
              <a:spcBef>
                <a:spcPts val="600"/>
              </a:spcBef>
              <a:buSzPct val="100000"/>
              <a:buFont typeface="Arial"/>
              <a:buChar char="�"/>
            </a:pPr>
            <a:r>
              <a:rPr lang="en-US" dirty="0">
                <a:solidFill>
                  <a:srgbClr val="313131"/>
                </a:solidFill>
              </a:rPr>
              <a:t>Can be built in 9 months</a:t>
            </a:r>
          </a:p>
        </p:txBody>
      </p:sp>
      <p:sp>
        <p:nvSpPr>
          <p:cNvPr id="4" name="TextBox 3">
            <a:extLst>
              <a:ext uri="{FF2B5EF4-FFF2-40B4-BE49-F238E27FC236}">
                <a16:creationId xmlns:a16="http://schemas.microsoft.com/office/drawing/2014/main" id="{C7D8453B-EE3B-5C46-B6BA-627F01279C3D}"/>
              </a:ext>
            </a:extLst>
          </p:cNvPr>
          <p:cNvSpPr txBox="1"/>
          <p:nvPr/>
        </p:nvSpPr>
        <p:spPr>
          <a:xfrm>
            <a:off x="9318171" y="4680857"/>
            <a:ext cx="205184" cy="276999"/>
          </a:xfrm>
          <a:prstGeom prst="rect">
            <a:avLst/>
          </a:prstGeom>
          <a:noFill/>
        </p:spPr>
        <p:txBody>
          <a:bodyPr wrap="non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425</Words>
  <Application>Microsoft Macintosh PowerPoint</Application>
  <PresentationFormat>Widescreen</PresentationFormat>
  <Paragraphs>51</Paragraphs>
  <Slides>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Chronicle Display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Microsoft Office User</cp:lastModifiedBy>
  <cp:revision>39</cp:revision>
  <dcterms:created xsi:type="dcterms:W3CDTF">2019-02-05T22:29:20Z</dcterms:created>
  <dcterms:modified xsi:type="dcterms:W3CDTF">2022-08-24T12:50:46Z</dcterms:modified>
</cp:coreProperties>
</file>