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ungee" panose="020B0604020202020204" charset="0"/>
      <p:regular r:id="rId20"/>
    </p:embeddedFont>
    <p:embeddedFont>
      <p:font typeface="Cairo" panose="020B0604020202020204" charset="-78"/>
      <p:regular r:id="rId21"/>
      <p:bold r:id="rId22"/>
    </p:embeddedFont>
    <p:embeddedFont>
      <p:font typeface="DM Sans" pitchFamily="2"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Condensed Light"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1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626ca070f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626ca070f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Slight decrease on spending per drug can be indicative of a shift towards more cost-effective medications or changes in prescription patterns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58bbe8c53e_0_2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58bbe8c53e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r>
              <a:rPr lang="en" sz="1050">
                <a:solidFill>
                  <a:srgbClr val="1F1F1F"/>
                </a:solidFill>
                <a:latin typeface="Roboto"/>
                <a:ea typeface="Roboto"/>
                <a:cs typeface="Roboto"/>
                <a:sym typeface="Roboto"/>
              </a:rPr>
              <a:t>Insulin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626ca070f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626ca070f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gives a opportunity for pharmaceutical companies to look into. Medicare also can negotiate terms with these manufacturers using policy reform and negotiating prices and leveraging the customer base they have.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2626ca070f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2626ca070f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limitations: Decrease in spending with more manufacturers might be due to other factors not captured in the dataset, such as rate of prescription or broader market forces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9e492e1c6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9e492e1c6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rgbClr val="1F1F1F"/>
                </a:solidFill>
                <a:latin typeface="Roboto"/>
                <a:ea typeface="Roboto"/>
                <a:cs typeface="Roboto"/>
                <a:sym typeface="Roboto"/>
              </a:rPr>
              <a:t>average spending on diabetic medications could be influenced by changes in prescribing practices, such as a shift towards more cost-effective generic medications, or changes in treatment guidelines that affect drug choice</a:t>
            </a:r>
            <a:endParaRPr sz="1050">
              <a:solidFill>
                <a:srgbClr val="1F1F1F"/>
              </a:solidFill>
              <a:latin typeface="Roboto"/>
              <a:ea typeface="Roboto"/>
              <a:cs typeface="Roboto"/>
              <a:sym typeface="Roboto"/>
            </a:endParaRPr>
          </a:p>
          <a:p>
            <a:pPr marL="0" lvl="0" indent="0" algn="l" rtl="0">
              <a:lnSpc>
                <a:spcPct val="115000"/>
              </a:lnSpc>
              <a:spcBef>
                <a:spcPts val="0"/>
              </a:spcBef>
              <a:spcAft>
                <a:spcPts val="0"/>
              </a:spcAft>
              <a:buNone/>
            </a:pPr>
            <a:r>
              <a:rPr lang="en" sz="1050">
                <a:solidFill>
                  <a:srgbClr val="1F1F1F"/>
                </a:solidFill>
                <a:latin typeface="Roboto"/>
                <a:ea typeface="Roboto"/>
                <a:cs typeface="Roboto"/>
                <a:sym typeface="Roboto"/>
              </a:rPr>
              <a:t>	for example the guideline to diagnosis diabetes was changed in 2018 to include prediabetic and diabetic ranges</a:t>
            </a:r>
            <a:endParaRPr sz="1050">
              <a:solidFill>
                <a:srgbClr val="1F1F1F"/>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9e492e1c6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9e492e1c6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9fa3d61f03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9fa3d61f03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a0210c6a9b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a0210c6a9b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edba893947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edba89394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98500" lvl="0"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Overview: Clear overview of the project's purpose and objectives. Explanation of the relevance of the healthcare data analysis to real-world healthcare issues.</a:t>
            </a:r>
            <a:endParaRPr sz="1200">
              <a:solidFill>
                <a:schemeClr val="dk1"/>
              </a:solidFill>
              <a:highlight>
                <a:srgbClr val="FFFFFF"/>
              </a:highlight>
              <a:latin typeface="Lato"/>
              <a:ea typeface="Lato"/>
              <a:cs typeface="Lato"/>
              <a:sym typeface="Lato"/>
            </a:endParaRPr>
          </a:p>
          <a:p>
            <a:pPr marL="698500" lvl="0"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Data Acquisition and Preprocessing </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Description of data sources, collection methods, and any challenges faced.</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Quick overview of data cleaning and preprocessing techniques applied, along with any decisions/assumptions made.</a:t>
            </a:r>
            <a:endParaRPr sz="1200">
              <a:solidFill>
                <a:schemeClr val="dk1"/>
              </a:solidFill>
              <a:highlight>
                <a:srgbClr val="FFFFFF"/>
              </a:highlight>
              <a:latin typeface="Lato"/>
              <a:ea typeface="Lato"/>
              <a:cs typeface="Lato"/>
              <a:sym typeface="Lato"/>
            </a:endParaRPr>
          </a:p>
          <a:p>
            <a:pPr marL="698500" lvl="0"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Data Analysis Techniques </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Explanation of the analytical methods and tools used.</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Justification for the chosen techniques based on the research question and/or literature review.</a:t>
            </a:r>
            <a:endParaRPr sz="1200">
              <a:solidFill>
                <a:schemeClr val="dk1"/>
              </a:solidFill>
              <a:highlight>
                <a:srgbClr val="FFFFFF"/>
              </a:highlight>
              <a:latin typeface="Lato"/>
              <a:ea typeface="Lato"/>
              <a:cs typeface="Lato"/>
              <a:sym typeface="Lato"/>
            </a:endParaRPr>
          </a:p>
          <a:p>
            <a:pPr marL="698500" lvl="0"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Results and Interpretation</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Presentation of key findings and insights from the analysis.</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Effective visualisation and clear interpretation of results.</a:t>
            </a:r>
            <a:endParaRPr sz="1200">
              <a:solidFill>
                <a:schemeClr val="dk1"/>
              </a:solidFill>
              <a:highlight>
                <a:srgbClr val="FFFFFF"/>
              </a:highlight>
              <a:latin typeface="Lato"/>
              <a:ea typeface="Lato"/>
              <a:cs typeface="Lato"/>
              <a:sym typeface="Lato"/>
            </a:endParaRPr>
          </a:p>
          <a:p>
            <a:pPr marL="1397000" lvl="1" indent="-304800" algn="l" rtl="0">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Discussion of any limitations or uncertainties in the findings.</a:t>
            </a:r>
            <a:endParaRPr sz="1200">
              <a:solidFill>
                <a:schemeClr val="dk1"/>
              </a:solidFill>
              <a:highlight>
                <a:srgbClr val="FFFFFF"/>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dba89394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iro"/>
              <a:buChar char="●"/>
            </a:pPr>
            <a:r>
              <a:rPr lang="en" sz="1800">
                <a:solidFill>
                  <a:schemeClr val="dk1"/>
                </a:solidFill>
                <a:latin typeface="Cairo"/>
                <a:ea typeface="Cairo"/>
                <a:cs typeface="Cairo"/>
                <a:sym typeface="Cairo"/>
              </a:rPr>
              <a:t>It covers insulin, diabetes drugs, and certain supplies.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29e3c49dfa3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29e3c49dfa3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we see, patients who are 65 and above will need a lot of diabetes medications to maintain their chronic condition and for the same, they will need to opt for a Part D plan that helps them pay the costs.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29e3c49dfa3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29e3c49dfa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F25333"/>
                </a:solidFill>
                <a:latin typeface="Cairo"/>
                <a:ea typeface="Cairo"/>
                <a:cs typeface="Cairo"/>
                <a:sym typeface="Cairo"/>
              </a:rPr>
              <a:t>This project aims to explore the financial dimensions of medications related to diabetes within the context of Medicare Part D drug spending. This exploration holds significant importance for stakeholders such as Medicare, plan beneficiaries, policymakers, and pharmaceutical companies. The objectives of our analyses include:</a:t>
            </a:r>
            <a:endParaRPr sz="1400">
              <a:solidFill>
                <a:srgbClr val="F25333"/>
              </a:solidFill>
              <a:latin typeface="Cairo"/>
              <a:ea typeface="Cairo"/>
              <a:cs typeface="Cairo"/>
              <a:sym typeface="Cairo"/>
            </a:endParaRPr>
          </a:p>
          <a:p>
            <a:pPr marL="914400" lvl="0" indent="0" algn="l" rtl="0">
              <a:spcBef>
                <a:spcPts val="500"/>
              </a:spcBef>
              <a:spcAft>
                <a:spcPts val="0"/>
              </a:spcAft>
              <a:buClr>
                <a:schemeClr val="dk1"/>
              </a:buClr>
              <a:buSzPts val="1100"/>
              <a:buFont typeface="Arial"/>
              <a:buNone/>
            </a:pPr>
            <a:endParaRPr sz="1400">
              <a:solidFill>
                <a:srgbClr val="F25333"/>
              </a:solidFill>
              <a:latin typeface="Cairo"/>
              <a:ea typeface="Cairo"/>
              <a:cs typeface="Cairo"/>
              <a:sym typeface="Cairo"/>
            </a:endParaRPr>
          </a:p>
          <a:p>
            <a:pPr marL="914400" lvl="0" indent="-317500" algn="l" rtl="0">
              <a:lnSpc>
                <a:spcPct val="115000"/>
              </a:lnSpc>
              <a:spcBef>
                <a:spcPts val="500"/>
              </a:spcBef>
              <a:spcAft>
                <a:spcPts val="0"/>
              </a:spcAft>
              <a:buClr>
                <a:srgbClr val="F25333"/>
              </a:buClr>
              <a:buSzPts val="1400"/>
              <a:buFont typeface="Cairo"/>
              <a:buChar char="●"/>
            </a:pPr>
            <a:r>
              <a:rPr lang="en" sz="1400">
                <a:solidFill>
                  <a:srgbClr val="F25333"/>
                </a:solidFill>
                <a:latin typeface="Cairo"/>
                <a:ea typeface="Cairo"/>
                <a:cs typeface="Cairo"/>
                <a:sym typeface="Cairo"/>
              </a:rPr>
              <a:t>The </a:t>
            </a:r>
            <a:r>
              <a:rPr lang="en" sz="1400" b="1">
                <a:solidFill>
                  <a:srgbClr val="F25333"/>
                </a:solidFill>
                <a:latin typeface="Cairo"/>
                <a:ea typeface="Cairo"/>
                <a:cs typeface="Cairo"/>
                <a:sym typeface="Cairo"/>
              </a:rPr>
              <a:t>proportion of diabetic medication</a:t>
            </a:r>
            <a:r>
              <a:rPr lang="en" sz="1400">
                <a:solidFill>
                  <a:srgbClr val="F25333"/>
                </a:solidFill>
                <a:latin typeface="Cairo"/>
                <a:ea typeface="Cairo"/>
                <a:cs typeface="Cairo"/>
                <a:sym typeface="Cairo"/>
              </a:rPr>
              <a:t> to the remainder of the medication and how it affects the spending</a:t>
            </a:r>
            <a:endParaRPr sz="1400">
              <a:solidFill>
                <a:srgbClr val="F25333"/>
              </a:solidFill>
              <a:latin typeface="Cairo"/>
              <a:ea typeface="Cairo"/>
              <a:cs typeface="Cairo"/>
              <a:sym typeface="Cairo"/>
            </a:endParaRPr>
          </a:p>
          <a:p>
            <a:pPr marL="914400" lvl="0" indent="-317500" algn="l" rtl="0">
              <a:lnSpc>
                <a:spcPct val="115000"/>
              </a:lnSpc>
              <a:spcBef>
                <a:spcPts val="0"/>
              </a:spcBef>
              <a:spcAft>
                <a:spcPts val="0"/>
              </a:spcAft>
              <a:buClr>
                <a:srgbClr val="F25333"/>
              </a:buClr>
              <a:buSzPts val="1400"/>
              <a:buFont typeface="Cairo"/>
              <a:buChar char="●"/>
            </a:pPr>
            <a:r>
              <a:rPr lang="en" sz="1400">
                <a:solidFill>
                  <a:srgbClr val="F25333"/>
                </a:solidFill>
                <a:latin typeface="Cairo"/>
                <a:ea typeface="Cairo"/>
                <a:cs typeface="Cairo"/>
                <a:sym typeface="Cairo"/>
              </a:rPr>
              <a:t>To identify diabetic medications with </a:t>
            </a:r>
            <a:r>
              <a:rPr lang="en" sz="1400" b="1">
                <a:solidFill>
                  <a:srgbClr val="F25333"/>
                </a:solidFill>
                <a:latin typeface="Cairo"/>
                <a:ea typeface="Cairo"/>
                <a:cs typeface="Cairo"/>
                <a:sym typeface="Cairo"/>
              </a:rPr>
              <a:t>outlier spending patterns</a:t>
            </a:r>
            <a:r>
              <a:rPr lang="en" sz="1400">
                <a:solidFill>
                  <a:srgbClr val="F25333"/>
                </a:solidFill>
                <a:latin typeface="Cairo"/>
                <a:ea typeface="Cairo"/>
                <a:cs typeface="Cairo"/>
                <a:sym typeface="Cairo"/>
              </a:rPr>
              <a:t>, which may have a significant impact on the </a:t>
            </a:r>
            <a:r>
              <a:rPr lang="en" sz="1400" b="1">
                <a:solidFill>
                  <a:srgbClr val="F25333"/>
                </a:solidFill>
                <a:latin typeface="Cairo"/>
                <a:ea typeface="Cairo"/>
                <a:cs typeface="Cairo"/>
                <a:sym typeface="Cairo"/>
              </a:rPr>
              <a:t>program's budget.</a:t>
            </a:r>
            <a:endParaRPr sz="1400" b="1">
              <a:solidFill>
                <a:srgbClr val="F25333"/>
              </a:solidFill>
              <a:latin typeface="Cairo"/>
              <a:ea typeface="Cairo"/>
              <a:cs typeface="Cairo"/>
              <a:sym typeface="Cairo"/>
            </a:endParaRPr>
          </a:p>
          <a:p>
            <a:pPr marL="914400" lvl="0" indent="-317500" algn="l" rtl="0">
              <a:lnSpc>
                <a:spcPct val="115000"/>
              </a:lnSpc>
              <a:spcBef>
                <a:spcPts val="0"/>
              </a:spcBef>
              <a:spcAft>
                <a:spcPts val="0"/>
              </a:spcAft>
              <a:buClr>
                <a:srgbClr val="F25333"/>
              </a:buClr>
              <a:buSzPts val="1400"/>
              <a:buFont typeface="Cairo"/>
              <a:buChar char="●"/>
            </a:pPr>
            <a:r>
              <a:rPr lang="en" sz="1400">
                <a:solidFill>
                  <a:srgbClr val="F25333"/>
                </a:solidFill>
                <a:latin typeface="Cairo"/>
                <a:ea typeface="Cairo"/>
                <a:cs typeface="Cairo"/>
                <a:sym typeface="Cairo"/>
              </a:rPr>
              <a:t>To assess the relationship between the</a:t>
            </a:r>
            <a:r>
              <a:rPr lang="en" sz="1400" b="1">
                <a:solidFill>
                  <a:srgbClr val="F25333"/>
                </a:solidFill>
                <a:latin typeface="Cairo"/>
                <a:ea typeface="Cairo"/>
                <a:cs typeface="Cairo"/>
                <a:sym typeface="Cairo"/>
              </a:rPr>
              <a:t> number of drug manufacturers </a:t>
            </a:r>
            <a:r>
              <a:rPr lang="en" sz="1400">
                <a:solidFill>
                  <a:srgbClr val="F25333"/>
                </a:solidFill>
                <a:latin typeface="Cairo"/>
                <a:ea typeface="Cairo"/>
                <a:cs typeface="Cairo"/>
                <a:sym typeface="Cairo"/>
              </a:rPr>
              <a:t>for diabetic medications and drug spending within this specific category.</a:t>
            </a:r>
            <a:endParaRPr sz="1400">
              <a:solidFill>
                <a:srgbClr val="F25333"/>
              </a:solidFill>
              <a:latin typeface="Cairo"/>
              <a:ea typeface="Cairo"/>
              <a:cs typeface="Cairo"/>
              <a:sym typeface="Cairo"/>
            </a:endParaRPr>
          </a:p>
          <a:p>
            <a:pPr marL="914400" lvl="0" indent="-317500" algn="l" rtl="0">
              <a:lnSpc>
                <a:spcPct val="115000"/>
              </a:lnSpc>
              <a:spcBef>
                <a:spcPts val="0"/>
              </a:spcBef>
              <a:spcAft>
                <a:spcPts val="0"/>
              </a:spcAft>
              <a:buClr>
                <a:srgbClr val="F25333"/>
              </a:buClr>
              <a:buSzPts val="1400"/>
              <a:buFont typeface="Cairo"/>
              <a:buChar char="●"/>
            </a:pPr>
            <a:r>
              <a:rPr lang="en" sz="1400">
                <a:solidFill>
                  <a:srgbClr val="F25333"/>
                </a:solidFill>
                <a:latin typeface="Cairo"/>
                <a:ea typeface="Cairo"/>
                <a:cs typeface="Cairo"/>
                <a:sym typeface="Cairo"/>
              </a:rPr>
              <a:t>To examine the </a:t>
            </a:r>
            <a:r>
              <a:rPr lang="en" sz="1400" b="1">
                <a:solidFill>
                  <a:srgbClr val="F25333"/>
                </a:solidFill>
                <a:latin typeface="Cairo"/>
                <a:ea typeface="Cairo"/>
                <a:cs typeface="Cairo"/>
                <a:sym typeface="Cairo"/>
              </a:rPr>
              <a:t>annual trends </a:t>
            </a:r>
            <a:r>
              <a:rPr lang="en" sz="1400">
                <a:solidFill>
                  <a:srgbClr val="F25333"/>
                </a:solidFill>
                <a:latin typeface="Cairo"/>
                <a:ea typeface="Cairo"/>
                <a:cs typeface="Cairo"/>
                <a:sym typeface="Cairo"/>
              </a:rPr>
              <a:t>in Medicare Part D drug spending for diabetic medications from 2017 to 2021, including changes in average spending </a:t>
            </a:r>
            <a:endParaRPr sz="1400">
              <a:solidFill>
                <a:srgbClr val="F25333"/>
              </a:solidFill>
              <a:latin typeface="Cairo"/>
              <a:ea typeface="Cairo"/>
              <a:cs typeface="Cairo"/>
              <a:sym typeface="Cairo"/>
            </a:endParaRPr>
          </a:p>
          <a:p>
            <a:pPr marL="0" lvl="0" indent="0" algn="l" rtl="0">
              <a:spcBef>
                <a:spcPts val="500"/>
              </a:spcBef>
              <a:spcAft>
                <a:spcPts val="0"/>
              </a:spcAft>
              <a:buClr>
                <a:schemeClr val="dk1"/>
              </a:buClr>
              <a:buSzPts val="1100"/>
              <a:buFont typeface="Arial"/>
              <a:buNone/>
            </a:pPr>
            <a:endParaRPr sz="1400">
              <a:solidFill>
                <a:srgbClr val="F25333"/>
              </a:solidFill>
              <a:latin typeface="Cairo"/>
              <a:ea typeface="Cairo"/>
              <a:cs typeface="Cairo"/>
              <a:sym typeface="Cairo"/>
            </a:endParaRPr>
          </a:p>
          <a:p>
            <a:pPr marL="0" lvl="0" indent="0" algn="l" rtl="0">
              <a:spcBef>
                <a:spcPts val="500"/>
              </a:spcBef>
              <a:spcAft>
                <a:spcPts val="500"/>
              </a:spcAft>
              <a:buNone/>
            </a:pPr>
            <a:r>
              <a:rPr lang="en" sz="1400">
                <a:solidFill>
                  <a:srgbClr val="F25333"/>
                </a:solidFill>
                <a:latin typeface="Cairo"/>
                <a:ea typeface="Cairo"/>
                <a:cs typeface="Cairo"/>
                <a:sym typeface="Cairo"/>
              </a:rPr>
              <a:t>Our overall aim is to offer actionable insights and suggestions that will improve the program's effectiveness, increase its financial sustainability, and raise beneficiary care standards.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a0210c6a9b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2a0210c6a9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a0210c6a9b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a0210c6a9b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we see, patients who are 65 and above will need a lot of diabetes medications to maintain their chronic condition and for the same, they will need to opt for a Part D plan that helps them pay the costs.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9fa3d61f03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9fa3d61f0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626ca070f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626ca070f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1284000" y="990600"/>
            <a:ext cx="6576000" cy="24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8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1284000" y="3449575"/>
            <a:ext cx="6576000" cy="7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2" name="Google Shape;112;p11"/>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1"/>
          <p:cNvGrpSpPr/>
          <p:nvPr/>
        </p:nvGrpSpPr>
        <p:grpSpPr>
          <a:xfrm>
            <a:off x="8255635" y="2423850"/>
            <a:ext cx="357775" cy="295791"/>
            <a:chOff x="-783927" y="2108838"/>
            <a:chExt cx="357775" cy="295791"/>
          </a:xfrm>
        </p:grpSpPr>
        <p:sp>
          <p:nvSpPr>
            <p:cNvPr id="117" name="Google Shape;117;p1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p:nvPr/>
        </p:nvSpPr>
        <p:spPr>
          <a:xfrm>
            <a:off x="4677200" y="4250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1"/>
          <p:cNvGrpSpPr/>
          <p:nvPr/>
        </p:nvGrpSpPr>
        <p:grpSpPr>
          <a:xfrm rot="9651258">
            <a:off x="448352" y="4380344"/>
            <a:ext cx="643548" cy="377045"/>
            <a:chOff x="-1131628" y="1250953"/>
            <a:chExt cx="695437" cy="407447"/>
          </a:xfrm>
        </p:grpSpPr>
        <p:sp>
          <p:nvSpPr>
            <p:cNvPr id="121" name="Google Shape;121;p1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1"/>
          <p:cNvSpPr/>
          <p:nvPr/>
        </p:nvSpPr>
        <p:spPr>
          <a:xfrm>
            <a:off x="7393975" y="4749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8" name="Google Shape;128;p13"/>
          <p:cNvSpPr txBox="1">
            <a:spLocks noGrp="1"/>
          </p:cNvSpPr>
          <p:nvPr>
            <p:ph type="title" idx="2" hasCustomPrompt="1"/>
          </p:nvPr>
        </p:nvSpPr>
        <p:spPr>
          <a:xfrm>
            <a:off x="2326602"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1517352"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3"/>
          </p:nvPr>
        </p:nvSpPr>
        <p:spPr>
          <a:xfrm>
            <a:off x="5093748"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1" name="Google Shape;131;p13"/>
          <p:cNvSpPr txBox="1">
            <a:spLocks noGrp="1"/>
          </p:cNvSpPr>
          <p:nvPr>
            <p:ph type="title" idx="4" hasCustomPrompt="1"/>
          </p:nvPr>
        </p:nvSpPr>
        <p:spPr>
          <a:xfrm>
            <a:off x="5902998"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5"/>
          </p:nvPr>
        </p:nvSpPr>
        <p:spPr>
          <a:xfrm>
            <a:off x="5093898"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4" name="Google Shape;134;p13"/>
          <p:cNvSpPr txBox="1">
            <a:spLocks noGrp="1"/>
          </p:cNvSpPr>
          <p:nvPr>
            <p:ph type="title" idx="7" hasCustomPrompt="1"/>
          </p:nvPr>
        </p:nvSpPr>
        <p:spPr>
          <a:xfrm>
            <a:off x="2326602"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8"/>
          </p:nvPr>
        </p:nvSpPr>
        <p:spPr>
          <a:xfrm>
            <a:off x="1517352"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7" name="Google Shape;137;p13"/>
          <p:cNvSpPr txBox="1">
            <a:spLocks noGrp="1"/>
          </p:cNvSpPr>
          <p:nvPr>
            <p:ph type="title" idx="13" hasCustomPrompt="1"/>
          </p:nvPr>
        </p:nvSpPr>
        <p:spPr>
          <a:xfrm>
            <a:off x="5902998"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subTitle" idx="14"/>
          </p:nvPr>
        </p:nvSpPr>
        <p:spPr>
          <a:xfrm>
            <a:off x="5093898"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3"/>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3"/>
          <p:cNvGrpSpPr/>
          <p:nvPr/>
        </p:nvGrpSpPr>
        <p:grpSpPr>
          <a:xfrm>
            <a:off x="8589735" y="316675"/>
            <a:ext cx="357775" cy="295791"/>
            <a:chOff x="-783927" y="2108838"/>
            <a:chExt cx="357775" cy="295791"/>
          </a:xfrm>
        </p:grpSpPr>
        <p:sp>
          <p:nvSpPr>
            <p:cNvPr id="143" name="Google Shape;143;p1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3"/>
          <p:cNvGrpSpPr/>
          <p:nvPr/>
        </p:nvGrpSpPr>
        <p:grpSpPr>
          <a:xfrm rot="-6220424">
            <a:off x="191876" y="474628"/>
            <a:ext cx="602495" cy="353003"/>
            <a:chOff x="-1131628" y="1250953"/>
            <a:chExt cx="695437" cy="407447"/>
          </a:xfrm>
        </p:grpSpPr>
        <p:sp>
          <p:nvSpPr>
            <p:cNvPr id="146" name="Google Shape;146;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3"/>
          <p:cNvGrpSpPr/>
          <p:nvPr/>
        </p:nvGrpSpPr>
        <p:grpSpPr>
          <a:xfrm rot="9651258">
            <a:off x="294452" y="4475444"/>
            <a:ext cx="643548" cy="377045"/>
            <a:chOff x="-1131628" y="1250953"/>
            <a:chExt cx="695437" cy="407447"/>
          </a:xfrm>
        </p:grpSpPr>
        <p:sp>
          <p:nvSpPr>
            <p:cNvPr id="150" name="Google Shape;150;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rot="-7140317">
            <a:off x="8304849" y="4386268"/>
            <a:ext cx="643533" cy="377037"/>
            <a:chOff x="-1131628" y="1250953"/>
            <a:chExt cx="695437" cy="407447"/>
          </a:xfrm>
        </p:grpSpPr>
        <p:sp>
          <p:nvSpPr>
            <p:cNvPr id="154" name="Google Shape;154;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3_1">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712310"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9" name="Google Shape;159;p14"/>
          <p:cNvSpPr txBox="1">
            <a:spLocks noGrp="1"/>
          </p:cNvSpPr>
          <p:nvPr>
            <p:ph type="title" idx="2" hasCustomPrompt="1"/>
          </p:nvPr>
        </p:nvSpPr>
        <p:spPr>
          <a:xfrm>
            <a:off x="1521560"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4"/>
          <p:cNvSpPr txBox="1">
            <a:spLocks noGrp="1"/>
          </p:cNvSpPr>
          <p:nvPr>
            <p:ph type="subTitle" idx="1"/>
          </p:nvPr>
        </p:nvSpPr>
        <p:spPr>
          <a:xfrm>
            <a:off x="712310"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4"/>
          <p:cNvSpPr txBox="1">
            <a:spLocks noGrp="1"/>
          </p:cNvSpPr>
          <p:nvPr>
            <p:ph type="title" idx="3"/>
          </p:nvPr>
        </p:nvSpPr>
        <p:spPr>
          <a:xfrm>
            <a:off x="3305280"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2" name="Google Shape;162;p14"/>
          <p:cNvSpPr txBox="1">
            <a:spLocks noGrp="1"/>
          </p:cNvSpPr>
          <p:nvPr>
            <p:ph type="title" idx="4" hasCustomPrompt="1"/>
          </p:nvPr>
        </p:nvSpPr>
        <p:spPr>
          <a:xfrm>
            <a:off x="4114530"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4"/>
          <p:cNvSpPr txBox="1">
            <a:spLocks noGrp="1"/>
          </p:cNvSpPr>
          <p:nvPr>
            <p:ph type="subTitle" idx="5"/>
          </p:nvPr>
        </p:nvSpPr>
        <p:spPr>
          <a:xfrm>
            <a:off x="3305430"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4"/>
          <p:cNvSpPr txBox="1">
            <a:spLocks noGrp="1"/>
          </p:cNvSpPr>
          <p:nvPr>
            <p:ph type="title" idx="6"/>
          </p:nvPr>
        </p:nvSpPr>
        <p:spPr>
          <a:xfrm>
            <a:off x="713810"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5" name="Google Shape;165;p14"/>
          <p:cNvSpPr txBox="1">
            <a:spLocks noGrp="1"/>
          </p:cNvSpPr>
          <p:nvPr>
            <p:ph type="title" idx="7" hasCustomPrompt="1"/>
          </p:nvPr>
        </p:nvSpPr>
        <p:spPr>
          <a:xfrm>
            <a:off x="1521560"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4"/>
          <p:cNvSpPr txBox="1">
            <a:spLocks noGrp="1"/>
          </p:cNvSpPr>
          <p:nvPr>
            <p:ph type="subTitle" idx="8"/>
          </p:nvPr>
        </p:nvSpPr>
        <p:spPr>
          <a:xfrm>
            <a:off x="712310"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4"/>
          <p:cNvSpPr txBox="1">
            <a:spLocks noGrp="1"/>
          </p:cNvSpPr>
          <p:nvPr>
            <p:ph type="title" idx="9"/>
          </p:nvPr>
        </p:nvSpPr>
        <p:spPr>
          <a:xfrm>
            <a:off x="3305430"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8" name="Google Shape;168;p14"/>
          <p:cNvSpPr txBox="1">
            <a:spLocks noGrp="1"/>
          </p:cNvSpPr>
          <p:nvPr>
            <p:ph type="title" idx="13" hasCustomPrompt="1"/>
          </p:nvPr>
        </p:nvSpPr>
        <p:spPr>
          <a:xfrm>
            <a:off x="4114530"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4"/>
          <p:cNvSpPr txBox="1">
            <a:spLocks noGrp="1"/>
          </p:cNvSpPr>
          <p:nvPr>
            <p:ph type="subTitle" idx="14"/>
          </p:nvPr>
        </p:nvSpPr>
        <p:spPr>
          <a:xfrm>
            <a:off x="3305430"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4"/>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14"/>
          <p:cNvSpPr/>
          <p:nvPr/>
        </p:nvSpPr>
        <p:spPr>
          <a:xfrm>
            <a:off x="8700451" y="24940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txBox="1">
            <a:spLocks noGrp="1"/>
          </p:cNvSpPr>
          <p:nvPr>
            <p:ph type="title" idx="16"/>
          </p:nvPr>
        </p:nvSpPr>
        <p:spPr>
          <a:xfrm>
            <a:off x="5898255"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3" name="Google Shape;173;p14"/>
          <p:cNvSpPr txBox="1">
            <a:spLocks noGrp="1"/>
          </p:cNvSpPr>
          <p:nvPr>
            <p:ph type="title" idx="17" hasCustomPrompt="1"/>
          </p:nvPr>
        </p:nvSpPr>
        <p:spPr>
          <a:xfrm>
            <a:off x="6707505"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4"/>
          <p:cNvSpPr txBox="1">
            <a:spLocks noGrp="1"/>
          </p:cNvSpPr>
          <p:nvPr>
            <p:ph type="subTitle" idx="18"/>
          </p:nvPr>
        </p:nvSpPr>
        <p:spPr>
          <a:xfrm>
            <a:off x="5898405"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4"/>
          <p:cNvSpPr txBox="1">
            <a:spLocks noGrp="1"/>
          </p:cNvSpPr>
          <p:nvPr>
            <p:ph type="title" idx="19"/>
          </p:nvPr>
        </p:nvSpPr>
        <p:spPr>
          <a:xfrm>
            <a:off x="5898405"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6" name="Google Shape;176;p14"/>
          <p:cNvSpPr txBox="1">
            <a:spLocks noGrp="1"/>
          </p:cNvSpPr>
          <p:nvPr>
            <p:ph type="title" idx="20" hasCustomPrompt="1"/>
          </p:nvPr>
        </p:nvSpPr>
        <p:spPr>
          <a:xfrm>
            <a:off x="6707505"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4"/>
          <p:cNvSpPr txBox="1">
            <a:spLocks noGrp="1"/>
          </p:cNvSpPr>
          <p:nvPr>
            <p:ph type="subTitle" idx="21"/>
          </p:nvPr>
        </p:nvSpPr>
        <p:spPr>
          <a:xfrm>
            <a:off x="5898405"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8" name="Google Shape;178;p14"/>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4"/>
          <p:cNvGrpSpPr/>
          <p:nvPr/>
        </p:nvGrpSpPr>
        <p:grpSpPr>
          <a:xfrm rot="-6770500">
            <a:off x="30622" y="903812"/>
            <a:ext cx="602483" cy="353018"/>
            <a:chOff x="-1131628" y="1250953"/>
            <a:chExt cx="695437" cy="407447"/>
          </a:xfrm>
        </p:grpSpPr>
        <p:sp>
          <p:nvSpPr>
            <p:cNvPr id="180" name="Google Shape;180;p1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4"/>
          <p:cNvGrpSpPr/>
          <p:nvPr/>
        </p:nvGrpSpPr>
        <p:grpSpPr>
          <a:xfrm rot="432063">
            <a:off x="7964935" y="76752"/>
            <a:ext cx="643557" cy="377051"/>
            <a:chOff x="-1131628" y="1250953"/>
            <a:chExt cx="695437" cy="407447"/>
          </a:xfrm>
        </p:grpSpPr>
        <p:sp>
          <p:nvSpPr>
            <p:cNvPr id="184" name="Google Shape;184;p1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4"/>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9"/>
        <p:cNvGrpSpPr/>
        <p:nvPr/>
      </p:nvGrpSpPr>
      <p:grpSpPr>
        <a:xfrm>
          <a:off x="0" y="0"/>
          <a:ext cx="0" cy="0"/>
          <a:chOff x="0" y="0"/>
          <a:chExt cx="0" cy="0"/>
        </a:xfrm>
      </p:grpSpPr>
      <p:sp>
        <p:nvSpPr>
          <p:cNvPr id="190" name="Google Shape;190;p15"/>
          <p:cNvSpPr txBox="1">
            <a:spLocks noGrp="1"/>
          </p:cNvSpPr>
          <p:nvPr>
            <p:ph type="subTitle" idx="1"/>
          </p:nvPr>
        </p:nvSpPr>
        <p:spPr>
          <a:xfrm>
            <a:off x="72812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1" name="Google Shape;191;p15"/>
          <p:cNvSpPr txBox="1">
            <a:spLocks noGrp="1"/>
          </p:cNvSpPr>
          <p:nvPr>
            <p:ph type="subTitle" idx="2"/>
          </p:nvPr>
        </p:nvSpPr>
        <p:spPr>
          <a:xfrm>
            <a:off x="496857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2" name="Google Shape;192;p15"/>
          <p:cNvSpPr txBox="1">
            <a:spLocks noGrp="1"/>
          </p:cNvSpPr>
          <p:nvPr>
            <p:ph type="title" hasCustomPrompt="1"/>
          </p:nvPr>
        </p:nvSpPr>
        <p:spPr>
          <a:xfrm>
            <a:off x="496857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193" name="Google Shape;193;p15"/>
          <p:cNvSpPr txBox="1">
            <a:spLocks noGrp="1"/>
          </p:cNvSpPr>
          <p:nvPr>
            <p:ph type="title" idx="3" hasCustomPrompt="1"/>
          </p:nvPr>
        </p:nvSpPr>
        <p:spPr>
          <a:xfrm>
            <a:off x="72812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194" name="Google Shape;194;p15"/>
          <p:cNvSpPr txBox="1">
            <a:spLocks noGrp="1"/>
          </p:cNvSpPr>
          <p:nvPr>
            <p:ph type="subTitle" idx="4"/>
          </p:nvPr>
        </p:nvSpPr>
        <p:spPr>
          <a:xfrm>
            <a:off x="72812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5" name="Google Shape;195;p15"/>
          <p:cNvSpPr txBox="1">
            <a:spLocks noGrp="1"/>
          </p:cNvSpPr>
          <p:nvPr>
            <p:ph type="subTitle" idx="5"/>
          </p:nvPr>
        </p:nvSpPr>
        <p:spPr>
          <a:xfrm>
            <a:off x="496857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15"/>
          <p:cNvSpPr txBox="1">
            <a:spLocks noGrp="1"/>
          </p:cNvSpPr>
          <p:nvPr>
            <p:ph type="title" idx="6" hasCustomPrompt="1"/>
          </p:nvPr>
        </p:nvSpPr>
        <p:spPr>
          <a:xfrm>
            <a:off x="496857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197" name="Google Shape;197;p15"/>
          <p:cNvSpPr txBox="1">
            <a:spLocks noGrp="1"/>
          </p:cNvSpPr>
          <p:nvPr>
            <p:ph type="title" idx="7" hasCustomPrompt="1"/>
          </p:nvPr>
        </p:nvSpPr>
        <p:spPr>
          <a:xfrm>
            <a:off x="72812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198" name="Google Shape;198;p15"/>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15"/>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5"/>
          <p:cNvGrpSpPr/>
          <p:nvPr/>
        </p:nvGrpSpPr>
        <p:grpSpPr>
          <a:xfrm rot="-6770500">
            <a:off x="30622" y="903812"/>
            <a:ext cx="602483" cy="353018"/>
            <a:chOff x="-1131628" y="1250953"/>
            <a:chExt cx="695437" cy="407447"/>
          </a:xfrm>
        </p:grpSpPr>
        <p:sp>
          <p:nvSpPr>
            <p:cNvPr id="201" name="Google Shape;201;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5"/>
          <p:cNvSpPr/>
          <p:nvPr/>
        </p:nvSpPr>
        <p:spPr>
          <a:xfrm>
            <a:off x="8629576" y="7719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5"/>
          <p:cNvGrpSpPr/>
          <p:nvPr/>
        </p:nvGrpSpPr>
        <p:grpSpPr>
          <a:xfrm rot="432063">
            <a:off x="7964935" y="76752"/>
            <a:ext cx="643557" cy="377051"/>
            <a:chOff x="-1131628" y="1250953"/>
            <a:chExt cx="695437" cy="407447"/>
          </a:xfrm>
        </p:grpSpPr>
        <p:sp>
          <p:nvSpPr>
            <p:cNvPr id="206" name="Google Shape;206;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5"/>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211"/>
        <p:cNvGrpSpPr/>
        <p:nvPr/>
      </p:nvGrpSpPr>
      <p:grpSpPr>
        <a:xfrm>
          <a:off x="0" y="0"/>
          <a:ext cx="0" cy="0"/>
          <a:chOff x="0" y="0"/>
          <a:chExt cx="0" cy="0"/>
        </a:xfrm>
      </p:grpSpPr>
      <p:sp>
        <p:nvSpPr>
          <p:cNvPr id="212" name="Google Shape;212;p16"/>
          <p:cNvSpPr txBox="1">
            <a:spLocks noGrp="1"/>
          </p:cNvSpPr>
          <p:nvPr>
            <p:ph type="subTitle" idx="1"/>
          </p:nvPr>
        </p:nvSpPr>
        <p:spPr>
          <a:xfrm>
            <a:off x="905775" y="3620700"/>
            <a:ext cx="14838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3" name="Google Shape;213;p16"/>
          <p:cNvSpPr txBox="1">
            <a:spLocks noGrp="1"/>
          </p:cNvSpPr>
          <p:nvPr>
            <p:ph type="subTitle" idx="2"/>
          </p:nvPr>
        </p:nvSpPr>
        <p:spPr>
          <a:xfrm>
            <a:off x="6756828"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4" name="Google Shape;214;p16"/>
          <p:cNvSpPr txBox="1">
            <a:spLocks noGrp="1"/>
          </p:cNvSpPr>
          <p:nvPr>
            <p:ph type="subTitle" idx="3"/>
          </p:nvPr>
        </p:nvSpPr>
        <p:spPr>
          <a:xfrm>
            <a:off x="2857726"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5" name="Google Shape;215;p16"/>
          <p:cNvSpPr txBox="1">
            <a:spLocks noGrp="1"/>
          </p:cNvSpPr>
          <p:nvPr>
            <p:ph type="subTitle" idx="4"/>
          </p:nvPr>
        </p:nvSpPr>
        <p:spPr>
          <a:xfrm>
            <a:off x="4807277"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6" name="Google Shape;216;p16"/>
          <p:cNvSpPr txBox="1">
            <a:spLocks noGrp="1"/>
          </p:cNvSpPr>
          <p:nvPr>
            <p:ph type="title" hasCustomPrompt="1"/>
          </p:nvPr>
        </p:nvSpPr>
        <p:spPr>
          <a:xfrm>
            <a:off x="6756832"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217" name="Google Shape;217;p16"/>
          <p:cNvSpPr txBox="1">
            <a:spLocks noGrp="1"/>
          </p:cNvSpPr>
          <p:nvPr>
            <p:ph type="title" idx="5" hasCustomPrompt="1"/>
          </p:nvPr>
        </p:nvSpPr>
        <p:spPr>
          <a:xfrm>
            <a:off x="2857723"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218" name="Google Shape;218;p16"/>
          <p:cNvSpPr txBox="1">
            <a:spLocks noGrp="1"/>
          </p:cNvSpPr>
          <p:nvPr>
            <p:ph type="title" idx="6" hasCustomPrompt="1"/>
          </p:nvPr>
        </p:nvSpPr>
        <p:spPr>
          <a:xfrm>
            <a:off x="4807277"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219" name="Google Shape;219;p16"/>
          <p:cNvSpPr txBox="1">
            <a:spLocks noGrp="1"/>
          </p:cNvSpPr>
          <p:nvPr>
            <p:ph type="title" idx="7" hasCustomPrompt="1"/>
          </p:nvPr>
        </p:nvSpPr>
        <p:spPr>
          <a:xfrm>
            <a:off x="905768" y="1465300"/>
            <a:ext cx="148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220" name="Google Shape;220;p16"/>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16"/>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rot="-4029500" flipH="1">
            <a:off x="30622" y="3669366"/>
            <a:ext cx="602483" cy="353018"/>
            <a:chOff x="-1131628" y="1250953"/>
            <a:chExt cx="695437" cy="407447"/>
          </a:xfrm>
        </p:grpSpPr>
        <p:sp>
          <p:nvSpPr>
            <p:cNvPr id="223" name="Google Shape;223;p1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16"/>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rot="5032634" flipH="1">
            <a:off x="8422887" y="802820"/>
            <a:ext cx="643543" cy="377043"/>
            <a:chOff x="-1131628" y="1250953"/>
            <a:chExt cx="695437" cy="407447"/>
          </a:xfrm>
        </p:grpSpPr>
        <p:sp>
          <p:nvSpPr>
            <p:cNvPr id="228" name="Google Shape;228;p1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6"/>
          <p:cNvSpPr/>
          <p:nvPr/>
        </p:nvSpPr>
        <p:spPr>
          <a:xfrm rot="10800000" flipH="1">
            <a:off x="86295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2">
  <p:cSld name="CUSTOM_9_1">
    <p:spTree>
      <p:nvGrpSpPr>
        <p:cNvPr id="1" name="Shape 233"/>
        <p:cNvGrpSpPr/>
        <p:nvPr/>
      </p:nvGrpSpPr>
      <p:grpSpPr>
        <a:xfrm>
          <a:off x="0" y="0"/>
          <a:ext cx="0" cy="0"/>
          <a:chOff x="0" y="0"/>
          <a:chExt cx="0" cy="0"/>
        </a:xfrm>
      </p:grpSpPr>
      <p:sp>
        <p:nvSpPr>
          <p:cNvPr id="234" name="Google Shape;234;p17"/>
          <p:cNvSpPr txBox="1">
            <a:spLocks noGrp="1"/>
          </p:cNvSpPr>
          <p:nvPr>
            <p:ph type="subTitle" idx="1"/>
          </p:nvPr>
        </p:nvSpPr>
        <p:spPr>
          <a:xfrm>
            <a:off x="956725" y="3542445"/>
            <a:ext cx="3318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p17"/>
          <p:cNvSpPr txBox="1">
            <a:spLocks noGrp="1"/>
          </p:cNvSpPr>
          <p:nvPr>
            <p:ph type="title" hasCustomPrompt="1"/>
          </p:nvPr>
        </p:nvSpPr>
        <p:spPr>
          <a:xfrm>
            <a:off x="956725" y="2830470"/>
            <a:ext cx="3318900" cy="843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60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36" name="Google Shape;236;p17"/>
          <p:cNvSpPr txBox="1">
            <a:spLocks noGrp="1"/>
          </p:cNvSpPr>
          <p:nvPr>
            <p:ph type="subTitle" idx="2"/>
          </p:nvPr>
        </p:nvSpPr>
        <p:spPr>
          <a:xfrm>
            <a:off x="956725" y="1728220"/>
            <a:ext cx="3318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7" name="Google Shape;237;p17"/>
          <p:cNvSpPr txBox="1">
            <a:spLocks noGrp="1"/>
          </p:cNvSpPr>
          <p:nvPr>
            <p:ph type="title" idx="3" hasCustomPrompt="1"/>
          </p:nvPr>
        </p:nvSpPr>
        <p:spPr>
          <a:xfrm>
            <a:off x="956725" y="1016245"/>
            <a:ext cx="3318900" cy="843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60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38" name="Google Shape;238;p17"/>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7"/>
          <p:cNvGrpSpPr/>
          <p:nvPr/>
        </p:nvGrpSpPr>
        <p:grpSpPr>
          <a:xfrm rot="-4029500" flipH="1">
            <a:off x="30622" y="3669366"/>
            <a:ext cx="602483" cy="353018"/>
            <a:chOff x="-1131628" y="1250953"/>
            <a:chExt cx="695437" cy="407447"/>
          </a:xfrm>
        </p:grpSpPr>
        <p:sp>
          <p:nvSpPr>
            <p:cNvPr id="240" name="Google Shape;240;p1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7"/>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10800000" flipH="1">
            <a:off x="8779101" y="319497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3">
  <p:cSld name="CUSTOM_9_1_1">
    <p:spTree>
      <p:nvGrpSpPr>
        <p:cNvPr id="1" name="Shape 245"/>
        <p:cNvGrpSpPr/>
        <p:nvPr/>
      </p:nvGrpSpPr>
      <p:grpSpPr>
        <a:xfrm>
          <a:off x="0" y="0"/>
          <a:ext cx="0" cy="0"/>
          <a:chOff x="0" y="0"/>
          <a:chExt cx="0" cy="0"/>
        </a:xfrm>
      </p:grpSpPr>
      <p:sp>
        <p:nvSpPr>
          <p:cNvPr id="246" name="Google Shape;246;p18"/>
          <p:cNvSpPr txBox="1">
            <a:spLocks noGrp="1"/>
          </p:cNvSpPr>
          <p:nvPr>
            <p:ph type="subTitle" idx="1"/>
          </p:nvPr>
        </p:nvSpPr>
        <p:spPr>
          <a:xfrm>
            <a:off x="5211839" y="3694412"/>
            <a:ext cx="31935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7" name="Google Shape;247;p18"/>
          <p:cNvSpPr txBox="1">
            <a:spLocks noGrp="1"/>
          </p:cNvSpPr>
          <p:nvPr>
            <p:ph type="title" hasCustomPrompt="1"/>
          </p:nvPr>
        </p:nvSpPr>
        <p:spPr>
          <a:xfrm>
            <a:off x="5211838" y="3247637"/>
            <a:ext cx="319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48" name="Google Shape;248;p18"/>
          <p:cNvSpPr txBox="1">
            <a:spLocks noGrp="1"/>
          </p:cNvSpPr>
          <p:nvPr>
            <p:ph type="subTitle" idx="2"/>
          </p:nvPr>
        </p:nvSpPr>
        <p:spPr>
          <a:xfrm>
            <a:off x="5211839" y="1499187"/>
            <a:ext cx="31935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9" name="Google Shape;249;p18"/>
          <p:cNvSpPr txBox="1">
            <a:spLocks noGrp="1"/>
          </p:cNvSpPr>
          <p:nvPr>
            <p:ph type="title" idx="3" hasCustomPrompt="1"/>
          </p:nvPr>
        </p:nvSpPr>
        <p:spPr>
          <a:xfrm>
            <a:off x="5211838" y="1052412"/>
            <a:ext cx="319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50" name="Google Shape;250;p18"/>
          <p:cNvSpPr txBox="1">
            <a:spLocks noGrp="1"/>
          </p:cNvSpPr>
          <p:nvPr>
            <p:ph type="subTitle" idx="4"/>
          </p:nvPr>
        </p:nvSpPr>
        <p:spPr>
          <a:xfrm>
            <a:off x="5211839" y="2596808"/>
            <a:ext cx="31935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1" name="Google Shape;251;p18"/>
          <p:cNvSpPr txBox="1">
            <a:spLocks noGrp="1"/>
          </p:cNvSpPr>
          <p:nvPr>
            <p:ph type="title" idx="5" hasCustomPrompt="1"/>
          </p:nvPr>
        </p:nvSpPr>
        <p:spPr>
          <a:xfrm>
            <a:off x="5211838" y="2150024"/>
            <a:ext cx="319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grpSp>
        <p:nvGrpSpPr>
          <p:cNvPr id="252" name="Google Shape;252;p18"/>
          <p:cNvGrpSpPr/>
          <p:nvPr/>
        </p:nvGrpSpPr>
        <p:grpSpPr>
          <a:xfrm rot="-4029500" flipH="1">
            <a:off x="8355297" y="4293691"/>
            <a:ext cx="602483" cy="353018"/>
            <a:chOff x="-1131628" y="1250953"/>
            <a:chExt cx="695437" cy="407447"/>
          </a:xfrm>
        </p:grpSpPr>
        <p:sp>
          <p:nvSpPr>
            <p:cNvPr id="253" name="Google Shape;253;p1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8"/>
          <p:cNvSpPr/>
          <p:nvPr/>
        </p:nvSpPr>
        <p:spPr>
          <a:xfrm rot="10800000" flipH="1">
            <a:off x="8735626" y="183747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8"/>
          <p:cNvGrpSpPr/>
          <p:nvPr/>
        </p:nvGrpSpPr>
        <p:grpSpPr>
          <a:xfrm>
            <a:off x="6550235" y="157475"/>
            <a:ext cx="357775" cy="295791"/>
            <a:chOff x="-783927" y="2108838"/>
            <a:chExt cx="357775" cy="295791"/>
          </a:xfrm>
        </p:grpSpPr>
        <p:sp>
          <p:nvSpPr>
            <p:cNvPr id="259" name="Google Shape;259;p1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8"/>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693000" y="3652750"/>
            <a:ext cx="4241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4" name="Google Shape;264;p19"/>
          <p:cNvSpPr txBox="1">
            <a:spLocks noGrp="1"/>
          </p:cNvSpPr>
          <p:nvPr>
            <p:ph type="subTitle" idx="1"/>
          </p:nvPr>
        </p:nvSpPr>
        <p:spPr>
          <a:xfrm>
            <a:off x="693000" y="982275"/>
            <a:ext cx="4241100" cy="254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5" name="Google Shape;265;p19"/>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9"/>
          <p:cNvGrpSpPr/>
          <p:nvPr/>
        </p:nvGrpSpPr>
        <p:grpSpPr>
          <a:xfrm>
            <a:off x="4754960" y="316675"/>
            <a:ext cx="357775" cy="295791"/>
            <a:chOff x="-783927" y="2108838"/>
            <a:chExt cx="357775" cy="295791"/>
          </a:xfrm>
        </p:grpSpPr>
        <p:sp>
          <p:nvSpPr>
            <p:cNvPr id="268" name="Google Shape;268;p1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rot="-6220424">
            <a:off x="191876" y="474628"/>
            <a:ext cx="602495" cy="353003"/>
            <a:chOff x="-1131628" y="1250953"/>
            <a:chExt cx="695437" cy="407447"/>
          </a:xfrm>
        </p:grpSpPr>
        <p:sp>
          <p:nvSpPr>
            <p:cNvPr id="271" name="Google Shape;271;p1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9"/>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3739425" y="2105025"/>
            <a:ext cx="4528200" cy="14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7" name="Google Shape;277;p20"/>
          <p:cNvSpPr txBox="1">
            <a:spLocks noGrp="1"/>
          </p:cNvSpPr>
          <p:nvPr>
            <p:ph type="title" idx="2" hasCustomPrompt="1"/>
          </p:nvPr>
        </p:nvSpPr>
        <p:spPr>
          <a:xfrm>
            <a:off x="6692025" y="709175"/>
            <a:ext cx="1575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8" name="Google Shape;278;p20"/>
          <p:cNvSpPr txBox="1">
            <a:spLocks noGrp="1"/>
          </p:cNvSpPr>
          <p:nvPr>
            <p:ph type="subTitle" idx="1"/>
          </p:nvPr>
        </p:nvSpPr>
        <p:spPr>
          <a:xfrm>
            <a:off x="5492025" y="3722725"/>
            <a:ext cx="2775600" cy="73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20"/>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0"/>
          <p:cNvGrpSpPr/>
          <p:nvPr/>
        </p:nvGrpSpPr>
        <p:grpSpPr>
          <a:xfrm rot="9651258">
            <a:off x="1268727" y="4433144"/>
            <a:ext cx="643548" cy="377045"/>
            <a:chOff x="-1131628" y="1250953"/>
            <a:chExt cx="695437" cy="407447"/>
          </a:xfrm>
        </p:grpSpPr>
        <p:sp>
          <p:nvSpPr>
            <p:cNvPr id="284" name="Google Shape;284;p2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6220424">
            <a:off x="169276" y="4392378"/>
            <a:ext cx="602495" cy="353003"/>
            <a:chOff x="-1131628" y="1250953"/>
            <a:chExt cx="695437" cy="407447"/>
          </a:xfrm>
        </p:grpSpPr>
        <p:sp>
          <p:nvSpPr>
            <p:cNvPr id="27" name="Google Shape;27;p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14_1">
    <p:spTree>
      <p:nvGrpSpPr>
        <p:cNvPr id="1" name="Shape 287"/>
        <p:cNvGrpSpPr/>
        <p:nvPr/>
      </p:nvGrpSpPr>
      <p:grpSpPr>
        <a:xfrm>
          <a:off x="0" y="0"/>
          <a:ext cx="0" cy="0"/>
          <a:chOff x="0" y="0"/>
          <a:chExt cx="0" cy="0"/>
        </a:xfrm>
      </p:grpSpPr>
      <p:sp>
        <p:nvSpPr>
          <p:cNvPr id="288" name="Google Shape;288;p21"/>
          <p:cNvSpPr txBox="1">
            <a:spLocks noGrp="1"/>
          </p:cNvSpPr>
          <p:nvPr>
            <p:ph type="title"/>
          </p:nvPr>
        </p:nvSpPr>
        <p:spPr>
          <a:xfrm>
            <a:off x="724575" y="2074733"/>
            <a:ext cx="4528200" cy="73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21"/>
          <p:cNvSpPr txBox="1">
            <a:spLocks noGrp="1"/>
          </p:cNvSpPr>
          <p:nvPr>
            <p:ph type="title" idx="2" hasCustomPrompt="1"/>
          </p:nvPr>
        </p:nvSpPr>
        <p:spPr>
          <a:xfrm>
            <a:off x="724583"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0" name="Google Shape;290;p21"/>
          <p:cNvSpPr txBox="1">
            <a:spLocks noGrp="1"/>
          </p:cNvSpPr>
          <p:nvPr>
            <p:ph type="subTitle" idx="1"/>
          </p:nvPr>
        </p:nvSpPr>
        <p:spPr>
          <a:xfrm>
            <a:off x="724583" y="2993883"/>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CUSTOM_14_1_1">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5010457" y="2074725"/>
            <a:ext cx="3409500" cy="7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5" name="Google Shape;295;p22"/>
          <p:cNvSpPr txBox="1">
            <a:spLocks noGrp="1"/>
          </p:cNvSpPr>
          <p:nvPr>
            <p:ph type="title" idx="2" hasCustomPrompt="1"/>
          </p:nvPr>
        </p:nvSpPr>
        <p:spPr>
          <a:xfrm>
            <a:off x="5927407" y="709175"/>
            <a:ext cx="157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6" name="Google Shape;296;p22"/>
          <p:cNvSpPr txBox="1">
            <a:spLocks noGrp="1"/>
          </p:cNvSpPr>
          <p:nvPr>
            <p:ph type="subTitle" idx="1"/>
          </p:nvPr>
        </p:nvSpPr>
        <p:spPr>
          <a:xfrm>
            <a:off x="5327407" y="2993883"/>
            <a:ext cx="2775600" cy="7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2"/>
          <p:cNvGrpSpPr/>
          <p:nvPr/>
        </p:nvGrpSpPr>
        <p:grpSpPr>
          <a:xfrm rot="9651258">
            <a:off x="310027" y="358769"/>
            <a:ext cx="643548" cy="377045"/>
            <a:chOff x="-1131628" y="1250953"/>
            <a:chExt cx="695437" cy="407447"/>
          </a:xfrm>
        </p:grpSpPr>
        <p:sp>
          <p:nvSpPr>
            <p:cNvPr id="300" name="Google Shape;300;p2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8076848" y="4633625"/>
            <a:ext cx="357775" cy="295791"/>
            <a:chOff x="-783927" y="2108838"/>
            <a:chExt cx="357775" cy="295791"/>
          </a:xfrm>
        </p:grpSpPr>
        <p:sp>
          <p:nvSpPr>
            <p:cNvPr id="304" name="Google Shape;304;p2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4">
  <p:cSld name="CUSTOM_14_1_1_1">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712950" y="2074725"/>
            <a:ext cx="4071600" cy="7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23"/>
          <p:cNvSpPr txBox="1">
            <a:spLocks noGrp="1"/>
          </p:cNvSpPr>
          <p:nvPr>
            <p:ph type="title" idx="2" hasCustomPrompt="1"/>
          </p:nvPr>
        </p:nvSpPr>
        <p:spPr>
          <a:xfrm>
            <a:off x="1960950" y="709175"/>
            <a:ext cx="157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1" name="Google Shape;311;p23"/>
          <p:cNvSpPr txBox="1">
            <a:spLocks noGrp="1"/>
          </p:cNvSpPr>
          <p:nvPr>
            <p:ph type="subTitle" idx="1"/>
          </p:nvPr>
        </p:nvSpPr>
        <p:spPr>
          <a:xfrm>
            <a:off x="1360950" y="2993883"/>
            <a:ext cx="2775600" cy="7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3"/>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198374" y="34488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3"/>
          <p:cNvGrpSpPr/>
          <p:nvPr/>
        </p:nvGrpSpPr>
        <p:grpSpPr>
          <a:xfrm>
            <a:off x="8578360" y="4157975"/>
            <a:ext cx="357775" cy="295791"/>
            <a:chOff x="-783927" y="2108838"/>
            <a:chExt cx="357775" cy="295791"/>
          </a:xfrm>
        </p:grpSpPr>
        <p:sp>
          <p:nvSpPr>
            <p:cNvPr id="316" name="Google Shape;316;p2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5">
  <p:cSld name="CUSTOM_14_1_1_1_1">
    <p:spTree>
      <p:nvGrpSpPr>
        <p:cNvPr id="1" name="Shape 318"/>
        <p:cNvGrpSpPr/>
        <p:nvPr/>
      </p:nvGrpSpPr>
      <p:grpSpPr>
        <a:xfrm>
          <a:off x="0" y="0"/>
          <a:ext cx="0" cy="0"/>
          <a:chOff x="0" y="0"/>
          <a:chExt cx="0" cy="0"/>
        </a:xfrm>
      </p:grpSpPr>
      <p:sp>
        <p:nvSpPr>
          <p:cNvPr id="319" name="Google Shape;319;p24"/>
          <p:cNvSpPr txBox="1">
            <a:spLocks noGrp="1"/>
          </p:cNvSpPr>
          <p:nvPr>
            <p:ph type="title"/>
          </p:nvPr>
        </p:nvSpPr>
        <p:spPr>
          <a:xfrm>
            <a:off x="1972482" y="2074725"/>
            <a:ext cx="5204700" cy="7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0" name="Google Shape;320;p24"/>
          <p:cNvSpPr txBox="1">
            <a:spLocks noGrp="1"/>
          </p:cNvSpPr>
          <p:nvPr>
            <p:ph type="title" idx="2" hasCustomPrompt="1"/>
          </p:nvPr>
        </p:nvSpPr>
        <p:spPr>
          <a:xfrm>
            <a:off x="3787032" y="709175"/>
            <a:ext cx="157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1" name="Google Shape;321;p24"/>
          <p:cNvSpPr txBox="1">
            <a:spLocks noGrp="1"/>
          </p:cNvSpPr>
          <p:nvPr>
            <p:ph type="subTitle" idx="1"/>
          </p:nvPr>
        </p:nvSpPr>
        <p:spPr>
          <a:xfrm>
            <a:off x="3187032" y="2993883"/>
            <a:ext cx="2775600" cy="7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24"/>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8704899" y="46264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4"/>
          <p:cNvGrpSpPr/>
          <p:nvPr/>
        </p:nvGrpSpPr>
        <p:grpSpPr>
          <a:xfrm>
            <a:off x="8519725" y="3930500"/>
            <a:ext cx="290100" cy="395375"/>
            <a:chOff x="1909125" y="2997175"/>
            <a:chExt cx="290100" cy="395375"/>
          </a:xfrm>
        </p:grpSpPr>
        <p:sp>
          <p:nvSpPr>
            <p:cNvPr id="326" name="Google Shape;326;p24"/>
            <p:cNvSpPr/>
            <p:nvPr/>
          </p:nvSpPr>
          <p:spPr>
            <a:xfrm>
              <a:off x="1909125" y="2997175"/>
              <a:ext cx="290100" cy="395075"/>
            </a:xfrm>
            <a:custGeom>
              <a:avLst/>
              <a:gdLst/>
              <a:ahLst/>
              <a:cxnLst/>
              <a:rect l="l" t="t" r="r" b="b"/>
              <a:pathLst>
                <a:path w="11604" h="15803" extrusionOk="0">
                  <a:moveTo>
                    <a:pt x="11319" y="1"/>
                  </a:moveTo>
                  <a:cubicBezTo>
                    <a:pt x="11266" y="1"/>
                    <a:pt x="11210" y="12"/>
                    <a:pt x="11155" y="36"/>
                  </a:cubicBezTo>
                  <a:cubicBezTo>
                    <a:pt x="9727" y="1191"/>
                    <a:pt x="5167" y="4838"/>
                    <a:pt x="2736" y="6723"/>
                  </a:cubicBezTo>
                  <a:cubicBezTo>
                    <a:pt x="0" y="8911"/>
                    <a:pt x="152" y="13227"/>
                    <a:pt x="3161" y="15051"/>
                  </a:cubicBezTo>
                  <a:cubicBezTo>
                    <a:pt x="3222" y="15081"/>
                    <a:pt x="3344" y="15173"/>
                    <a:pt x="3404" y="15203"/>
                  </a:cubicBezTo>
                  <a:cubicBezTo>
                    <a:pt x="3496" y="15233"/>
                    <a:pt x="3617" y="15325"/>
                    <a:pt x="3678" y="15355"/>
                  </a:cubicBezTo>
                  <a:cubicBezTo>
                    <a:pt x="4348" y="15661"/>
                    <a:pt x="5039" y="15803"/>
                    <a:pt x="5714" y="15803"/>
                  </a:cubicBezTo>
                  <a:cubicBezTo>
                    <a:pt x="8253" y="15803"/>
                    <a:pt x="10575" y="13800"/>
                    <a:pt x="10791" y="11039"/>
                  </a:cubicBezTo>
                  <a:cubicBezTo>
                    <a:pt x="11003" y="7939"/>
                    <a:pt x="11429" y="2133"/>
                    <a:pt x="11581" y="279"/>
                  </a:cubicBezTo>
                  <a:cubicBezTo>
                    <a:pt x="11604" y="98"/>
                    <a:pt x="11475" y="1"/>
                    <a:pt x="1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916725" y="2997175"/>
              <a:ext cx="281925" cy="395375"/>
            </a:xfrm>
            <a:custGeom>
              <a:avLst/>
              <a:gdLst/>
              <a:ahLst/>
              <a:cxnLst/>
              <a:rect l="l" t="t" r="r" b="b"/>
              <a:pathLst>
                <a:path w="11277" h="15815" extrusionOk="0">
                  <a:moveTo>
                    <a:pt x="11011" y="1"/>
                  </a:moveTo>
                  <a:cubicBezTo>
                    <a:pt x="10960" y="1"/>
                    <a:pt x="10906" y="12"/>
                    <a:pt x="10851" y="36"/>
                  </a:cubicBezTo>
                  <a:cubicBezTo>
                    <a:pt x="10791" y="127"/>
                    <a:pt x="10699" y="157"/>
                    <a:pt x="10608" y="218"/>
                  </a:cubicBezTo>
                  <a:cubicBezTo>
                    <a:pt x="10456" y="2467"/>
                    <a:pt x="10243" y="4990"/>
                    <a:pt x="10152" y="6662"/>
                  </a:cubicBezTo>
                  <a:cubicBezTo>
                    <a:pt x="9937" y="9419"/>
                    <a:pt x="7622" y="11438"/>
                    <a:pt x="5088" y="11438"/>
                  </a:cubicBezTo>
                  <a:cubicBezTo>
                    <a:pt x="4409" y="11438"/>
                    <a:pt x="3714" y="11293"/>
                    <a:pt x="3040" y="10978"/>
                  </a:cubicBezTo>
                  <a:cubicBezTo>
                    <a:pt x="2918" y="10948"/>
                    <a:pt x="2857" y="10917"/>
                    <a:pt x="2766" y="10826"/>
                  </a:cubicBezTo>
                  <a:cubicBezTo>
                    <a:pt x="2705" y="10796"/>
                    <a:pt x="2584" y="10705"/>
                    <a:pt x="2493" y="10674"/>
                  </a:cubicBezTo>
                  <a:cubicBezTo>
                    <a:pt x="1793" y="10218"/>
                    <a:pt x="1216" y="9641"/>
                    <a:pt x="790" y="8972"/>
                  </a:cubicBezTo>
                  <a:lnTo>
                    <a:pt x="790" y="8972"/>
                  </a:lnTo>
                  <a:cubicBezTo>
                    <a:pt x="0" y="11130"/>
                    <a:pt x="669" y="13714"/>
                    <a:pt x="2857" y="15051"/>
                  </a:cubicBezTo>
                  <a:cubicBezTo>
                    <a:pt x="2918" y="15081"/>
                    <a:pt x="3040" y="15173"/>
                    <a:pt x="3100" y="15203"/>
                  </a:cubicBezTo>
                  <a:cubicBezTo>
                    <a:pt x="3192" y="15233"/>
                    <a:pt x="3313" y="15325"/>
                    <a:pt x="3374" y="15355"/>
                  </a:cubicBezTo>
                  <a:cubicBezTo>
                    <a:pt x="4049" y="15670"/>
                    <a:pt x="4745" y="15815"/>
                    <a:pt x="5426" y="15815"/>
                  </a:cubicBezTo>
                  <a:cubicBezTo>
                    <a:pt x="7967" y="15815"/>
                    <a:pt x="10295" y="13796"/>
                    <a:pt x="10487" y="11039"/>
                  </a:cubicBezTo>
                  <a:cubicBezTo>
                    <a:pt x="10699" y="7939"/>
                    <a:pt x="11125" y="2133"/>
                    <a:pt x="11277" y="279"/>
                  </a:cubicBezTo>
                  <a:cubicBezTo>
                    <a:pt x="11277" y="98"/>
                    <a:pt x="11159" y="1"/>
                    <a:pt x="11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055775" y="3074525"/>
              <a:ext cx="96525" cy="97675"/>
            </a:xfrm>
            <a:custGeom>
              <a:avLst/>
              <a:gdLst/>
              <a:ahLst/>
              <a:cxnLst/>
              <a:rect l="l" t="t" r="r" b="b"/>
              <a:pathLst>
                <a:path w="3861" h="3907" extrusionOk="0">
                  <a:moveTo>
                    <a:pt x="2949" y="0"/>
                  </a:moveTo>
                  <a:cubicBezTo>
                    <a:pt x="2802" y="0"/>
                    <a:pt x="2648" y="27"/>
                    <a:pt x="2493" y="72"/>
                  </a:cubicBezTo>
                  <a:cubicBezTo>
                    <a:pt x="1763" y="255"/>
                    <a:pt x="1125" y="650"/>
                    <a:pt x="700" y="1136"/>
                  </a:cubicBezTo>
                  <a:cubicBezTo>
                    <a:pt x="213" y="1714"/>
                    <a:pt x="1" y="2413"/>
                    <a:pt x="244" y="3142"/>
                  </a:cubicBezTo>
                  <a:cubicBezTo>
                    <a:pt x="365" y="3446"/>
                    <a:pt x="548" y="3750"/>
                    <a:pt x="882" y="3872"/>
                  </a:cubicBezTo>
                  <a:cubicBezTo>
                    <a:pt x="985" y="3898"/>
                    <a:pt x="1093" y="3907"/>
                    <a:pt x="1200" y="3907"/>
                  </a:cubicBezTo>
                  <a:cubicBezTo>
                    <a:pt x="1346" y="3907"/>
                    <a:pt x="1489" y="3889"/>
                    <a:pt x="1611" y="3872"/>
                  </a:cubicBezTo>
                  <a:cubicBezTo>
                    <a:pt x="2098" y="3720"/>
                    <a:pt x="2493" y="3446"/>
                    <a:pt x="2827" y="3082"/>
                  </a:cubicBezTo>
                  <a:cubicBezTo>
                    <a:pt x="3253" y="2626"/>
                    <a:pt x="3587" y="2048"/>
                    <a:pt x="3739" y="1471"/>
                  </a:cubicBezTo>
                  <a:cubicBezTo>
                    <a:pt x="3800" y="1167"/>
                    <a:pt x="3861" y="832"/>
                    <a:pt x="3739" y="528"/>
                  </a:cubicBezTo>
                  <a:cubicBezTo>
                    <a:pt x="3590" y="145"/>
                    <a:pt x="3292" y="0"/>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068700" y="3095950"/>
              <a:ext cx="43325" cy="44250"/>
            </a:xfrm>
            <a:custGeom>
              <a:avLst/>
              <a:gdLst/>
              <a:ahLst/>
              <a:cxnLst/>
              <a:rect l="l" t="t" r="r" b="b"/>
              <a:pathLst>
                <a:path w="1733" h="1770" extrusionOk="0">
                  <a:moveTo>
                    <a:pt x="1362" y="1"/>
                  </a:moveTo>
                  <a:cubicBezTo>
                    <a:pt x="1196" y="1"/>
                    <a:pt x="1013" y="90"/>
                    <a:pt x="882" y="188"/>
                  </a:cubicBezTo>
                  <a:cubicBezTo>
                    <a:pt x="608" y="431"/>
                    <a:pt x="335" y="614"/>
                    <a:pt x="183" y="887"/>
                  </a:cubicBezTo>
                  <a:cubicBezTo>
                    <a:pt x="152" y="948"/>
                    <a:pt x="122" y="1070"/>
                    <a:pt x="61" y="1130"/>
                  </a:cubicBezTo>
                  <a:cubicBezTo>
                    <a:pt x="31" y="1282"/>
                    <a:pt x="0" y="1495"/>
                    <a:pt x="61" y="1647"/>
                  </a:cubicBezTo>
                  <a:cubicBezTo>
                    <a:pt x="152" y="1708"/>
                    <a:pt x="243" y="1769"/>
                    <a:pt x="365" y="1769"/>
                  </a:cubicBezTo>
                  <a:cubicBezTo>
                    <a:pt x="379" y="1769"/>
                    <a:pt x="393" y="1770"/>
                    <a:pt x="407" y="1770"/>
                  </a:cubicBezTo>
                  <a:cubicBezTo>
                    <a:pt x="966" y="1770"/>
                    <a:pt x="1434" y="1181"/>
                    <a:pt x="1642" y="766"/>
                  </a:cubicBezTo>
                  <a:cubicBezTo>
                    <a:pt x="1702" y="614"/>
                    <a:pt x="1733" y="431"/>
                    <a:pt x="1702" y="249"/>
                  </a:cubicBezTo>
                  <a:cubicBezTo>
                    <a:pt x="1632" y="66"/>
                    <a:pt x="1504" y="1"/>
                    <a:pt x="1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4"/>
          <p:cNvGrpSpPr/>
          <p:nvPr/>
        </p:nvGrpSpPr>
        <p:grpSpPr>
          <a:xfrm>
            <a:off x="234398" y="480425"/>
            <a:ext cx="357775" cy="295791"/>
            <a:chOff x="-783927" y="2108838"/>
            <a:chExt cx="357775" cy="295791"/>
          </a:xfrm>
        </p:grpSpPr>
        <p:sp>
          <p:nvSpPr>
            <p:cNvPr id="331" name="Google Shape;331;p2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25"/>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25"/>
          <p:cNvGrpSpPr/>
          <p:nvPr/>
        </p:nvGrpSpPr>
        <p:grpSpPr>
          <a:xfrm>
            <a:off x="8550835" y="539488"/>
            <a:ext cx="357775" cy="295791"/>
            <a:chOff x="-783927" y="2108838"/>
            <a:chExt cx="357775" cy="295791"/>
          </a:xfrm>
        </p:grpSpPr>
        <p:sp>
          <p:nvSpPr>
            <p:cNvPr id="338" name="Google Shape;338;p2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5"/>
          <p:cNvGrpSpPr/>
          <p:nvPr/>
        </p:nvGrpSpPr>
        <p:grpSpPr>
          <a:xfrm rot="4467977">
            <a:off x="113783" y="4499639"/>
            <a:ext cx="632709" cy="411772"/>
            <a:chOff x="-6156016" y="2887633"/>
            <a:chExt cx="683789" cy="445016"/>
          </a:xfrm>
        </p:grpSpPr>
        <p:sp>
          <p:nvSpPr>
            <p:cNvPr id="341" name="Google Shape;341;p2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5"/>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6_1">
    <p:spTree>
      <p:nvGrpSpPr>
        <p:cNvPr id="1" name="Shape 345"/>
        <p:cNvGrpSpPr/>
        <p:nvPr/>
      </p:nvGrpSpPr>
      <p:grpSpPr>
        <a:xfrm>
          <a:off x="0" y="0"/>
          <a:ext cx="0" cy="0"/>
          <a:chOff x="0" y="0"/>
          <a:chExt cx="0" cy="0"/>
        </a:xfrm>
      </p:grpSpPr>
      <p:sp>
        <p:nvSpPr>
          <p:cNvPr id="346" name="Google Shape;346;p2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7" name="Google Shape;347;p26"/>
          <p:cNvSpPr/>
          <p:nvPr/>
        </p:nvSpPr>
        <p:spPr>
          <a:xfrm rot="10800000" flipH="1">
            <a:off x="8162851" y="4835316"/>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6"/>
          <p:cNvGrpSpPr/>
          <p:nvPr/>
        </p:nvGrpSpPr>
        <p:grpSpPr>
          <a:xfrm rot="10800000" flipH="1">
            <a:off x="8550835" y="4412267"/>
            <a:ext cx="357775" cy="295791"/>
            <a:chOff x="-783927" y="2108838"/>
            <a:chExt cx="357775" cy="295791"/>
          </a:xfrm>
        </p:grpSpPr>
        <p:sp>
          <p:nvSpPr>
            <p:cNvPr id="350" name="Google Shape;350;p2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6"/>
          <p:cNvGrpSpPr/>
          <p:nvPr/>
        </p:nvGrpSpPr>
        <p:grpSpPr>
          <a:xfrm rot="6332023" flipH="1">
            <a:off x="113783" y="336134"/>
            <a:ext cx="632709" cy="411772"/>
            <a:chOff x="-6156016" y="2887633"/>
            <a:chExt cx="683789" cy="445016"/>
          </a:xfrm>
        </p:grpSpPr>
        <p:sp>
          <p:nvSpPr>
            <p:cNvPr id="353" name="Google Shape;353;p2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6"/>
          <p:cNvSpPr/>
          <p:nvPr/>
        </p:nvSpPr>
        <p:spPr>
          <a:xfrm rot="10800000" flipH="1">
            <a:off x="224075" y="474699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6_1_1">
    <p:spTree>
      <p:nvGrpSpPr>
        <p:cNvPr id="1" name="Shape 357"/>
        <p:cNvGrpSpPr/>
        <p:nvPr/>
      </p:nvGrpSpPr>
      <p:grpSpPr>
        <a:xfrm>
          <a:off x="0" y="0"/>
          <a:ext cx="0" cy="0"/>
          <a:chOff x="0" y="0"/>
          <a:chExt cx="0" cy="0"/>
        </a:xfrm>
      </p:grpSpPr>
      <p:sp>
        <p:nvSpPr>
          <p:cNvPr id="358" name="Google Shape;358;p2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9" name="Google Shape;359;p27"/>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27"/>
          <p:cNvGrpSpPr/>
          <p:nvPr/>
        </p:nvGrpSpPr>
        <p:grpSpPr>
          <a:xfrm rot="-4029500" flipH="1">
            <a:off x="30622" y="3669366"/>
            <a:ext cx="602483" cy="353018"/>
            <a:chOff x="-1131628" y="1250953"/>
            <a:chExt cx="695437" cy="407447"/>
          </a:xfrm>
        </p:grpSpPr>
        <p:sp>
          <p:nvSpPr>
            <p:cNvPr id="361" name="Google Shape;361;p2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7"/>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7"/>
          <p:cNvGrpSpPr/>
          <p:nvPr/>
        </p:nvGrpSpPr>
        <p:grpSpPr>
          <a:xfrm rot="5032634" flipH="1">
            <a:off x="8514087" y="1463670"/>
            <a:ext cx="643543" cy="377043"/>
            <a:chOff x="-1131628" y="1250953"/>
            <a:chExt cx="695437" cy="407447"/>
          </a:xfrm>
        </p:grpSpPr>
        <p:sp>
          <p:nvSpPr>
            <p:cNvPr id="366" name="Google Shape;366;p2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27"/>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 name="Google Shape;372;p28"/>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8"/>
          <p:cNvGrpSpPr/>
          <p:nvPr/>
        </p:nvGrpSpPr>
        <p:grpSpPr>
          <a:xfrm rot="4029500">
            <a:off x="8476792" y="3669366"/>
            <a:ext cx="602483" cy="353018"/>
            <a:chOff x="-1131628" y="1250953"/>
            <a:chExt cx="695437" cy="407447"/>
          </a:xfrm>
        </p:grpSpPr>
        <p:sp>
          <p:nvSpPr>
            <p:cNvPr id="375" name="Google Shape;375;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rot="-5032634">
            <a:off x="-47733" y="1463670"/>
            <a:ext cx="643543" cy="377043"/>
            <a:chOff x="-1131628" y="1250953"/>
            <a:chExt cx="695437" cy="407447"/>
          </a:xfrm>
        </p:grpSpPr>
        <p:sp>
          <p:nvSpPr>
            <p:cNvPr id="380" name="Google Shape;380;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8"/>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5">
  <p:cSld name="CUSTOM_16_1_1_1_1">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29"/>
          <p:cNvSpPr/>
          <p:nvPr/>
        </p:nvSpPr>
        <p:spPr>
          <a:xfrm rot="10800000">
            <a:off x="8662963" y="158915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rot="10800000" flipH="1">
            <a:off x="7168951" y="4708041"/>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9"/>
          <p:cNvGrpSpPr/>
          <p:nvPr/>
        </p:nvGrpSpPr>
        <p:grpSpPr>
          <a:xfrm rot="10800000" flipH="1">
            <a:off x="8550835" y="4412267"/>
            <a:ext cx="357775" cy="295791"/>
            <a:chOff x="-783927" y="2108838"/>
            <a:chExt cx="357775" cy="295791"/>
          </a:xfrm>
        </p:grpSpPr>
        <p:sp>
          <p:nvSpPr>
            <p:cNvPr id="389" name="Google Shape;389;p2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9"/>
          <p:cNvGrpSpPr/>
          <p:nvPr/>
        </p:nvGrpSpPr>
        <p:grpSpPr>
          <a:xfrm rot="6332023" flipH="1">
            <a:off x="113783" y="336134"/>
            <a:ext cx="632709" cy="411772"/>
            <a:chOff x="-6156016" y="2887633"/>
            <a:chExt cx="683789" cy="445016"/>
          </a:xfrm>
        </p:grpSpPr>
        <p:sp>
          <p:nvSpPr>
            <p:cNvPr id="392" name="Google Shape;392;p29"/>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9"/>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CUSTOM_16_1_1_1_1_1">
    <p:spTree>
      <p:nvGrpSpPr>
        <p:cNvPr id="1" name="Shape 396"/>
        <p:cNvGrpSpPr/>
        <p:nvPr/>
      </p:nvGrpSpPr>
      <p:grpSpPr>
        <a:xfrm>
          <a:off x="0" y="0"/>
          <a:ext cx="0" cy="0"/>
          <a:chOff x="0" y="0"/>
          <a:chExt cx="0" cy="0"/>
        </a:xfrm>
      </p:grpSpPr>
      <p:sp>
        <p:nvSpPr>
          <p:cNvPr id="397" name="Google Shape;397;p30"/>
          <p:cNvSpPr txBox="1">
            <a:spLocks noGrp="1"/>
          </p:cNvSpPr>
          <p:nvPr>
            <p:ph type="title"/>
          </p:nvPr>
        </p:nvSpPr>
        <p:spPr>
          <a:xfrm>
            <a:off x="713225" y="368825"/>
            <a:ext cx="7721400" cy="112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D99C9C"/>
              </a:buClr>
              <a:buSzPts val="1200"/>
              <a:buAutoNum type="arabicPeriod"/>
              <a:defRPr sz="10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2" name="Google Shape;32;p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609810" y="308150"/>
            <a:ext cx="357775" cy="295791"/>
            <a:chOff x="-783927" y="2108838"/>
            <a:chExt cx="357775" cy="295791"/>
          </a:xfrm>
        </p:grpSpPr>
        <p:sp>
          <p:nvSpPr>
            <p:cNvPr id="37" name="Google Shape;37;p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7025802">
            <a:off x="123100" y="540913"/>
            <a:ext cx="643537" cy="377039"/>
            <a:chOff x="-1131628" y="1250953"/>
            <a:chExt cx="695437" cy="407447"/>
          </a:xfrm>
        </p:grpSpPr>
        <p:sp>
          <p:nvSpPr>
            <p:cNvPr id="40" name="Google Shape;40;p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720000" y="2764650"/>
            <a:ext cx="6976200" cy="1235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32"/>
          <p:cNvSpPr txBox="1">
            <a:spLocks noGrp="1"/>
          </p:cNvSpPr>
          <p:nvPr>
            <p:ph type="subTitle" idx="1"/>
          </p:nvPr>
        </p:nvSpPr>
        <p:spPr>
          <a:xfrm>
            <a:off x="720000" y="3990975"/>
            <a:ext cx="6976200" cy="59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0" name="Google Shape;410;p32"/>
          <p:cNvSpPr/>
          <p:nvPr/>
        </p:nvSpPr>
        <p:spPr>
          <a:xfrm>
            <a:off x="250425" y="46750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627024" y="391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32"/>
          <p:cNvGrpSpPr/>
          <p:nvPr/>
        </p:nvGrpSpPr>
        <p:grpSpPr>
          <a:xfrm rot="-7140317">
            <a:off x="8291649" y="4433155"/>
            <a:ext cx="643533" cy="377037"/>
            <a:chOff x="-1131628" y="1250953"/>
            <a:chExt cx="695437" cy="407447"/>
          </a:xfrm>
        </p:grpSpPr>
        <p:sp>
          <p:nvSpPr>
            <p:cNvPr id="413" name="Google Shape;413;p3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416"/>
        <p:cNvGrpSpPr/>
        <p:nvPr/>
      </p:nvGrpSpPr>
      <p:grpSpPr>
        <a:xfrm>
          <a:off x="0" y="0"/>
          <a:ext cx="0" cy="0"/>
          <a:chOff x="0" y="0"/>
          <a:chExt cx="0" cy="0"/>
        </a:xfrm>
      </p:grpSpPr>
      <p:sp>
        <p:nvSpPr>
          <p:cNvPr id="417" name="Google Shape;417;p33"/>
          <p:cNvSpPr txBox="1">
            <a:spLocks noGrp="1"/>
          </p:cNvSpPr>
          <p:nvPr>
            <p:ph type="title"/>
          </p:nvPr>
        </p:nvSpPr>
        <p:spPr>
          <a:xfrm>
            <a:off x="720000" y="1434150"/>
            <a:ext cx="3050100" cy="11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33"/>
          <p:cNvSpPr txBox="1">
            <a:spLocks noGrp="1"/>
          </p:cNvSpPr>
          <p:nvPr>
            <p:ph type="subTitle" idx="1"/>
          </p:nvPr>
        </p:nvSpPr>
        <p:spPr>
          <a:xfrm>
            <a:off x="720000" y="2571750"/>
            <a:ext cx="3050100" cy="113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33"/>
          <p:cNvSpPr/>
          <p:nvPr/>
        </p:nvSpPr>
        <p:spPr>
          <a:xfrm>
            <a:off x="4362696" y="43596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64725" y="45688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3"/>
          <p:cNvGrpSpPr/>
          <p:nvPr/>
        </p:nvGrpSpPr>
        <p:grpSpPr>
          <a:xfrm>
            <a:off x="355460" y="831325"/>
            <a:ext cx="357775" cy="295791"/>
            <a:chOff x="-783927" y="2108838"/>
            <a:chExt cx="357775" cy="295791"/>
          </a:xfrm>
        </p:grpSpPr>
        <p:sp>
          <p:nvSpPr>
            <p:cNvPr id="424" name="Google Shape;424;p3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426"/>
        <p:cNvGrpSpPr/>
        <p:nvPr/>
      </p:nvGrpSpPr>
      <p:grpSpPr>
        <a:xfrm>
          <a:off x="0" y="0"/>
          <a:ext cx="0" cy="0"/>
          <a:chOff x="0" y="0"/>
          <a:chExt cx="0" cy="0"/>
        </a:xfrm>
      </p:grpSpPr>
      <p:sp>
        <p:nvSpPr>
          <p:cNvPr id="427" name="Google Shape;427;p34"/>
          <p:cNvSpPr txBox="1">
            <a:spLocks noGrp="1"/>
          </p:cNvSpPr>
          <p:nvPr>
            <p:ph type="title"/>
          </p:nvPr>
        </p:nvSpPr>
        <p:spPr>
          <a:xfrm>
            <a:off x="5158200" y="1434150"/>
            <a:ext cx="25188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8" name="Google Shape;428;p34"/>
          <p:cNvSpPr txBox="1">
            <a:spLocks noGrp="1"/>
          </p:cNvSpPr>
          <p:nvPr>
            <p:ph type="subTitle" idx="1"/>
          </p:nvPr>
        </p:nvSpPr>
        <p:spPr>
          <a:xfrm>
            <a:off x="5158200" y="2571750"/>
            <a:ext cx="28713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9" name="Google Shape;429;p34"/>
          <p:cNvSpPr/>
          <p:nvPr/>
        </p:nvSpPr>
        <p:spPr>
          <a:xfrm>
            <a:off x="2098121" y="1889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378050" y="433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34"/>
          <p:cNvGrpSpPr/>
          <p:nvPr/>
        </p:nvGrpSpPr>
        <p:grpSpPr>
          <a:xfrm>
            <a:off x="8379460" y="305375"/>
            <a:ext cx="357775" cy="295791"/>
            <a:chOff x="-783927" y="2108838"/>
            <a:chExt cx="357775" cy="295791"/>
          </a:xfrm>
        </p:grpSpPr>
        <p:sp>
          <p:nvSpPr>
            <p:cNvPr id="433" name="Google Shape;433;p3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4"/>
          <p:cNvGrpSpPr/>
          <p:nvPr/>
        </p:nvGrpSpPr>
        <p:grpSpPr>
          <a:xfrm rot="-6220424">
            <a:off x="191876" y="1703353"/>
            <a:ext cx="602495" cy="353003"/>
            <a:chOff x="-1131628" y="1250953"/>
            <a:chExt cx="695437" cy="407447"/>
          </a:xfrm>
        </p:grpSpPr>
        <p:sp>
          <p:nvSpPr>
            <p:cNvPr id="436" name="Google Shape;436;p3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439"/>
        <p:cNvGrpSpPr/>
        <p:nvPr/>
      </p:nvGrpSpPr>
      <p:grpSpPr>
        <a:xfrm>
          <a:off x="0" y="0"/>
          <a:ext cx="0" cy="0"/>
          <a:chOff x="0" y="0"/>
          <a:chExt cx="0" cy="0"/>
        </a:xfrm>
      </p:grpSpPr>
      <p:sp>
        <p:nvSpPr>
          <p:cNvPr id="440" name="Google Shape;440;p35"/>
          <p:cNvSpPr txBox="1">
            <a:spLocks noGrp="1"/>
          </p:cNvSpPr>
          <p:nvPr>
            <p:ph type="title"/>
          </p:nvPr>
        </p:nvSpPr>
        <p:spPr>
          <a:xfrm>
            <a:off x="720000" y="1205550"/>
            <a:ext cx="2385300" cy="14901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1" name="Google Shape;441;p35"/>
          <p:cNvSpPr txBox="1">
            <a:spLocks noGrp="1"/>
          </p:cNvSpPr>
          <p:nvPr>
            <p:ph type="subTitle" idx="1"/>
          </p:nvPr>
        </p:nvSpPr>
        <p:spPr>
          <a:xfrm>
            <a:off x="5777775" y="2800350"/>
            <a:ext cx="26424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35"/>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5"/>
          <p:cNvGrpSpPr/>
          <p:nvPr/>
        </p:nvGrpSpPr>
        <p:grpSpPr>
          <a:xfrm>
            <a:off x="8178110" y="2061900"/>
            <a:ext cx="357775" cy="295791"/>
            <a:chOff x="-783927" y="2108838"/>
            <a:chExt cx="357775" cy="295791"/>
          </a:xfrm>
        </p:grpSpPr>
        <p:sp>
          <p:nvSpPr>
            <p:cNvPr id="447" name="Google Shape;447;p3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449"/>
        <p:cNvGrpSpPr/>
        <p:nvPr/>
      </p:nvGrpSpPr>
      <p:grpSpPr>
        <a:xfrm>
          <a:off x="0" y="0"/>
          <a:ext cx="0" cy="0"/>
          <a:chOff x="0" y="0"/>
          <a:chExt cx="0" cy="0"/>
        </a:xfrm>
      </p:grpSpPr>
      <p:sp>
        <p:nvSpPr>
          <p:cNvPr id="450" name="Google Shape;450;p36"/>
          <p:cNvSpPr txBox="1">
            <a:spLocks noGrp="1"/>
          </p:cNvSpPr>
          <p:nvPr>
            <p:ph type="body" idx="1"/>
          </p:nvPr>
        </p:nvSpPr>
        <p:spPr>
          <a:xfrm flipH="1">
            <a:off x="1170425" y="1519100"/>
            <a:ext cx="3937500" cy="288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AAFA0"/>
              </a:buClr>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51" name="Google Shape;451;p3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2" name="Google Shape;452;p36"/>
          <p:cNvSpPr/>
          <p:nvPr/>
        </p:nvSpPr>
        <p:spPr>
          <a:xfrm flipH="1">
            <a:off x="7240256"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flipH="1">
            <a:off x="8647884" y="15927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flipH="1">
            <a:off x="317059" y="5401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flipH="1">
            <a:off x="316517" y="45688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6"/>
          <p:cNvGrpSpPr/>
          <p:nvPr/>
        </p:nvGrpSpPr>
        <p:grpSpPr>
          <a:xfrm flipH="1">
            <a:off x="189419" y="3643900"/>
            <a:ext cx="357775" cy="295791"/>
            <a:chOff x="-783927" y="2108838"/>
            <a:chExt cx="357775" cy="295791"/>
          </a:xfrm>
        </p:grpSpPr>
        <p:sp>
          <p:nvSpPr>
            <p:cNvPr id="457" name="Google Shape;457;p3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6"/>
          <p:cNvGrpSpPr/>
          <p:nvPr/>
        </p:nvGrpSpPr>
        <p:grpSpPr>
          <a:xfrm rot="-2820071" flipH="1">
            <a:off x="909554" y="4495500"/>
            <a:ext cx="643550" cy="377047"/>
            <a:chOff x="-1131628" y="1250953"/>
            <a:chExt cx="695437" cy="407447"/>
          </a:xfrm>
        </p:grpSpPr>
        <p:sp>
          <p:nvSpPr>
            <p:cNvPr id="460" name="Google Shape;460;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6"/>
          <p:cNvGrpSpPr/>
          <p:nvPr/>
        </p:nvGrpSpPr>
        <p:grpSpPr>
          <a:xfrm rot="6220639" flipH="1">
            <a:off x="8112759" y="466660"/>
            <a:ext cx="643516" cy="377027"/>
            <a:chOff x="-1131628" y="1250953"/>
            <a:chExt cx="695437" cy="407447"/>
          </a:xfrm>
        </p:grpSpPr>
        <p:sp>
          <p:nvSpPr>
            <p:cNvPr id="464" name="Google Shape;464;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467"/>
        <p:cNvGrpSpPr/>
        <p:nvPr/>
      </p:nvGrpSpPr>
      <p:grpSpPr>
        <a:xfrm>
          <a:off x="0" y="0"/>
          <a:ext cx="0" cy="0"/>
          <a:chOff x="0" y="0"/>
          <a:chExt cx="0" cy="0"/>
        </a:xfrm>
      </p:grpSpPr>
      <p:sp>
        <p:nvSpPr>
          <p:cNvPr id="468" name="Google Shape;468;p37"/>
          <p:cNvSpPr txBox="1">
            <a:spLocks noGrp="1"/>
          </p:cNvSpPr>
          <p:nvPr>
            <p:ph type="title"/>
          </p:nvPr>
        </p:nvSpPr>
        <p:spPr>
          <a:xfrm>
            <a:off x="713225" y="142875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469" name="Google Shape;469;p37"/>
          <p:cNvSpPr txBox="1">
            <a:spLocks noGrp="1"/>
          </p:cNvSpPr>
          <p:nvPr>
            <p:ph type="subTitle" idx="1"/>
          </p:nvPr>
        </p:nvSpPr>
        <p:spPr>
          <a:xfrm>
            <a:off x="713225" y="2260913"/>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37"/>
          <p:cNvSpPr txBox="1">
            <a:spLocks noGrp="1"/>
          </p:cNvSpPr>
          <p:nvPr>
            <p:ph type="title" idx="2"/>
          </p:nvPr>
        </p:nvSpPr>
        <p:spPr>
          <a:xfrm>
            <a:off x="713225" y="309550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471" name="Google Shape;471;p37"/>
          <p:cNvSpPr txBox="1">
            <a:spLocks noGrp="1"/>
          </p:cNvSpPr>
          <p:nvPr>
            <p:ph type="subTitle" idx="3"/>
          </p:nvPr>
        </p:nvSpPr>
        <p:spPr>
          <a:xfrm>
            <a:off x="713225" y="3927675"/>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2" name="Google Shape;472;p37"/>
          <p:cNvSpPr txBox="1">
            <a:spLocks noGrp="1"/>
          </p:cNvSpPr>
          <p:nvPr>
            <p:ph type="title" idx="4"/>
          </p:nvPr>
        </p:nvSpPr>
        <p:spPr>
          <a:xfrm>
            <a:off x="713225" y="368825"/>
            <a:ext cx="77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3" name="Google Shape;473;p37"/>
          <p:cNvSpPr/>
          <p:nvPr/>
        </p:nvSpPr>
        <p:spPr>
          <a:xfrm>
            <a:off x="301800" y="368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37"/>
          <p:cNvGrpSpPr/>
          <p:nvPr/>
        </p:nvGrpSpPr>
        <p:grpSpPr>
          <a:xfrm rot="-6220424">
            <a:off x="115626" y="4513228"/>
            <a:ext cx="602495" cy="353003"/>
            <a:chOff x="-1131628" y="1250953"/>
            <a:chExt cx="695437" cy="407447"/>
          </a:xfrm>
        </p:grpSpPr>
        <p:sp>
          <p:nvSpPr>
            <p:cNvPr id="475" name="Google Shape;475;p3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478"/>
        <p:cNvGrpSpPr/>
        <p:nvPr/>
      </p:nvGrpSpPr>
      <p:grpSpPr>
        <a:xfrm>
          <a:off x="0" y="0"/>
          <a:ext cx="0" cy="0"/>
          <a:chOff x="0" y="0"/>
          <a:chExt cx="0" cy="0"/>
        </a:xfrm>
      </p:grpSpPr>
      <p:sp>
        <p:nvSpPr>
          <p:cNvPr id="479" name="Google Shape;479;p38"/>
          <p:cNvSpPr txBox="1">
            <a:spLocks noGrp="1"/>
          </p:cNvSpPr>
          <p:nvPr>
            <p:ph type="body" idx="1"/>
          </p:nvPr>
        </p:nvSpPr>
        <p:spPr>
          <a:xfrm>
            <a:off x="4566600" y="1343123"/>
            <a:ext cx="38589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0" name="Google Shape;480;p38"/>
          <p:cNvSpPr txBox="1">
            <a:spLocks noGrp="1"/>
          </p:cNvSpPr>
          <p:nvPr>
            <p:ph type="body" idx="2"/>
          </p:nvPr>
        </p:nvSpPr>
        <p:spPr>
          <a:xfrm>
            <a:off x="718500" y="1343026"/>
            <a:ext cx="38400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1" name="Google Shape;481;p3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38"/>
          <p:cNvSpPr/>
          <p:nvPr/>
        </p:nvSpPr>
        <p:spPr>
          <a:xfrm>
            <a:off x="945596" y="265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221750" y="4155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921424" y="47824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8"/>
          <p:cNvGrpSpPr/>
          <p:nvPr/>
        </p:nvGrpSpPr>
        <p:grpSpPr>
          <a:xfrm>
            <a:off x="8602635" y="3741188"/>
            <a:ext cx="357775" cy="295791"/>
            <a:chOff x="-783927" y="2108838"/>
            <a:chExt cx="357775" cy="295791"/>
          </a:xfrm>
        </p:grpSpPr>
        <p:sp>
          <p:nvSpPr>
            <p:cNvPr id="487" name="Google Shape;487;p3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8"/>
          <p:cNvGrpSpPr/>
          <p:nvPr/>
        </p:nvGrpSpPr>
        <p:grpSpPr>
          <a:xfrm rot="-1300979">
            <a:off x="8352613" y="4491458"/>
            <a:ext cx="643542" cy="377042"/>
            <a:chOff x="-1131628" y="1250953"/>
            <a:chExt cx="695437" cy="407447"/>
          </a:xfrm>
        </p:grpSpPr>
        <p:sp>
          <p:nvSpPr>
            <p:cNvPr id="490" name="Google Shape;490;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8"/>
          <p:cNvGrpSpPr/>
          <p:nvPr/>
        </p:nvGrpSpPr>
        <p:grpSpPr>
          <a:xfrm rot="-6220639">
            <a:off x="70930" y="350985"/>
            <a:ext cx="643516" cy="377027"/>
            <a:chOff x="-1131628" y="1250953"/>
            <a:chExt cx="695437" cy="407447"/>
          </a:xfrm>
        </p:grpSpPr>
        <p:sp>
          <p:nvSpPr>
            <p:cNvPr id="494" name="Google Shape;494;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3">
  <p:cSld name="CUSTOM_17_1">
    <p:spTree>
      <p:nvGrpSpPr>
        <p:cNvPr id="1" name="Shape 497"/>
        <p:cNvGrpSpPr/>
        <p:nvPr/>
      </p:nvGrpSpPr>
      <p:grpSpPr>
        <a:xfrm>
          <a:off x="0" y="0"/>
          <a:ext cx="0" cy="0"/>
          <a:chOff x="0" y="0"/>
          <a:chExt cx="0" cy="0"/>
        </a:xfrm>
      </p:grpSpPr>
      <p:sp>
        <p:nvSpPr>
          <p:cNvPr id="498" name="Google Shape;498;p39"/>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9" name="Google Shape;499;p39"/>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0" name="Google Shape;500;p3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39"/>
          <p:cNvSpPr/>
          <p:nvPr/>
        </p:nvSpPr>
        <p:spPr>
          <a:xfrm>
            <a:off x="7805088" y="1386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866380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9"/>
          <p:cNvGrpSpPr/>
          <p:nvPr/>
        </p:nvGrpSpPr>
        <p:grpSpPr>
          <a:xfrm rot="-6220424">
            <a:off x="169276" y="4392378"/>
            <a:ext cx="602495" cy="353003"/>
            <a:chOff x="-1131628" y="1250953"/>
            <a:chExt cx="695437" cy="407447"/>
          </a:xfrm>
        </p:grpSpPr>
        <p:sp>
          <p:nvSpPr>
            <p:cNvPr id="505" name="Google Shape;505;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9"/>
          <p:cNvGrpSpPr/>
          <p:nvPr/>
        </p:nvGrpSpPr>
        <p:grpSpPr>
          <a:xfrm>
            <a:off x="8599985" y="4126325"/>
            <a:ext cx="357775" cy="295791"/>
            <a:chOff x="-783927" y="2108838"/>
            <a:chExt cx="357775" cy="295791"/>
          </a:xfrm>
        </p:grpSpPr>
        <p:sp>
          <p:nvSpPr>
            <p:cNvPr id="509" name="Google Shape;509;p3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9"/>
          <p:cNvGrpSpPr/>
          <p:nvPr/>
        </p:nvGrpSpPr>
        <p:grpSpPr>
          <a:xfrm rot="9651258">
            <a:off x="6750877" y="4604944"/>
            <a:ext cx="643548" cy="377045"/>
            <a:chOff x="-1131628" y="1250953"/>
            <a:chExt cx="695437" cy="407447"/>
          </a:xfrm>
        </p:grpSpPr>
        <p:sp>
          <p:nvSpPr>
            <p:cNvPr id="512" name="Google Shape;512;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9"/>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4">
  <p:cSld name="CUSTOM_17_1_1">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8" name="Google Shape;518;p40"/>
          <p:cNvSpPr/>
          <p:nvPr/>
        </p:nvSpPr>
        <p:spPr>
          <a:xfrm>
            <a:off x="8681438" y="2134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8370432" y="24728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0"/>
          <p:cNvGrpSpPr/>
          <p:nvPr/>
        </p:nvGrpSpPr>
        <p:grpSpPr>
          <a:xfrm rot="6220424" flipH="1">
            <a:off x="8413806" y="4392378"/>
            <a:ext cx="602495" cy="353003"/>
            <a:chOff x="-1131628" y="1250953"/>
            <a:chExt cx="695437" cy="407447"/>
          </a:xfrm>
        </p:grpSpPr>
        <p:sp>
          <p:nvSpPr>
            <p:cNvPr id="522" name="Google Shape;522;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0"/>
          <p:cNvGrpSpPr/>
          <p:nvPr/>
        </p:nvGrpSpPr>
        <p:grpSpPr>
          <a:xfrm flipH="1">
            <a:off x="227817" y="4126325"/>
            <a:ext cx="357775" cy="295791"/>
            <a:chOff x="-783927" y="2108838"/>
            <a:chExt cx="357775" cy="295791"/>
          </a:xfrm>
        </p:grpSpPr>
        <p:sp>
          <p:nvSpPr>
            <p:cNvPr id="526" name="Google Shape;526;p4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0"/>
          <p:cNvGrpSpPr/>
          <p:nvPr/>
        </p:nvGrpSpPr>
        <p:grpSpPr>
          <a:xfrm rot="-9651258" flipH="1">
            <a:off x="243428" y="288669"/>
            <a:ext cx="643548" cy="377045"/>
            <a:chOff x="-1131628" y="1250953"/>
            <a:chExt cx="695437" cy="407447"/>
          </a:xfrm>
        </p:grpSpPr>
        <p:sp>
          <p:nvSpPr>
            <p:cNvPr id="529" name="Google Shape;529;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40"/>
          <p:cNvSpPr txBox="1">
            <a:spLocks noGrp="1"/>
          </p:cNvSpPr>
          <p:nvPr>
            <p:ph type="title" idx="2"/>
          </p:nvPr>
        </p:nvSpPr>
        <p:spPr>
          <a:xfrm>
            <a:off x="1399025" y="149297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3" name="Google Shape;533;p40"/>
          <p:cNvSpPr txBox="1">
            <a:spLocks noGrp="1"/>
          </p:cNvSpPr>
          <p:nvPr>
            <p:ph type="subTitle" idx="1"/>
          </p:nvPr>
        </p:nvSpPr>
        <p:spPr>
          <a:xfrm>
            <a:off x="1399025" y="1839647"/>
            <a:ext cx="24540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34" name="Google Shape;534;p40"/>
          <p:cNvSpPr txBox="1">
            <a:spLocks noGrp="1"/>
          </p:cNvSpPr>
          <p:nvPr>
            <p:ph type="title" idx="3"/>
          </p:nvPr>
        </p:nvSpPr>
        <p:spPr>
          <a:xfrm>
            <a:off x="1399025" y="318192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5" name="Google Shape;535;p40"/>
          <p:cNvSpPr txBox="1">
            <a:spLocks noGrp="1"/>
          </p:cNvSpPr>
          <p:nvPr>
            <p:ph type="subTitle" idx="4"/>
          </p:nvPr>
        </p:nvSpPr>
        <p:spPr>
          <a:xfrm>
            <a:off x="1399025" y="3470472"/>
            <a:ext cx="2454000" cy="63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5"/>
          <p:cNvSpPr txBox="1">
            <a:spLocks noGrp="1"/>
          </p:cNvSpPr>
          <p:nvPr>
            <p:ph type="title" idx="2"/>
          </p:nvPr>
        </p:nvSpPr>
        <p:spPr>
          <a:xfrm>
            <a:off x="1368100"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46" name="Google Shape;46;p5"/>
          <p:cNvSpPr txBox="1">
            <a:spLocks noGrp="1"/>
          </p:cNvSpPr>
          <p:nvPr>
            <p:ph type="title" idx="3"/>
          </p:nvPr>
        </p:nvSpPr>
        <p:spPr>
          <a:xfrm>
            <a:off x="4957148"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47" name="Google Shape;47;p5"/>
          <p:cNvSpPr txBox="1">
            <a:spLocks noGrp="1"/>
          </p:cNvSpPr>
          <p:nvPr>
            <p:ph type="subTitle" idx="1"/>
          </p:nvPr>
        </p:nvSpPr>
        <p:spPr>
          <a:xfrm>
            <a:off x="4957148"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8" name="Google Shape;48;p5"/>
          <p:cNvSpPr txBox="1">
            <a:spLocks noGrp="1"/>
          </p:cNvSpPr>
          <p:nvPr>
            <p:ph type="subTitle" idx="4"/>
          </p:nvPr>
        </p:nvSpPr>
        <p:spPr>
          <a:xfrm>
            <a:off x="1368100"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9" name="Google Shape;49;p5"/>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flipH="1">
            <a:off x="145590" y="4105000"/>
            <a:ext cx="357775" cy="295791"/>
            <a:chOff x="-783927" y="2108838"/>
            <a:chExt cx="357775" cy="295791"/>
          </a:xfrm>
        </p:grpSpPr>
        <p:sp>
          <p:nvSpPr>
            <p:cNvPr id="54" name="Google Shape;54;p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rot="6220639" flipH="1">
            <a:off x="8403879" y="350985"/>
            <a:ext cx="643516" cy="377027"/>
            <a:chOff x="-1131628" y="1250953"/>
            <a:chExt cx="695437" cy="407447"/>
          </a:xfrm>
        </p:grpSpPr>
        <p:sp>
          <p:nvSpPr>
            <p:cNvPr id="57" name="Google Shape;57;p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5">
  <p:cSld name="CUSTOM_17_1_1_1">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8" name="Google Shape;538;p41"/>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txBox="1">
            <a:spLocks noGrp="1"/>
          </p:cNvSpPr>
          <p:nvPr>
            <p:ph type="title" idx="2"/>
          </p:nvPr>
        </p:nvSpPr>
        <p:spPr>
          <a:xfrm>
            <a:off x="713225" y="1450902"/>
            <a:ext cx="23061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40" name="Google Shape;540;p41"/>
          <p:cNvSpPr txBox="1">
            <a:spLocks noGrp="1"/>
          </p:cNvSpPr>
          <p:nvPr>
            <p:ph type="subTitle" idx="1"/>
          </p:nvPr>
        </p:nvSpPr>
        <p:spPr>
          <a:xfrm>
            <a:off x="713225" y="1797575"/>
            <a:ext cx="2306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41" name="Google Shape;541;p41"/>
          <p:cNvSpPr txBox="1">
            <a:spLocks noGrp="1"/>
          </p:cNvSpPr>
          <p:nvPr>
            <p:ph type="title" idx="3"/>
          </p:nvPr>
        </p:nvSpPr>
        <p:spPr>
          <a:xfrm>
            <a:off x="6133025" y="2804025"/>
            <a:ext cx="2306100" cy="31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42" name="Google Shape;542;p41"/>
          <p:cNvSpPr txBox="1">
            <a:spLocks noGrp="1"/>
          </p:cNvSpPr>
          <p:nvPr>
            <p:ph type="subTitle" idx="4"/>
          </p:nvPr>
        </p:nvSpPr>
        <p:spPr>
          <a:xfrm>
            <a:off x="6133025" y="3092573"/>
            <a:ext cx="23061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43" name="Google Shape;543;p41"/>
          <p:cNvSpPr/>
          <p:nvPr/>
        </p:nvSpPr>
        <p:spPr>
          <a:xfrm flipH="1">
            <a:off x="8688132" y="44537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331506" y="41524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41"/>
          <p:cNvGrpSpPr/>
          <p:nvPr/>
        </p:nvGrpSpPr>
        <p:grpSpPr>
          <a:xfrm flipH="1">
            <a:off x="407242" y="564425"/>
            <a:ext cx="357775" cy="295791"/>
            <a:chOff x="-783927" y="2108838"/>
            <a:chExt cx="357775" cy="295791"/>
          </a:xfrm>
        </p:grpSpPr>
        <p:sp>
          <p:nvSpPr>
            <p:cNvPr id="546" name="Google Shape;546;p4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6">
  <p:cSld name="CUSTOM_22">
    <p:spTree>
      <p:nvGrpSpPr>
        <p:cNvPr id="1" name="Shape 548"/>
        <p:cNvGrpSpPr/>
        <p:nvPr/>
      </p:nvGrpSpPr>
      <p:grpSpPr>
        <a:xfrm>
          <a:off x="0" y="0"/>
          <a:ext cx="0" cy="0"/>
          <a:chOff x="0" y="0"/>
          <a:chExt cx="0" cy="0"/>
        </a:xfrm>
      </p:grpSpPr>
      <p:sp>
        <p:nvSpPr>
          <p:cNvPr id="549" name="Google Shape;549;p42"/>
          <p:cNvSpPr txBox="1">
            <a:spLocks noGrp="1"/>
          </p:cNvSpPr>
          <p:nvPr>
            <p:ph type="body" idx="1"/>
          </p:nvPr>
        </p:nvSpPr>
        <p:spPr>
          <a:xfrm>
            <a:off x="4566600" y="1828800"/>
            <a:ext cx="3858900" cy="26256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0" name="Google Shape;550;p42"/>
          <p:cNvSpPr txBox="1">
            <a:spLocks noGrp="1"/>
          </p:cNvSpPr>
          <p:nvPr>
            <p:ph type="body" idx="2"/>
          </p:nvPr>
        </p:nvSpPr>
        <p:spPr>
          <a:xfrm>
            <a:off x="718500" y="1343026"/>
            <a:ext cx="38400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1" name="Google Shape;551;p42"/>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2" name="Google Shape;552;p42"/>
          <p:cNvSpPr/>
          <p:nvPr/>
        </p:nvSpPr>
        <p:spPr>
          <a:xfrm flipH="1">
            <a:off x="8542832"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42"/>
          <p:cNvGrpSpPr/>
          <p:nvPr/>
        </p:nvGrpSpPr>
        <p:grpSpPr>
          <a:xfrm rot="6220424" flipH="1">
            <a:off x="8413806" y="4392378"/>
            <a:ext cx="602495" cy="353003"/>
            <a:chOff x="-1131628" y="1250953"/>
            <a:chExt cx="695437" cy="407447"/>
          </a:xfrm>
        </p:grpSpPr>
        <p:sp>
          <p:nvSpPr>
            <p:cNvPr id="555" name="Google Shape;555;p4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2"/>
          <p:cNvGrpSpPr/>
          <p:nvPr/>
        </p:nvGrpSpPr>
        <p:grpSpPr>
          <a:xfrm flipH="1">
            <a:off x="227817" y="4126325"/>
            <a:ext cx="357775" cy="295791"/>
            <a:chOff x="-783927" y="2108838"/>
            <a:chExt cx="357775" cy="295791"/>
          </a:xfrm>
        </p:grpSpPr>
        <p:sp>
          <p:nvSpPr>
            <p:cNvPr id="559" name="Google Shape;559;p4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42"/>
          <p:cNvGrpSpPr/>
          <p:nvPr/>
        </p:nvGrpSpPr>
        <p:grpSpPr>
          <a:xfrm rot="-9651258" flipH="1">
            <a:off x="243428" y="288669"/>
            <a:ext cx="643548" cy="377045"/>
            <a:chOff x="-1131628" y="1250953"/>
            <a:chExt cx="695437" cy="407447"/>
          </a:xfrm>
        </p:grpSpPr>
        <p:sp>
          <p:nvSpPr>
            <p:cNvPr id="562" name="Google Shape;562;p4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2"/>
          <p:cNvSpPr/>
          <p:nvPr/>
        </p:nvSpPr>
        <p:spPr>
          <a:xfrm flipH="1">
            <a:off x="8699678"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566"/>
        <p:cNvGrpSpPr/>
        <p:nvPr/>
      </p:nvGrpSpPr>
      <p:grpSpPr>
        <a:xfrm>
          <a:off x="0" y="0"/>
          <a:ext cx="0" cy="0"/>
          <a:chOff x="0" y="0"/>
          <a:chExt cx="0" cy="0"/>
        </a:xfrm>
      </p:grpSpPr>
      <p:sp>
        <p:nvSpPr>
          <p:cNvPr id="567" name="Google Shape;567;p43"/>
          <p:cNvSpPr txBox="1">
            <a:spLocks noGrp="1"/>
          </p:cNvSpPr>
          <p:nvPr>
            <p:ph type="title"/>
          </p:nvPr>
        </p:nvSpPr>
        <p:spPr>
          <a:xfrm>
            <a:off x="93770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68" name="Google Shape;568;p43"/>
          <p:cNvSpPr txBox="1">
            <a:spLocks noGrp="1"/>
          </p:cNvSpPr>
          <p:nvPr>
            <p:ph type="subTitle" idx="1"/>
          </p:nvPr>
        </p:nvSpPr>
        <p:spPr>
          <a:xfrm>
            <a:off x="93770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9" name="Google Shape;569;p43"/>
          <p:cNvSpPr txBox="1">
            <a:spLocks noGrp="1"/>
          </p:cNvSpPr>
          <p:nvPr>
            <p:ph type="title" idx="2"/>
          </p:nvPr>
        </p:nvSpPr>
        <p:spPr>
          <a:xfrm>
            <a:off x="348442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70" name="Google Shape;570;p43"/>
          <p:cNvSpPr txBox="1">
            <a:spLocks noGrp="1"/>
          </p:cNvSpPr>
          <p:nvPr>
            <p:ph type="subTitle" idx="3"/>
          </p:nvPr>
        </p:nvSpPr>
        <p:spPr>
          <a:xfrm>
            <a:off x="348442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71" name="Google Shape;571;p43"/>
          <p:cNvSpPr txBox="1">
            <a:spLocks noGrp="1"/>
          </p:cNvSpPr>
          <p:nvPr>
            <p:ph type="title" idx="4"/>
          </p:nvPr>
        </p:nvSpPr>
        <p:spPr>
          <a:xfrm>
            <a:off x="6031147"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72" name="Google Shape;572;p43"/>
          <p:cNvSpPr txBox="1">
            <a:spLocks noGrp="1"/>
          </p:cNvSpPr>
          <p:nvPr>
            <p:ph type="subTitle" idx="5"/>
          </p:nvPr>
        </p:nvSpPr>
        <p:spPr>
          <a:xfrm>
            <a:off x="6031147"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73" name="Google Shape;573;p43"/>
          <p:cNvSpPr txBox="1">
            <a:spLocks noGrp="1"/>
          </p:cNvSpPr>
          <p:nvPr>
            <p:ph type="title" idx="6"/>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4" name="Google Shape;574;p43"/>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355100"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8318911"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3"/>
          <p:cNvGrpSpPr/>
          <p:nvPr/>
        </p:nvGrpSpPr>
        <p:grpSpPr>
          <a:xfrm>
            <a:off x="8627110" y="4105000"/>
            <a:ext cx="357775" cy="295791"/>
            <a:chOff x="-783927" y="2108838"/>
            <a:chExt cx="357775" cy="295791"/>
          </a:xfrm>
        </p:grpSpPr>
        <p:sp>
          <p:nvSpPr>
            <p:cNvPr id="579" name="Google Shape;579;p4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3"/>
          <p:cNvGrpSpPr/>
          <p:nvPr/>
        </p:nvGrpSpPr>
        <p:grpSpPr>
          <a:xfrm rot="-6220639">
            <a:off x="83080" y="350985"/>
            <a:ext cx="643516" cy="377027"/>
            <a:chOff x="-1131628" y="1250953"/>
            <a:chExt cx="695437" cy="407447"/>
          </a:xfrm>
        </p:grpSpPr>
        <p:sp>
          <p:nvSpPr>
            <p:cNvPr id="582" name="Google Shape;582;p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585"/>
        <p:cNvGrpSpPr/>
        <p:nvPr/>
      </p:nvGrpSpPr>
      <p:grpSpPr>
        <a:xfrm>
          <a:off x="0" y="0"/>
          <a:ext cx="0" cy="0"/>
          <a:chOff x="0" y="0"/>
          <a:chExt cx="0" cy="0"/>
        </a:xfrm>
      </p:grpSpPr>
      <p:sp>
        <p:nvSpPr>
          <p:cNvPr id="586" name="Google Shape;586;p4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7" name="Google Shape;587;p44"/>
          <p:cNvSpPr txBox="1">
            <a:spLocks noGrp="1"/>
          </p:cNvSpPr>
          <p:nvPr>
            <p:ph type="title" idx="2"/>
          </p:nvPr>
        </p:nvSpPr>
        <p:spPr>
          <a:xfrm>
            <a:off x="943932" y="1376303"/>
            <a:ext cx="2317200" cy="420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88" name="Google Shape;588;p44"/>
          <p:cNvSpPr txBox="1">
            <a:spLocks noGrp="1"/>
          </p:cNvSpPr>
          <p:nvPr>
            <p:ph type="subTitle" idx="1"/>
          </p:nvPr>
        </p:nvSpPr>
        <p:spPr>
          <a:xfrm>
            <a:off x="947832" y="1654318"/>
            <a:ext cx="23133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9" name="Google Shape;589;p44"/>
          <p:cNvSpPr txBox="1">
            <a:spLocks noGrp="1"/>
          </p:cNvSpPr>
          <p:nvPr>
            <p:ph type="title" idx="3"/>
          </p:nvPr>
        </p:nvSpPr>
        <p:spPr>
          <a:xfrm>
            <a:off x="5900379" y="2352555"/>
            <a:ext cx="2317200" cy="420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90" name="Google Shape;590;p44"/>
          <p:cNvSpPr txBox="1">
            <a:spLocks noGrp="1"/>
          </p:cNvSpPr>
          <p:nvPr>
            <p:ph type="subTitle" idx="4"/>
          </p:nvPr>
        </p:nvSpPr>
        <p:spPr>
          <a:xfrm>
            <a:off x="5900379" y="2633280"/>
            <a:ext cx="23133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1" name="Google Shape;591;p44"/>
          <p:cNvSpPr txBox="1">
            <a:spLocks noGrp="1"/>
          </p:cNvSpPr>
          <p:nvPr>
            <p:ph type="title" idx="5"/>
          </p:nvPr>
        </p:nvSpPr>
        <p:spPr>
          <a:xfrm>
            <a:off x="943932" y="3297565"/>
            <a:ext cx="2317200" cy="420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92" name="Google Shape;592;p44"/>
          <p:cNvSpPr txBox="1">
            <a:spLocks noGrp="1"/>
          </p:cNvSpPr>
          <p:nvPr>
            <p:ph type="subTitle" idx="6"/>
          </p:nvPr>
        </p:nvSpPr>
        <p:spPr>
          <a:xfrm>
            <a:off x="947832" y="3578315"/>
            <a:ext cx="23133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 name="Google Shape;593;p44"/>
          <p:cNvSpPr/>
          <p:nvPr/>
        </p:nvSpPr>
        <p:spPr>
          <a:xfrm>
            <a:off x="281300" y="2215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6943361" y="46264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44"/>
          <p:cNvGrpSpPr/>
          <p:nvPr/>
        </p:nvGrpSpPr>
        <p:grpSpPr>
          <a:xfrm>
            <a:off x="8563298" y="3255300"/>
            <a:ext cx="357775" cy="295791"/>
            <a:chOff x="-783927" y="2108838"/>
            <a:chExt cx="357775" cy="295791"/>
          </a:xfrm>
        </p:grpSpPr>
        <p:sp>
          <p:nvSpPr>
            <p:cNvPr id="597" name="Google Shape;597;p4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44"/>
          <p:cNvGrpSpPr/>
          <p:nvPr/>
        </p:nvGrpSpPr>
        <p:grpSpPr>
          <a:xfrm rot="-1810867">
            <a:off x="249246" y="708188"/>
            <a:ext cx="643515" cy="377026"/>
            <a:chOff x="-1131628" y="1250953"/>
            <a:chExt cx="695437" cy="407447"/>
          </a:xfrm>
        </p:grpSpPr>
        <p:sp>
          <p:nvSpPr>
            <p:cNvPr id="600" name="Google Shape;600;p4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4"/>
          <p:cNvGrpSpPr/>
          <p:nvPr/>
        </p:nvGrpSpPr>
        <p:grpSpPr>
          <a:xfrm>
            <a:off x="355448" y="4420975"/>
            <a:ext cx="357775" cy="295791"/>
            <a:chOff x="-783927" y="2108838"/>
            <a:chExt cx="357775" cy="295791"/>
          </a:xfrm>
        </p:grpSpPr>
        <p:sp>
          <p:nvSpPr>
            <p:cNvPr id="604" name="Google Shape;604;p4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44"/>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07"/>
        <p:cNvGrpSpPr/>
        <p:nvPr/>
      </p:nvGrpSpPr>
      <p:grpSpPr>
        <a:xfrm>
          <a:off x="0" y="0"/>
          <a:ext cx="0" cy="0"/>
          <a:chOff x="0" y="0"/>
          <a:chExt cx="0" cy="0"/>
        </a:xfrm>
      </p:grpSpPr>
      <p:sp>
        <p:nvSpPr>
          <p:cNvPr id="608" name="Google Shape;608;p45"/>
          <p:cNvSpPr txBox="1">
            <a:spLocks noGrp="1"/>
          </p:cNvSpPr>
          <p:nvPr>
            <p:ph type="title"/>
          </p:nvPr>
        </p:nvSpPr>
        <p:spPr>
          <a:xfrm>
            <a:off x="2000848"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09" name="Google Shape;609;p45"/>
          <p:cNvSpPr txBox="1">
            <a:spLocks noGrp="1"/>
          </p:cNvSpPr>
          <p:nvPr>
            <p:ph type="subTitle" idx="1"/>
          </p:nvPr>
        </p:nvSpPr>
        <p:spPr>
          <a:xfrm>
            <a:off x="2002798"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45"/>
          <p:cNvSpPr txBox="1">
            <a:spLocks noGrp="1"/>
          </p:cNvSpPr>
          <p:nvPr>
            <p:ph type="title" idx="2"/>
          </p:nvPr>
        </p:nvSpPr>
        <p:spPr>
          <a:xfrm>
            <a:off x="5936247"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11" name="Google Shape;611;p45"/>
          <p:cNvSpPr txBox="1">
            <a:spLocks noGrp="1"/>
          </p:cNvSpPr>
          <p:nvPr>
            <p:ph type="subTitle" idx="3"/>
          </p:nvPr>
        </p:nvSpPr>
        <p:spPr>
          <a:xfrm>
            <a:off x="5938197"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45"/>
          <p:cNvSpPr txBox="1">
            <a:spLocks noGrp="1"/>
          </p:cNvSpPr>
          <p:nvPr>
            <p:ph type="title" idx="4"/>
          </p:nvPr>
        </p:nvSpPr>
        <p:spPr>
          <a:xfrm>
            <a:off x="2000848"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13" name="Google Shape;613;p45"/>
          <p:cNvSpPr txBox="1">
            <a:spLocks noGrp="1"/>
          </p:cNvSpPr>
          <p:nvPr>
            <p:ph type="subTitle" idx="5"/>
          </p:nvPr>
        </p:nvSpPr>
        <p:spPr>
          <a:xfrm>
            <a:off x="2002798"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45"/>
          <p:cNvSpPr txBox="1">
            <a:spLocks noGrp="1"/>
          </p:cNvSpPr>
          <p:nvPr>
            <p:ph type="title" idx="6"/>
          </p:nvPr>
        </p:nvSpPr>
        <p:spPr>
          <a:xfrm>
            <a:off x="5936247"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15" name="Google Shape;615;p45"/>
          <p:cNvSpPr txBox="1">
            <a:spLocks noGrp="1"/>
          </p:cNvSpPr>
          <p:nvPr>
            <p:ph type="subTitle" idx="7"/>
          </p:nvPr>
        </p:nvSpPr>
        <p:spPr>
          <a:xfrm>
            <a:off x="5938197"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45"/>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7" name="Google Shape;617;p45"/>
          <p:cNvSpPr/>
          <p:nvPr/>
        </p:nvSpPr>
        <p:spPr>
          <a:xfrm>
            <a:off x="1450421"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8655599" y="36170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45"/>
          <p:cNvGrpSpPr/>
          <p:nvPr/>
        </p:nvGrpSpPr>
        <p:grpSpPr>
          <a:xfrm>
            <a:off x="7895685" y="4700325"/>
            <a:ext cx="357775" cy="295791"/>
            <a:chOff x="-783927" y="2108838"/>
            <a:chExt cx="357775" cy="295791"/>
          </a:xfrm>
        </p:grpSpPr>
        <p:sp>
          <p:nvSpPr>
            <p:cNvPr id="622" name="Google Shape;622;p4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45"/>
          <p:cNvGrpSpPr/>
          <p:nvPr/>
        </p:nvGrpSpPr>
        <p:grpSpPr>
          <a:xfrm rot="-6220424">
            <a:off x="191876" y="474628"/>
            <a:ext cx="602495" cy="353003"/>
            <a:chOff x="-1131628" y="1250953"/>
            <a:chExt cx="695437" cy="407447"/>
          </a:xfrm>
        </p:grpSpPr>
        <p:sp>
          <p:nvSpPr>
            <p:cNvPr id="625" name="Google Shape;625;p4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628"/>
        <p:cNvGrpSpPr/>
        <p:nvPr/>
      </p:nvGrpSpPr>
      <p:grpSpPr>
        <a:xfrm>
          <a:off x="0" y="0"/>
          <a:ext cx="0" cy="0"/>
          <a:chOff x="0" y="0"/>
          <a:chExt cx="0" cy="0"/>
        </a:xfrm>
      </p:grpSpPr>
      <p:sp>
        <p:nvSpPr>
          <p:cNvPr id="629" name="Google Shape;629;p46"/>
          <p:cNvSpPr txBox="1">
            <a:spLocks noGrp="1"/>
          </p:cNvSpPr>
          <p:nvPr>
            <p:ph type="title"/>
          </p:nvPr>
        </p:nvSpPr>
        <p:spPr>
          <a:xfrm>
            <a:off x="893716" y="1781534"/>
            <a:ext cx="2317200" cy="420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30" name="Google Shape;630;p46"/>
          <p:cNvSpPr txBox="1">
            <a:spLocks noGrp="1"/>
          </p:cNvSpPr>
          <p:nvPr>
            <p:ph type="subTitle" idx="1"/>
          </p:nvPr>
        </p:nvSpPr>
        <p:spPr>
          <a:xfrm>
            <a:off x="895666" y="2059549"/>
            <a:ext cx="23133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1" name="Google Shape;631;p46"/>
          <p:cNvSpPr txBox="1">
            <a:spLocks noGrp="1"/>
          </p:cNvSpPr>
          <p:nvPr>
            <p:ph type="title" idx="2"/>
          </p:nvPr>
        </p:nvSpPr>
        <p:spPr>
          <a:xfrm>
            <a:off x="5936247" y="1781534"/>
            <a:ext cx="2317200" cy="420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32" name="Google Shape;632;p46"/>
          <p:cNvSpPr txBox="1">
            <a:spLocks noGrp="1"/>
          </p:cNvSpPr>
          <p:nvPr>
            <p:ph type="subTitle" idx="3"/>
          </p:nvPr>
        </p:nvSpPr>
        <p:spPr>
          <a:xfrm>
            <a:off x="5936247" y="2059549"/>
            <a:ext cx="23133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3" name="Google Shape;633;p46"/>
          <p:cNvSpPr txBox="1">
            <a:spLocks noGrp="1"/>
          </p:cNvSpPr>
          <p:nvPr>
            <p:ph type="title" idx="4"/>
          </p:nvPr>
        </p:nvSpPr>
        <p:spPr>
          <a:xfrm>
            <a:off x="893716" y="3183743"/>
            <a:ext cx="2317200" cy="420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34" name="Google Shape;634;p46"/>
          <p:cNvSpPr txBox="1">
            <a:spLocks noGrp="1"/>
          </p:cNvSpPr>
          <p:nvPr>
            <p:ph type="subTitle" idx="5"/>
          </p:nvPr>
        </p:nvSpPr>
        <p:spPr>
          <a:xfrm>
            <a:off x="895666" y="3464493"/>
            <a:ext cx="23133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5" name="Google Shape;635;p46"/>
          <p:cNvSpPr txBox="1">
            <a:spLocks noGrp="1"/>
          </p:cNvSpPr>
          <p:nvPr>
            <p:ph type="title" idx="6"/>
          </p:nvPr>
        </p:nvSpPr>
        <p:spPr>
          <a:xfrm>
            <a:off x="5936247" y="3183743"/>
            <a:ext cx="2317200" cy="420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36" name="Google Shape;636;p46"/>
          <p:cNvSpPr txBox="1">
            <a:spLocks noGrp="1"/>
          </p:cNvSpPr>
          <p:nvPr>
            <p:ph type="subTitle" idx="7"/>
          </p:nvPr>
        </p:nvSpPr>
        <p:spPr>
          <a:xfrm>
            <a:off x="5936247" y="3464493"/>
            <a:ext cx="23133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7" name="Google Shape;637;p46"/>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8" name="Google Shape;638;p46"/>
          <p:cNvSpPr/>
          <p:nvPr/>
        </p:nvSpPr>
        <p:spPr>
          <a:xfrm>
            <a:off x="791846" y="23420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p:nvPr/>
        </p:nvSpPr>
        <p:spPr>
          <a:xfrm>
            <a:off x="166975" y="1755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6"/>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6"/>
          <p:cNvSpPr/>
          <p:nvPr/>
        </p:nvSpPr>
        <p:spPr>
          <a:xfrm>
            <a:off x="8434624" y="4700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46"/>
          <p:cNvGrpSpPr/>
          <p:nvPr/>
        </p:nvGrpSpPr>
        <p:grpSpPr>
          <a:xfrm>
            <a:off x="8546723" y="3279925"/>
            <a:ext cx="357775" cy="295791"/>
            <a:chOff x="-783927" y="2108838"/>
            <a:chExt cx="357775" cy="295791"/>
          </a:xfrm>
        </p:grpSpPr>
        <p:sp>
          <p:nvSpPr>
            <p:cNvPr id="643" name="Google Shape;643;p4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6"/>
          <p:cNvGrpSpPr/>
          <p:nvPr/>
        </p:nvGrpSpPr>
        <p:grpSpPr>
          <a:xfrm rot="-6220424">
            <a:off x="594126" y="4331928"/>
            <a:ext cx="602495" cy="353003"/>
            <a:chOff x="-1131628" y="1250953"/>
            <a:chExt cx="695437" cy="407447"/>
          </a:xfrm>
        </p:grpSpPr>
        <p:sp>
          <p:nvSpPr>
            <p:cNvPr id="646" name="Google Shape;646;p4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649"/>
        <p:cNvGrpSpPr/>
        <p:nvPr/>
      </p:nvGrpSpPr>
      <p:grpSpPr>
        <a:xfrm>
          <a:off x="0" y="0"/>
          <a:ext cx="0" cy="0"/>
          <a:chOff x="0" y="0"/>
          <a:chExt cx="0" cy="0"/>
        </a:xfrm>
      </p:grpSpPr>
      <p:sp>
        <p:nvSpPr>
          <p:cNvPr id="650" name="Google Shape;650;p47"/>
          <p:cNvSpPr txBox="1">
            <a:spLocks noGrp="1"/>
          </p:cNvSpPr>
          <p:nvPr>
            <p:ph type="title"/>
          </p:nvPr>
        </p:nvSpPr>
        <p:spPr>
          <a:xfrm>
            <a:off x="1101175"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51" name="Google Shape;651;p47"/>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2" name="Google Shape;652;p47"/>
          <p:cNvSpPr txBox="1">
            <a:spLocks noGrp="1"/>
          </p:cNvSpPr>
          <p:nvPr>
            <p:ph type="title" idx="2"/>
          </p:nvPr>
        </p:nvSpPr>
        <p:spPr>
          <a:xfrm>
            <a:off x="3578948"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53" name="Google Shape;653;p47"/>
          <p:cNvSpPr txBox="1">
            <a:spLocks noGrp="1"/>
          </p:cNvSpPr>
          <p:nvPr>
            <p:ph type="subTitle" idx="3"/>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47"/>
          <p:cNvSpPr txBox="1">
            <a:spLocks noGrp="1"/>
          </p:cNvSpPr>
          <p:nvPr>
            <p:ph type="title" idx="4"/>
          </p:nvPr>
        </p:nvSpPr>
        <p:spPr>
          <a:xfrm>
            <a:off x="1101175"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55" name="Google Shape;655;p47"/>
          <p:cNvSpPr txBox="1">
            <a:spLocks noGrp="1"/>
          </p:cNvSpPr>
          <p:nvPr>
            <p:ph type="subTitle" idx="5"/>
          </p:nvPr>
        </p:nvSpPr>
        <p:spPr>
          <a:xfrm>
            <a:off x="1101175"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6" name="Google Shape;656;p47"/>
          <p:cNvSpPr txBox="1">
            <a:spLocks noGrp="1"/>
          </p:cNvSpPr>
          <p:nvPr>
            <p:ph type="title" idx="6"/>
          </p:nvPr>
        </p:nvSpPr>
        <p:spPr>
          <a:xfrm>
            <a:off x="3578948"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57" name="Google Shape;657;p47"/>
          <p:cNvSpPr txBox="1">
            <a:spLocks noGrp="1"/>
          </p:cNvSpPr>
          <p:nvPr>
            <p:ph type="subTitle" idx="7"/>
          </p:nvPr>
        </p:nvSpPr>
        <p:spPr>
          <a:xfrm>
            <a:off x="3578948"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8" name="Google Shape;658;p47"/>
          <p:cNvSpPr txBox="1">
            <a:spLocks noGrp="1"/>
          </p:cNvSpPr>
          <p:nvPr>
            <p:ph type="title" idx="8"/>
          </p:nvPr>
        </p:nvSpPr>
        <p:spPr>
          <a:xfrm>
            <a:off x="6056727"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59" name="Google Shape;659;p47"/>
          <p:cNvSpPr txBox="1">
            <a:spLocks noGrp="1"/>
          </p:cNvSpPr>
          <p:nvPr>
            <p:ph type="subTitle" idx="9"/>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0" name="Google Shape;660;p47"/>
          <p:cNvSpPr txBox="1">
            <a:spLocks noGrp="1"/>
          </p:cNvSpPr>
          <p:nvPr>
            <p:ph type="title" idx="13"/>
          </p:nvPr>
        </p:nvSpPr>
        <p:spPr>
          <a:xfrm>
            <a:off x="6056727"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61" name="Google Shape;661;p47"/>
          <p:cNvSpPr txBox="1">
            <a:spLocks noGrp="1"/>
          </p:cNvSpPr>
          <p:nvPr>
            <p:ph type="subTitle" idx="14"/>
          </p:nvPr>
        </p:nvSpPr>
        <p:spPr>
          <a:xfrm>
            <a:off x="6056727"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2" name="Google Shape;662;p47"/>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47"/>
          <p:cNvSpPr/>
          <p:nvPr/>
        </p:nvSpPr>
        <p:spPr>
          <a:xfrm>
            <a:off x="993221"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7"/>
          <p:cNvSpPr/>
          <p:nvPr/>
        </p:nvSpPr>
        <p:spPr>
          <a:xfrm>
            <a:off x="8712674" y="4134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47"/>
          <p:cNvGrpSpPr/>
          <p:nvPr/>
        </p:nvGrpSpPr>
        <p:grpSpPr>
          <a:xfrm rot="-6220424">
            <a:off x="191876" y="474628"/>
            <a:ext cx="602495" cy="353003"/>
            <a:chOff x="-1131628" y="1250953"/>
            <a:chExt cx="695437" cy="407447"/>
          </a:xfrm>
        </p:grpSpPr>
        <p:sp>
          <p:nvSpPr>
            <p:cNvPr id="667" name="Google Shape;667;p4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7"/>
          <p:cNvSpPr/>
          <p:nvPr/>
        </p:nvSpPr>
        <p:spPr>
          <a:xfrm>
            <a:off x="8360788"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7"/>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six columns 2">
  <p:cSld name="CUSTOM_5_1">
    <p:spTree>
      <p:nvGrpSpPr>
        <p:cNvPr id="1" name="Shape 672"/>
        <p:cNvGrpSpPr/>
        <p:nvPr/>
      </p:nvGrpSpPr>
      <p:grpSpPr>
        <a:xfrm>
          <a:off x="0" y="0"/>
          <a:ext cx="0" cy="0"/>
          <a:chOff x="0" y="0"/>
          <a:chExt cx="0" cy="0"/>
        </a:xfrm>
      </p:grpSpPr>
      <p:sp>
        <p:nvSpPr>
          <p:cNvPr id="673" name="Google Shape;673;p48"/>
          <p:cNvSpPr txBox="1">
            <a:spLocks noGrp="1"/>
          </p:cNvSpPr>
          <p:nvPr>
            <p:ph type="title"/>
          </p:nvPr>
        </p:nvSpPr>
        <p:spPr>
          <a:xfrm>
            <a:off x="720175" y="118577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74" name="Google Shape;674;p48"/>
          <p:cNvSpPr txBox="1">
            <a:spLocks noGrp="1"/>
          </p:cNvSpPr>
          <p:nvPr>
            <p:ph type="subTitle" idx="1"/>
          </p:nvPr>
        </p:nvSpPr>
        <p:spPr>
          <a:xfrm>
            <a:off x="720175" y="1696103"/>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5" name="Google Shape;675;p48"/>
          <p:cNvSpPr txBox="1">
            <a:spLocks noGrp="1"/>
          </p:cNvSpPr>
          <p:nvPr>
            <p:ph type="title" idx="2"/>
          </p:nvPr>
        </p:nvSpPr>
        <p:spPr>
          <a:xfrm>
            <a:off x="3274148" y="118577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76" name="Google Shape;676;p48"/>
          <p:cNvSpPr txBox="1">
            <a:spLocks noGrp="1"/>
          </p:cNvSpPr>
          <p:nvPr>
            <p:ph type="subTitle" idx="3"/>
          </p:nvPr>
        </p:nvSpPr>
        <p:spPr>
          <a:xfrm>
            <a:off x="3274148" y="1696103"/>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7" name="Google Shape;677;p48"/>
          <p:cNvSpPr txBox="1">
            <a:spLocks noGrp="1"/>
          </p:cNvSpPr>
          <p:nvPr>
            <p:ph type="title" idx="4"/>
          </p:nvPr>
        </p:nvSpPr>
        <p:spPr>
          <a:xfrm>
            <a:off x="720175" y="3570349"/>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78" name="Google Shape;678;p48"/>
          <p:cNvSpPr txBox="1">
            <a:spLocks noGrp="1"/>
          </p:cNvSpPr>
          <p:nvPr>
            <p:ph type="subTitle" idx="5"/>
          </p:nvPr>
        </p:nvSpPr>
        <p:spPr>
          <a:xfrm>
            <a:off x="720175" y="4080674"/>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9" name="Google Shape;679;p48"/>
          <p:cNvSpPr txBox="1">
            <a:spLocks noGrp="1"/>
          </p:cNvSpPr>
          <p:nvPr>
            <p:ph type="title" idx="6"/>
          </p:nvPr>
        </p:nvSpPr>
        <p:spPr>
          <a:xfrm>
            <a:off x="3274148" y="3570349"/>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80" name="Google Shape;680;p48"/>
          <p:cNvSpPr txBox="1">
            <a:spLocks noGrp="1"/>
          </p:cNvSpPr>
          <p:nvPr>
            <p:ph type="subTitle" idx="7"/>
          </p:nvPr>
        </p:nvSpPr>
        <p:spPr>
          <a:xfrm>
            <a:off x="3274148" y="4080674"/>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1" name="Google Shape;681;p48"/>
          <p:cNvSpPr txBox="1">
            <a:spLocks noGrp="1"/>
          </p:cNvSpPr>
          <p:nvPr>
            <p:ph type="title" idx="8"/>
          </p:nvPr>
        </p:nvSpPr>
        <p:spPr>
          <a:xfrm>
            <a:off x="720177" y="237278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82" name="Google Shape;682;p48"/>
          <p:cNvSpPr txBox="1">
            <a:spLocks noGrp="1"/>
          </p:cNvSpPr>
          <p:nvPr>
            <p:ph type="subTitle" idx="9"/>
          </p:nvPr>
        </p:nvSpPr>
        <p:spPr>
          <a:xfrm>
            <a:off x="720177" y="288310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3" name="Google Shape;683;p48"/>
          <p:cNvSpPr txBox="1">
            <a:spLocks noGrp="1"/>
          </p:cNvSpPr>
          <p:nvPr>
            <p:ph type="title" idx="13"/>
          </p:nvPr>
        </p:nvSpPr>
        <p:spPr>
          <a:xfrm>
            <a:off x="3274152" y="237278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684" name="Google Shape;684;p48"/>
          <p:cNvSpPr txBox="1">
            <a:spLocks noGrp="1"/>
          </p:cNvSpPr>
          <p:nvPr>
            <p:ph type="subTitle" idx="14"/>
          </p:nvPr>
        </p:nvSpPr>
        <p:spPr>
          <a:xfrm>
            <a:off x="3274152" y="288310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5" name="Google Shape;685;p48"/>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6" name="Google Shape;686;p48"/>
          <p:cNvSpPr/>
          <p:nvPr/>
        </p:nvSpPr>
        <p:spPr>
          <a:xfrm>
            <a:off x="993221" y="1573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48"/>
          <p:cNvGrpSpPr/>
          <p:nvPr/>
        </p:nvGrpSpPr>
        <p:grpSpPr>
          <a:xfrm rot="-6220424">
            <a:off x="8474826" y="1762003"/>
            <a:ext cx="602495" cy="353003"/>
            <a:chOff x="-1131628" y="1250953"/>
            <a:chExt cx="695437" cy="407447"/>
          </a:xfrm>
        </p:grpSpPr>
        <p:sp>
          <p:nvSpPr>
            <p:cNvPr id="688" name="Google Shape;688;p4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155175" y="31340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8660461" y="32205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693"/>
        <p:cNvGrpSpPr/>
        <p:nvPr/>
      </p:nvGrpSpPr>
      <p:grpSpPr>
        <a:xfrm>
          <a:off x="0" y="0"/>
          <a:ext cx="0" cy="0"/>
          <a:chOff x="0" y="0"/>
          <a:chExt cx="0" cy="0"/>
        </a:xfrm>
      </p:grpSpPr>
      <p:sp>
        <p:nvSpPr>
          <p:cNvPr id="694" name="Google Shape;694;p49"/>
          <p:cNvSpPr txBox="1">
            <a:spLocks noGrp="1"/>
          </p:cNvSpPr>
          <p:nvPr>
            <p:ph type="ctrTitle"/>
          </p:nvPr>
        </p:nvSpPr>
        <p:spPr>
          <a:xfrm>
            <a:off x="2644650" y="371475"/>
            <a:ext cx="3854700" cy="99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atin typeface="Bungee"/>
                <a:ea typeface="Bungee"/>
                <a:cs typeface="Bungee"/>
                <a:sym typeface="Bunge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5" name="Google Shape;695;p49"/>
          <p:cNvSpPr txBox="1">
            <a:spLocks noGrp="1"/>
          </p:cNvSpPr>
          <p:nvPr>
            <p:ph type="subTitle" idx="1"/>
          </p:nvPr>
        </p:nvSpPr>
        <p:spPr>
          <a:xfrm>
            <a:off x="2644650" y="2072125"/>
            <a:ext cx="38547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800"/>
              <a:buNone/>
              <a:defRPr>
                <a:solidFill>
                  <a:schemeClr val="accent5"/>
                </a:solidFill>
                <a:latin typeface="Cairo"/>
                <a:ea typeface="Cairo"/>
                <a:cs typeface="Cairo"/>
                <a:sym typeface="Cai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6" name="Google Shape;696;p49"/>
          <p:cNvSpPr txBox="1"/>
          <p:nvPr/>
        </p:nvSpPr>
        <p:spPr>
          <a:xfrm>
            <a:off x="2685600" y="3362325"/>
            <a:ext cx="3772800" cy="828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a:solidFill>
                  <a:schemeClr val="dk1"/>
                </a:solidFill>
                <a:latin typeface="Cairo"/>
                <a:ea typeface="Cairo"/>
                <a:cs typeface="Cairo"/>
                <a:sym typeface="Cairo"/>
              </a:rPr>
              <a:t>CREDITS: This presentation template was created by </a:t>
            </a:r>
            <a:r>
              <a:rPr lang="en" b="1">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a:solidFill>
                  <a:schemeClr val="dk1"/>
                </a:solidFill>
                <a:latin typeface="Cairo"/>
                <a:ea typeface="Cairo"/>
                <a:cs typeface="Cairo"/>
                <a:sym typeface="Cairo"/>
              </a:rPr>
              <a:t>, including icons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b="1">
                <a:solidFill>
                  <a:schemeClr val="dk2"/>
                </a:solidFill>
                <a:latin typeface="Cairo"/>
                <a:ea typeface="Cairo"/>
                <a:cs typeface="Cairo"/>
                <a:sym typeface="Cairo"/>
              </a:rPr>
              <a:t> </a:t>
            </a:r>
            <a:r>
              <a:rPr lang="en">
                <a:solidFill>
                  <a:schemeClr val="dk1"/>
                </a:solidFill>
                <a:latin typeface="Cairo"/>
                <a:ea typeface="Cairo"/>
                <a:cs typeface="Cairo"/>
                <a:sym typeface="Cairo"/>
              </a:rPr>
              <a:t>and infographics &amp; images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b="1">
              <a:solidFill>
                <a:schemeClr val="dk2"/>
              </a:solidFill>
              <a:latin typeface="Cairo"/>
              <a:ea typeface="Cairo"/>
              <a:cs typeface="Cairo"/>
              <a:sym typeface="Cairo"/>
            </a:endParaRPr>
          </a:p>
        </p:txBody>
      </p:sp>
      <p:sp>
        <p:nvSpPr>
          <p:cNvPr id="697" name="Google Shape;697;p49"/>
          <p:cNvSpPr/>
          <p:nvPr/>
        </p:nvSpPr>
        <p:spPr>
          <a:xfrm>
            <a:off x="421775" y="33263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9"/>
          <p:cNvGrpSpPr/>
          <p:nvPr/>
        </p:nvGrpSpPr>
        <p:grpSpPr>
          <a:xfrm rot="-1300979">
            <a:off x="7892288" y="4261283"/>
            <a:ext cx="643542" cy="377042"/>
            <a:chOff x="-1131628" y="1250953"/>
            <a:chExt cx="695437" cy="407447"/>
          </a:xfrm>
        </p:grpSpPr>
        <p:sp>
          <p:nvSpPr>
            <p:cNvPr id="700" name="Google Shape;700;p4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9"/>
          <p:cNvGrpSpPr/>
          <p:nvPr/>
        </p:nvGrpSpPr>
        <p:grpSpPr>
          <a:xfrm rot="-6220639">
            <a:off x="254530" y="708373"/>
            <a:ext cx="643516" cy="377027"/>
            <a:chOff x="-1131628" y="1250953"/>
            <a:chExt cx="695437" cy="407447"/>
          </a:xfrm>
        </p:grpSpPr>
        <p:sp>
          <p:nvSpPr>
            <p:cNvPr id="704" name="Google Shape;704;p4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txBox="1">
            <a:spLocks noGrp="1"/>
          </p:cNvSpPr>
          <p:nvPr>
            <p:ph type="body" idx="1"/>
          </p:nvPr>
        </p:nvSpPr>
        <p:spPr>
          <a:xfrm>
            <a:off x="872400" y="1471775"/>
            <a:ext cx="3299700" cy="2868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74" name="Google Shape;74;p7"/>
          <p:cNvSpPr txBox="1">
            <a:spLocks noGrp="1"/>
          </p:cNvSpPr>
          <p:nvPr>
            <p:ph type="title"/>
          </p:nvPr>
        </p:nvSpPr>
        <p:spPr>
          <a:xfrm>
            <a:off x="872400" y="344825"/>
            <a:ext cx="432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7"/>
          <p:cNvSpPr/>
          <p:nvPr/>
        </p:nvSpPr>
        <p:spPr>
          <a:xfrm>
            <a:off x="245100" y="445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7"/>
          <p:cNvGrpSpPr/>
          <p:nvPr/>
        </p:nvGrpSpPr>
        <p:grpSpPr>
          <a:xfrm>
            <a:off x="426085" y="168425"/>
            <a:ext cx="357775" cy="295791"/>
            <a:chOff x="-783927" y="2108838"/>
            <a:chExt cx="357775" cy="295791"/>
          </a:xfrm>
        </p:grpSpPr>
        <p:sp>
          <p:nvSpPr>
            <p:cNvPr id="77" name="Google Shape;77;p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7"/>
          <p:cNvGrpSpPr/>
          <p:nvPr/>
        </p:nvGrpSpPr>
        <p:grpSpPr>
          <a:xfrm rot="9651258">
            <a:off x="4063727" y="4556969"/>
            <a:ext cx="643548" cy="377045"/>
            <a:chOff x="-1131628" y="1250953"/>
            <a:chExt cx="695437" cy="407447"/>
          </a:xfrm>
        </p:grpSpPr>
        <p:sp>
          <p:nvSpPr>
            <p:cNvPr id="80" name="Google Shape;80;p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149850" y="6873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713225" y="2266950"/>
            <a:ext cx="6925800" cy="2426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6" name="Google Shape;86;p8"/>
          <p:cNvSpPr/>
          <p:nvPr/>
        </p:nvSpPr>
        <p:spPr>
          <a:xfrm>
            <a:off x="250425" y="21936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rot="-6220424">
            <a:off x="191876" y="474628"/>
            <a:ext cx="602495" cy="353003"/>
            <a:chOff x="-1131628" y="1250953"/>
            <a:chExt cx="695437" cy="407447"/>
          </a:xfrm>
        </p:grpSpPr>
        <p:sp>
          <p:nvSpPr>
            <p:cNvPr id="90" name="Google Shape;90;p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02"/>
        <p:cNvGrpSpPr/>
        <p:nvPr/>
      </p:nvGrpSpPr>
      <p:grpSpPr>
        <a:xfrm>
          <a:off x="0" y="0"/>
          <a:ext cx="0" cy="0"/>
          <a:chOff x="0" y="0"/>
          <a:chExt cx="0" cy="0"/>
        </a:xfrm>
      </p:grpSpPr>
      <p:sp>
        <p:nvSpPr>
          <p:cNvPr id="103" name="Google Shape;103;p10"/>
          <p:cNvSpPr txBox="1">
            <a:spLocks noGrp="1"/>
          </p:cNvSpPr>
          <p:nvPr>
            <p:ph type="title"/>
          </p:nvPr>
        </p:nvSpPr>
        <p:spPr>
          <a:xfrm>
            <a:off x="865625" y="1425300"/>
            <a:ext cx="3135000" cy="2292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 name="Google Shape;104;p10"/>
          <p:cNvSpPr/>
          <p:nvPr/>
        </p:nvSpPr>
        <p:spPr>
          <a:xfrm>
            <a:off x="26937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0"/>
          <p:cNvGrpSpPr/>
          <p:nvPr/>
        </p:nvGrpSpPr>
        <p:grpSpPr>
          <a:xfrm>
            <a:off x="8535885" y="2061900"/>
            <a:ext cx="357775" cy="295791"/>
            <a:chOff x="-783927" y="2108838"/>
            <a:chExt cx="357775" cy="295791"/>
          </a:xfrm>
        </p:grpSpPr>
        <p:sp>
          <p:nvSpPr>
            <p:cNvPr id="107" name="Google Shape;107;p1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portal.cms.gov/MSTR2021/servlet/mstrWeb?evt=2048001&amp;src=mstrWeb.2048001&amp;documentID=203D830811E7EBD800000080EF356F31&amp;visMode=0&amp;currentViewMedia=1&amp;ru=1&amp;share=1&amp;hiddensections=header%2Cpath%2CdockTop%2CdockLeft%2Cfooter&amp;Server=V343069P&amp;Port=0&amp;Project=OIPDA-BI_Prod&amp;"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cms.gov/summary-statistics-on-use-and-payments/medicare-medicaid-spending-by-drug/medicare-part-d-spending-by-drug"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grpSp>
        <p:nvGrpSpPr>
          <p:cNvPr id="769" name="Google Shape;769;p54"/>
          <p:cNvGrpSpPr/>
          <p:nvPr/>
        </p:nvGrpSpPr>
        <p:grpSpPr>
          <a:xfrm rot="-7140317">
            <a:off x="6787299" y="794905"/>
            <a:ext cx="643533" cy="377037"/>
            <a:chOff x="-1131628" y="1250953"/>
            <a:chExt cx="695437" cy="407447"/>
          </a:xfrm>
        </p:grpSpPr>
        <p:sp>
          <p:nvSpPr>
            <p:cNvPr id="770" name="Google Shape;770;p5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54"/>
          <p:cNvSpPr txBox="1">
            <a:spLocks noGrp="1"/>
          </p:cNvSpPr>
          <p:nvPr>
            <p:ph type="ctrTitle" idx="4294967295"/>
          </p:nvPr>
        </p:nvSpPr>
        <p:spPr>
          <a:xfrm>
            <a:off x="3450000" y="1317900"/>
            <a:ext cx="3594300" cy="25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Costs and </a:t>
            </a:r>
            <a:endParaRPr/>
          </a:p>
          <a:p>
            <a:pPr marL="0" lvl="0" indent="0" algn="l" rtl="0">
              <a:spcBef>
                <a:spcPts val="0"/>
              </a:spcBef>
              <a:spcAft>
                <a:spcPts val="0"/>
              </a:spcAft>
              <a:buNone/>
            </a:pPr>
            <a:r>
              <a:rPr lang="en"/>
              <a:t>Coverage of </a:t>
            </a:r>
            <a:endParaRPr/>
          </a:p>
          <a:p>
            <a:pPr marL="0" lvl="0" indent="0" algn="l" rtl="0">
              <a:spcBef>
                <a:spcPts val="0"/>
              </a:spcBef>
              <a:spcAft>
                <a:spcPts val="0"/>
              </a:spcAft>
              <a:buNone/>
            </a:pPr>
            <a:r>
              <a:rPr lang="en">
                <a:solidFill>
                  <a:schemeClr val="lt2"/>
                </a:solidFill>
              </a:rPr>
              <a:t>Diabetes </a:t>
            </a:r>
            <a:endParaRPr>
              <a:solidFill>
                <a:schemeClr val="lt2"/>
              </a:solidFill>
            </a:endParaRPr>
          </a:p>
          <a:p>
            <a:pPr marL="0" lvl="0" indent="0" algn="l" rtl="0">
              <a:spcBef>
                <a:spcPts val="0"/>
              </a:spcBef>
              <a:spcAft>
                <a:spcPts val="0"/>
              </a:spcAft>
              <a:buNone/>
            </a:pPr>
            <a:r>
              <a:rPr lang="en">
                <a:solidFill>
                  <a:schemeClr val="lt2"/>
                </a:solidFill>
              </a:rPr>
              <a:t>Medications</a:t>
            </a:r>
            <a:endParaRPr>
              <a:solidFill>
                <a:schemeClr val="lt2"/>
              </a:solidFill>
            </a:endParaRPr>
          </a:p>
        </p:txBody>
      </p:sp>
      <p:sp>
        <p:nvSpPr>
          <p:cNvPr id="774" name="Google Shape;774;p54"/>
          <p:cNvSpPr txBox="1">
            <a:spLocks noGrp="1"/>
          </p:cNvSpPr>
          <p:nvPr>
            <p:ph type="subTitle" idx="4294967295"/>
          </p:nvPr>
        </p:nvSpPr>
        <p:spPr>
          <a:xfrm>
            <a:off x="3450000" y="3641025"/>
            <a:ext cx="4373100" cy="424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Medicare Part D Drug Spending</a:t>
            </a:r>
            <a:endParaRPr/>
          </a:p>
        </p:txBody>
      </p:sp>
      <p:grpSp>
        <p:nvGrpSpPr>
          <p:cNvPr id="775" name="Google Shape;775;p54"/>
          <p:cNvGrpSpPr/>
          <p:nvPr/>
        </p:nvGrpSpPr>
        <p:grpSpPr>
          <a:xfrm>
            <a:off x="-114450" y="-16525"/>
            <a:ext cx="2899575" cy="5212075"/>
            <a:chOff x="-114450" y="-16525"/>
            <a:chExt cx="2899575" cy="5212075"/>
          </a:xfrm>
        </p:grpSpPr>
        <p:grpSp>
          <p:nvGrpSpPr>
            <p:cNvPr id="776" name="Google Shape;776;p54"/>
            <p:cNvGrpSpPr/>
            <p:nvPr/>
          </p:nvGrpSpPr>
          <p:grpSpPr>
            <a:xfrm>
              <a:off x="-114450" y="-16525"/>
              <a:ext cx="2899575" cy="5212075"/>
              <a:chOff x="-114450" y="-16525"/>
              <a:chExt cx="2899575" cy="5212075"/>
            </a:xfrm>
          </p:grpSpPr>
          <p:grpSp>
            <p:nvGrpSpPr>
              <p:cNvPr id="777" name="Google Shape;777;p54"/>
              <p:cNvGrpSpPr/>
              <p:nvPr/>
            </p:nvGrpSpPr>
            <p:grpSpPr>
              <a:xfrm>
                <a:off x="-114450" y="-16525"/>
                <a:ext cx="2899575" cy="5212075"/>
                <a:chOff x="2352700" y="238125"/>
                <a:chExt cx="2899575" cy="5212075"/>
              </a:xfrm>
            </p:grpSpPr>
            <p:sp>
              <p:nvSpPr>
                <p:cNvPr id="778" name="Google Shape;778;p54"/>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4"/>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4"/>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4"/>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4"/>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4"/>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4"/>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4"/>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4"/>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4"/>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4"/>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4"/>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4"/>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4"/>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4"/>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4"/>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4"/>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4"/>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4"/>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4"/>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4"/>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4"/>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4"/>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4"/>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4"/>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54"/>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med" len="med"/>
                <a:tailEnd type="none" w="med" len="med"/>
              </a:ln>
            </p:spPr>
            <p:txBody>
              <a:bodyPr/>
              <a:lstStyle/>
              <a:p>
                <a:endParaRPr lang="en-US"/>
              </a:p>
            </p:txBody>
          </p:sp>
          <p:sp>
            <p:nvSpPr>
              <p:cNvPr id="833" name="Google Shape;833;p54"/>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med" len="med"/>
                <a:tailEnd type="none" w="med" len="med"/>
              </a:ln>
            </p:spPr>
            <p:txBody>
              <a:bodyPr/>
              <a:lstStyle/>
              <a:p>
                <a:endParaRPr lang="en-US"/>
              </a:p>
            </p:txBody>
          </p:sp>
        </p:grpSp>
        <p:sp>
          <p:nvSpPr>
            <p:cNvPr id="834" name="Google Shape;834;p54"/>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med" len="med"/>
              <a:tailEnd type="none" w="med" len="med"/>
            </a:ln>
          </p:spPr>
          <p:txBody>
            <a:bodyPr/>
            <a:lstStyle/>
            <a:p>
              <a:endParaRPr lang="en-US"/>
            </a:p>
          </p:txBody>
        </p:sp>
        <p:sp>
          <p:nvSpPr>
            <p:cNvPr id="835" name="Google Shape;835;p54"/>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med" len="med"/>
              <a:tailEnd type="none" w="med" len="med"/>
            </a:ln>
          </p:spPr>
          <p:txBody>
            <a:bodyPr/>
            <a:lstStyle/>
            <a:p>
              <a:endParaRPr lang="en-US"/>
            </a:p>
          </p:txBody>
        </p:sp>
      </p:grpSp>
      <p:sp>
        <p:nvSpPr>
          <p:cNvPr id="836" name="Google Shape;836;p54"/>
          <p:cNvSpPr txBox="1"/>
          <p:nvPr/>
        </p:nvSpPr>
        <p:spPr>
          <a:xfrm>
            <a:off x="3450000" y="4148300"/>
            <a:ext cx="2899500" cy="7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chemeClr val="dk1"/>
                </a:solidFill>
                <a:latin typeface="Cairo"/>
                <a:ea typeface="Cairo"/>
                <a:cs typeface="Cairo"/>
                <a:sym typeface="Cairo"/>
              </a:rPr>
              <a:t>Preksha Shah</a:t>
            </a:r>
            <a:endParaRPr i="1" dirty="0">
              <a:solidFill>
                <a:schemeClr val="dk1"/>
              </a:solidFill>
              <a:latin typeface="Cairo"/>
              <a:ea typeface="Cairo"/>
              <a:cs typeface="Cairo"/>
              <a:sym typeface="Cai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63"/>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 one</a:t>
            </a:r>
            <a:endParaRPr/>
          </a:p>
        </p:txBody>
      </p:sp>
      <p:pic>
        <p:nvPicPr>
          <p:cNvPr id="961" name="Google Shape;961;p63"/>
          <p:cNvPicPr preferRelativeResize="0"/>
          <p:nvPr/>
        </p:nvPicPr>
        <p:blipFill>
          <a:blip r:embed="rId3">
            <a:alphaModFix/>
          </a:blip>
          <a:stretch>
            <a:fillRect/>
          </a:stretch>
        </p:blipFill>
        <p:spPr>
          <a:xfrm>
            <a:off x="3465600" y="1097650"/>
            <a:ext cx="4969026" cy="2862675"/>
          </a:xfrm>
          <a:prstGeom prst="rect">
            <a:avLst/>
          </a:prstGeom>
          <a:noFill/>
          <a:ln>
            <a:noFill/>
          </a:ln>
        </p:spPr>
      </p:pic>
      <p:sp>
        <p:nvSpPr>
          <p:cNvPr id="962" name="Google Shape;962;p63"/>
          <p:cNvSpPr txBox="1"/>
          <p:nvPr/>
        </p:nvSpPr>
        <p:spPr>
          <a:xfrm>
            <a:off x="764125" y="1097650"/>
            <a:ext cx="2514300" cy="28626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Cairo"/>
              <a:buChar char="-"/>
            </a:pPr>
            <a:r>
              <a:rPr lang="en" sz="1500">
                <a:solidFill>
                  <a:schemeClr val="dk1"/>
                </a:solidFill>
                <a:latin typeface="Cairo"/>
                <a:ea typeface="Cairo"/>
                <a:cs typeface="Cairo"/>
                <a:sym typeface="Cairo"/>
              </a:rPr>
              <a:t>1/29 of Generic Medications are related to Diabetes. </a:t>
            </a:r>
            <a:endParaRPr sz="1500">
              <a:solidFill>
                <a:schemeClr val="dk1"/>
              </a:solidFill>
              <a:latin typeface="Cairo"/>
              <a:ea typeface="Cairo"/>
              <a:cs typeface="Cairo"/>
              <a:sym typeface="Cairo"/>
            </a:endParaRPr>
          </a:p>
          <a:p>
            <a:pPr marL="457200" lvl="0" indent="-323850" algn="l" rtl="0">
              <a:spcBef>
                <a:spcPts val="0"/>
              </a:spcBef>
              <a:spcAft>
                <a:spcPts val="0"/>
              </a:spcAft>
              <a:buClr>
                <a:schemeClr val="dk1"/>
              </a:buClr>
              <a:buSzPts val="1500"/>
              <a:buFont typeface="Cairo"/>
              <a:buChar char="-"/>
            </a:pPr>
            <a:r>
              <a:rPr lang="en" sz="1500">
                <a:solidFill>
                  <a:schemeClr val="dk1"/>
                </a:solidFill>
                <a:latin typeface="Cairo"/>
                <a:ea typeface="Cairo"/>
                <a:cs typeface="Cairo"/>
                <a:sym typeface="Cairo"/>
              </a:rPr>
              <a:t>Total Annual Spending is consistently increasing on diabetic medications.</a:t>
            </a:r>
            <a:endParaRPr sz="1500">
              <a:solidFill>
                <a:schemeClr val="dk1"/>
              </a:solidFill>
              <a:latin typeface="Cairo"/>
              <a:ea typeface="Cairo"/>
              <a:cs typeface="Cairo"/>
              <a:sym typeface="Cairo"/>
            </a:endParaRPr>
          </a:p>
          <a:p>
            <a:pPr marL="457200" lvl="0" indent="-323850" algn="l" rtl="0">
              <a:spcBef>
                <a:spcPts val="0"/>
              </a:spcBef>
              <a:spcAft>
                <a:spcPts val="0"/>
              </a:spcAft>
              <a:buClr>
                <a:schemeClr val="dk1"/>
              </a:buClr>
              <a:buSzPts val="1500"/>
              <a:buFont typeface="Cairo"/>
              <a:buChar char="-"/>
            </a:pPr>
            <a:r>
              <a:rPr lang="en" sz="1500">
                <a:solidFill>
                  <a:schemeClr val="dk1"/>
                </a:solidFill>
                <a:latin typeface="Cairo"/>
                <a:ea typeface="Cairo"/>
                <a:cs typeface="Cairo"/>
                <a:sym typeface="Cairo"/>
              </a:rPr>
              <a:t>Average spending per drug shows a slight decrease</a:t>
            </a:r>
            <a:endParaRPr sz="1500">
              <a:solidFill>
                <a:schemeClr val="dk1"/>
              </a:solidFill>
              <a:latin typeface="Cairo"/>
              <a:ea typeface="Cairo"/>
              <a:cs typeface="Cairo"/>
              <a:sym typeface="Cai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6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Objective two</a:t>
            </a:r>
            <a:endParaRPr sz="2800"/>
          </a:p>
        </p:txBody>
      </p:sp>
      <p:sp>
        <p:nvSpPr>
          <p:cNvPr id="968" name="Google Shape;968;p64"/>
          <p:cNvSpPr txBox="1"/>
          <p:nvPr/>
        </p:nvSpPr>
        <p:spPr>
          <a:xfrm>
            <a:off x="1129425" y="3338275"/>
            <a:ext cx="6417900" cy="782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97% of the total spending is due to the outliers</a:t>
            </a:r>
            <a:endParaRPr sz="1200">
              <a:solidFill>
                <a:schemeClr val="dk1"/>
              </a:solidFill>
              <a:latin typeface="Cairo"/>
              <a:ea typeface="Cairo"/>
              <a:cs typeface="Cairo"/>
              <a:sym typeface="Cairo"/>
            </a:endParaRPr>
          </a:p>
          <a:p>
            <a:pPr marL="457200" lvl="0" indent="-304800" algn="l" rtl="0">
              <a:lnSpc>
                <a:spcPct val="115000"/>
              </a:lnSpc>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These are the top 5 manufacturers that are responsible for outlier spending patterns</a:t>
            </a:r>
            <a:endParaRPr sz="1200">
              <a:solidFill>
                <a:schemeClr val="dk1"/>
              </a:solidFill>
              <a:latin typeface="Cairo"/>
              <a:ea typeface="Cairo"/>
              <a:cs typeface="Cairo"/>
              <a:sym typeface="Cairo"/>
            </a:endParaRPr>
          </a:p>
          <a:p>
            <a:pPr marL="457200" lvl="0" indent="0" algn="l" rtl="0">
              <a:lnSpc>
                <a:spcPct val="115000"/>
              </a:lnSpc>
              <a:spcBef>
                <a:spcPts val="0"/>
              </a:spcBef>
              <a:spcAft>
                <a:spcPts val="0"/>
              </a:spcAft>
              <a:buNone/>
            </a:pPr>
            <a:endParaRPr sz="1200">
              <a:solidFill>
                <a:schemeClr val="dk1"/>
              </a:solidFill>
              <a:latin typeface="Cairo"/>
              <a:ea typeface="Cairo"/>
              <a:cs typeface="Cairo"/>
              <a:sym typeface="Cairo"/>
            </a:endParaRPr>
          </a:p>
        </p:txBody>
      </p:sp>
      <p:pic>
        <p:nvPicPr>
          <p:cNvPr id="969" name="Google Shape;969;p64"/>
          <p:cNvPicPr preferRelativeResize="0"/>
          <p:nvPr/>
        </p:nvPicPr>
        <p:blipFill>
          <a:blip r:embed="rId3">
            <a:alphaModFix/>
          </a:blip>
          <a:stretch>
            <a:fillRect/>
          </a:stretch>
        </p:blipFill>
        <p:spPr>
          <a:xfrm>
            <a:off x="1129425" y="961850"/>
            <a:ext cx="2983200" cy="2356099"/>
          </a:xfrm>
          <a:prstGeom prst="rect">
            <a:avLst/>
          </a:prstGeom>
          <a:noFill/>
          <a:ln>
            <a:noFill/>
          </a:ln>
        </p:spPr>
      </p:pic>
      <p:sp>
        <p:nvSpPr>
          <p:cNvPr id="970" name="Google Shape;970;p64"/>
          <p:cNvSpPr txBox="1"/>
          <p:nvPr/>
        </p:nvSpPr>
        <p:spPr>
          <a:xfrm>
            <a:off x="731800" y="3024775"/>
            <a:ext cx="32895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Cairo"/>
              <a:ea typeface="Cairo"/>
              <a:cs typeface="Cairo"/>
              <a:sym typeface="Cairo"/>
            </a:endParaRPr>
          </a:p>
        </p:txBody>
      </p:sp>
      <p:pic>
        <p:nvPicPr>
          <p:cNvPr id="971" name="Google Shape;971;p64"/>
          <p:cNvPicPr preferRelativeResize="0"/>
          <p:nvPr/>
        </p:nvPicPr>
        <p:blipFill>
          <a:blip r:embed="rId4">
            <a:alphaModFix/>
          </a:blip>
          <a:stretch>
            <a:fillRect/>
          </a:stretch>
        </p:blipFill>
        <p:spPr>
          <a:xfrm>
            <a:off x="4564124" y="961850"/>
            <a:ext cx="2983199" cy="235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6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 two</a:t>
            </a:r>
            <a:endParaRPr/>
          </a:p>
        </p:txBody>
      </p:sp>
      <p:pic>
        <p:nvPicPr>
          <p:cNvPr id="977" name="Google Shape;977;p65"/>
          <p:cNvPicPr preferRelativeResize="0"/>
          <p:nvPr/>
        </p:nvPicPr>
        <p:blipFill>
          <a:blip r:embed="rId3">
            <a:alphaModFix/>
          </a:blip>
          <a:stretch>
            <a:fillRect/>
          </a:stretch>
        </p:blipFill>
        <p:spPr>
          <a:xfrm>
            <a:off x="4521575" y="941525"/>
            <a:ext cx="3745101" cy="2704826"/>
          </a:xfrm>
          <a:prstGeom prst="rect">
            <a:avLst/>
          </a:prstGeom>
          <a:noFill/>
          <a:ln>
            <a:noFill/>
          </a:ln>
        </p:spPr>
      </p:pic>
      <p:pic>
        <p:nvPicPr>
          <p:cNvPr id="978" name="Google Shape;978;p65"/>
          <p:cNvPicPr preferRelativeResize="0"/>
          <p:nvPr/>
        </p:nvPicPr>
        <p:blipFill>
          <a:blip r:embed="rId4">
            <a:alphaModFix/>
          </a:blip>
          <a:stretch>
            <a:fillRect/>
          </a:stretch>
        </p:blipFill>
        <p:spPr>
          <a:xfrm>
            <a:off x="635200" y="941525"/>
            <a:ext cx="3745100" cy="2704825"/>
          </a:xfrm>
          <a:prstGeom prst="rect">
            <a:avLst/>
          </a:prstGeom>
          <a:noFill/>
          <a:ln>
            <a:noFill/>
          </a:ln>
        </p:spPr>
      </p:pic>
      <p:sp>
        <p:nvSpPr>
          <p:cNvPr id="979" name="Google Shape;979;p65"/>
          <p:cNvSpPr txBox="1"/>
          <p:nvPr/>
        </p:nvSpPr>
        <p:spPr>
          <a:xfrm>
            <a:off x="764125" y="3796000"/>
            <a:ext cx="7304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The top 5 manufacturers also have a monopoly in the certain drugs they create hence charge exceptionally high amounts.  </a:t>
            </a:r>
            <a:endParaRPr sz="1800">
              <a:solidFill>
                <a:schemeClr val="dk1"/>
              </a:solidFill>
              <a:latin typeface="Cairo"/>
              <a:ea typeface="Cairo"/>
              <a:cs typeface="Cairo"/>
              <a:sym typeface="Cai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6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 three</a:t>
            </a:r>
            <a:endParaRPr/>
          </a:p>
          <a:p>
            <a:pPr marL="0" lvl="0" indent="0" algn="ctr" rtl="0">
              <a:spcBef>
                <a:spcPts val="0"/>
              </a:spcBef>
              <a:spcAft>
                <a:spcPts val="0"/>
              </a:spcAft>
              <a:buNone/>
            </a:pPr>
            <a:endParaRPr/>
          </a:p>
        </p:txBody>
      </p:sp>
      <p:pic>
        <p:nvPicPr>
          <p:cNvPr id="985" name="Google Shape;985;p66"/>
          <p:cNvPicPr preferRelativeResize="0"/>
          <p:nvPr/>
        </p:nvPicPr>
        <p:blipFill>
          <a:blip r:embed="rId3">
            <a:alphaModFix/>
          </a:blip>
          <a:stretch>
            <a:fillRect/>
          </a:stretch>
        </p:blipFill>
        <p:spPr>
          <a:xfrm>
            <a:off x="3607103" y="1163425"/>
            <a:ext cx="4827526" cy="2616925"/>
          </a:xfrm>
          <a:prstGeom prst="rect">
            <a:avLst/>
          </a:prstGeom>
          <a:noFill/>
          <a:ln>
            <a:noFill/>
          </a:ln>
        </p:spPr>
      </p:pic>
      <p:sp>
        <p:nvSpPr>
          <p:cNvPr id="986" name="Google Shape;986;p66"/>
          <p:cNvSpPr txBox="1"/>
          <p:nvPr/>
        </p:nvSpPr>
        <p:spPr>
          <a:xfrm>
            <a:off x="832150" y="1157100"/>
            <a:ext cx="2559900" cy="27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 Majority of the drug spending is associated with drugs that have only one manufacturer.</a:t>
            </a:r>
            <a:endParaRPr sz="1200">
              <a:solidFill>
                <a:schemeClr val="dk1"/>
              </a:solidFill>
              <a:latin typeface="Cairo"/>
              <a:ea typeface="Cairo"/>
              <a:cs typeface="Cairo"/>
              <a:sym typeface="Cairo"/>
            </a:endParaRPr>
          </a:p>
          <a:p>
            <a:pPr marL="0" lvl="0" indent="0" algn="l" rtl="0">
              <a:spcBef>
                <a:spcPts val="0"/>
              </a:spcBef>
              <a:spcAft>
                <a:spcPts val="0"/>
              </a:spcAft>
              <a:buNone/>
            </a:pPr>
            <a:r>
              <a:rPr lang="en" sz="1200">
                <a:solidFill>
                  <a:schemeClr val="dk1"/>
                </a:solidFill>
                <a:latin typeface="Cairo"/>
                <a:ea typeface="Cairo"/>
                <a:cs typeface="Cairo"/>
                <a:sym typeface="Cairo"/>
              </a:rPr>
              <a:t>- The total drug spending tends to decrease as the number of manufacturers increase.</a:t>
            </a:r>
            <a:endParaRPr sz="1200">
              <a:solidFill>
                <a:schemeClr val="dk1"/>
              </a:solidFill>
              <a:latin typeface="Cairo"/>
              <a:ea typeface="Cairo"/>
              <a:cs typeface="Cairo"/>
              <a:sym typeface="Cairo"/>
            </a:endParaRPr>
          </a:p>
          <a:p>
            <a:pPr marL="0" lvl="0" indent="0" algn="l" rtl="0">
              <a:spcBef>
                <a:spcPts val="0"/>
              </a:spcBef>
              <a:spcAft>
                <a:spcPts val="0"/>
              </a:spcAft>
              <a:buNone/>
            </a:pPr>
            <a:r>
              <a:rPr lang="en" sz="1200">
                <a:solidFill>
                  <a:schemeClr val="dk1"/>
                </a:solidFill>
                <a:latin typeface="Cairo"/>
                <a:ea typeface="Cairo"/>
                <a:cs typeface="Cairo"/>
                <a:sym typeface="Cairo"/>
              </a:rPr>
              <a:t>- Overall, there appears to be a significant correlation between the number of drug manufacturers and total drug spending, with single manufacturer scenarios dominating the total spending.</a:t>
            </a:r>
            <a:endParaRPr sz="1200">
              <a:solidFill>
                <a:schemeClr val="dk1"/>
              </a:solidFill>
              <a:latin typeface="Cairo"/>
              <a:ea typeface="Cairo"/>
              <a:cs typeface="Cairo"/>
              <a:sym typeface="Cai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6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Objective four</a:t>
            </a:r>
            <a:endParaRPr sz="2800"/>
          </a:p>
          <a:p>
            <a:pPr marL="0" lvl="0" indent="0" algn="ctr" rtl="0">
              <a:spcBef>
                <a:spcPts val="0"/>
              </a:spcBef>
              <a:spcAft>
                <a:spcPts val="0"/>
              </a:spcAft>
              <a:buNone/>
            </a:pPr>
            <a:endParaRPr sz="2800"/>
          </a:p>
        </p:txBody>
      </p:sp>
      <p:pic>
        <p:nvPicPr>
          <p:cNvPr id="992" name="Google Shape;992;p67"/>
          <p:cNvPicPr preferRelativeResize="0"/>
          <p:nvPr/>
        </p:nvPicPr>
        <p:blipFill>
          <a:blip r:embed="rId3">
            <a:alphaModFix/>
          </a:blip>
          <a:stretch>
            <a:fillRect/>
          </a:stretch>
        </p:blipFill>
        <p:spPr>
          <a:xfrm>
            <a:off x="3944725" y="941525"/>
            <a:ext cx="4489900" cy="2656650"/>
          </a:xfrm>
          <a:prstGeom prst="rect">
            <a:avLst/>
          </a:prstGeom>
          <a:noFill/>
          <a:ln>
            <a:noFill/>
          </a:ln>
        </p:spPr>
      </p:pic>
      <p:sp>
        <p:nvSpPr>
          <p:cNvPr id="993" name="Google Shape;993;p67"/>
          <p:cNvSpPr txBox="1"/>
          <p:nvPr/>
        </p:nvSpPr>
        <p:spPr>
          <a:xfrm>
            <a:off x="1154475" y="941450"/>
            <a:ext cx="2281500" cy="3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The average spending for the overall Medicare Part D has increased while the average spending for diabetic medication has decreased overtime.</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Considering that they form only 3.45% of the overall prescription drugs the average spending is still 135% more in 2017 and 107% more in 2021 than the overall average spending.</a:t>
            </a:r>
            <a:endParaRPr>
              <a:solidFill>
                <a:schemeClr val="dk1"/>
              </a:solidFill>
              <a:latin typeface="Cairo"/>
              <a:ea typeface="Cairo"/>
              <a:cs typeface="Cairo"/>
              <a:sym typeface="Cai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6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Future prospects</a:t>
            </a:r>
            <a:endParaRPr sz="2800"/>
          </a:p>
        </p:txBody>
      </p:sp>
      <p:sp>
        <p:nvSpPr>
          <p:cNvPr id="999" name="Google Shape;999;p68"/>
          <p:cNvSpPr txBox="1"/>
          <p:nvPr/>
        </p:nvSpPr>
        <p:spPr>
          <a:xfrm>
            <a:off x="713225" y="1246325"/>
            <a:ext cx="7122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 Medicare : </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Use Case - Reproducible, future scope to use updated data to make real-time decision.</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CMS has a </a:t>
            </a:r>
            <a:r>
              <a:rPr lang="en" u="sng">
                <a:solidFill>
                  <a:schemeClr val="hlink"/>
                </a:solidFill>
                <a:latin typeface="Cairo"/>
                <a:ea typeface="Cairo"/>
                <a:cs typeface="Cairo"/>
                <a:sym typeface="Cairo"/>
                <a:hlinkClick r:id="rId3"/>
              </a:rPr>
              <a:t>dashboard</a:t>
            </a:r>
            <a:r>
              <a:rPr lang="en">
                <a:solidFill>
                  <a:schemeClr val="dk1"/>
                </a:solidFill>
                <a:latin typeface="Cairo"/>
                <a:ea typeface="Cairo"/>
                <a:cs typeface="Cairo"/>
                <a:sym typeface="Cairo"/>
              </a:rPr>
              <a:t>, this can be integrated into it.</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Improve real time decisions made regarding coverage, price negotiation.</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Pharmaceuticals : </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Key-Partnerships for companies who provide drugs at lower costs in comparison to the market.</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An opportunity to research and innovate in the drug space with limited manufacturers and higher spending.</a:t>
            </a:r>
            <a:endParaRPr>
              <a:solidFill>
                <a:schemeClr val="dk1"/>
              </a:solidFill>
              <a:latin typeface="Cairo"/>
              <a:ea typeface="Cairo"/>
              <a:cs typeface="Cairo"/>
              <a:sym typeface="Cai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Future prospects</a:t>
            </a:r>
            <a:endParaRPr sz="2800"/>
          </a:p>
        </p:txBody>
      </p:sp>
      <p:sp>
        <p:nvSpPr>
          <p:cNvPr id="1005" name="Google Shape;1005;p69"/>
          <p:cNvSpPr txBox="1"/>
          <p:nvPr/>
        </p:nvSpPr>
        <p:spPr>
          <a:xfrm>
            <a:off x="713225" y="1253175"/>
            <a:ext cx="7721400" cy="29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PolicyMakers: </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Policy reforms to cap the costs for diabetes based medications.</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Monitor and manage provider prescription practices to foster transition to Value-Based Care.</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Reforms on current regulatory barriers that limit generic and biosimilar development</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Overall improvement of healthcare access and reduce burden on US healthcare system.</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Patients:</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Low values, as they have no power over costs, are not the payer. </a:t>
            </a:r>
            <a:endParaRPr>
              <a:solidFill>
                <a:schemeClr val="dk1"/>
              </a:solidFill>
              <a:latin typeface="Cairo"/>
              <a:ea typeface="Cairo"/>
              <a:cs typeface="Cairo"/>
              <a:sym typeface="Cairo"/>
            </a:endParaRPr>
          </a:p>
          <a:p>
            <a:pPr marL="457200" lvl="0" indent="-317500" algn="l" rtl="0">
              <a:spcBef>
                <a:spcPts val="0"/>
              </a:spcBef>
              <a:spcAft>
                <a:spcPts val="0"/>
              </a:spcAft>
              <a:buClr>
                <a:schemeClr val="dk1"/>
              </a:buClr>
              <a:buSzPts val="1400"/>
              <a:buFont typeface="Cairo"/>
              <a:buChar char="●"/>
            </a:pPr>
            <a:r>
              <a:rPr lang="en">
                <a:solidFill>
                  <a:schemeClr val="dk1"/>
                </a:solidFill>
                <a:latin typeface="Cairo"/>
                <a:ea typeface="Cairo"/>
                <a:cs typeface="Cairo"/>
                <a:sym typeface="Cairo"/>
              </a:rPr>
              <a:t>They can use the interpretation to make informed decisions on pushing policy reforms and bills, election choices as well as selecting insurance plans.</a:t>
            </a:r>
            <a:endParaRPr>
              <a:solidFill>
                <a:schemeClr val="dk1"/>
              </a:solidFill>
              <a:latin typeface="Cairo"/>
              <a:ea typeface="Cairo"/>
              <a:cs typeface="Cairo"/>
              <a:sym typeface="Cai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0"/>
          <p:cNvSpPr txBox="1">
            <a:spLocks noGrp="1"/>
          </p:cNvSpPr>
          <p:nvPr>
            <p:ph type="title"/>
          </p:nvPr>
        </p:nvSpPr>
        <p:spPr>
          <a:xfrm>
            <a:off x="711300" y="1964550"/>
            <a:ext cx="7721400" cy="12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55"/>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 walkthrough</a:t>
            </a:r>
            <a:endParaRPr sz="2800"/>
          </a:p>
        </p:txBody>
      </p:sp>
      <p:sp>
        <p:nvSpPr>
          <p:cNvPr id="842" name="Google Shape;842;p55"/>
          <p:cNvSpPr txBox="1">
            <a:spLocks noGrp="1"/>
          </p:cNvSpPr>
          <p:nvPr>
            <p:ph type="title" idx="3"/>
          </p:nvPr>
        </p:nvSpPr>
        <p:spPr>
          <a:xfrm>
            <a:off x="5093750" y="1892900"/>
            <a:ext cx="2694000" cy="8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Data Acquisition</a:t>
            </a:r>
            <a:endParaRPr sz="1700"/>
          </a:p>
          <a:p>
            <a:pPr marL="0" lvl="0" indent="0" algn="ctr" rtl="0">
              <a:spcBef>
                <a:spcPts val="0"/>
              </a:spcBef>
              <a:spcAft>
                <a:spcPts val="0"/>
              </a:spcAft>
              <a:buNone/>
            </a:pPr>
            <a:r>
              <a:rPr lang="en" sz="1700"/>
              <a:t>And Pre-Processing</a:t>
            </a:r>
            <a:endParaRPr sz="1700"/>
          </a:p>
        </p:txBody>
      </p:sp>
      <p:sp>
        <p:nvSpPr>
          <p:cNvPr id="843" name="Google Shape;843;p55"/>
          <p:cNvSpPr txBox="1">
            <a:spLocks noGrp="1"/>
          </p:cNvSpPr>
          <p:nvPr>
            <p:ph type="title" idx="4"/>
          </p:nvPr>
        </p:nvSpPr>
        <p:spPr>
          <a:xfrm>
            <a:off x="5902998" y="1249813"/>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44" name="Google Shape;844;p55"/>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Overview</a:t>
            </a:r>
            <a:endParaRPr sz="1700"/>
          </a:p>
        </p:txBody>
      </p:sp>
      <p:sp>
        <p:nvSpPr>
          <p:cNvPr id="845" name="Google Shape;845;p55"/>
          <p:cNvSpPr txBox="1">
            <a:spLocks noGrp="1"/>
          </p:cNvSpPr>
          <p:nvPr>
            <p:ph type="title" idx="2"/>
          </p:nvPr>
        </p:nvSpPr>
        <p:spPr>
          <a:xfrm>
            <a:off x="2326602" y="1249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6" name="Google Shape;846;p55"/>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ANALYSIS</a:t>
            </a:r>
            <a:endParaRPr sz="1700"/>
          </a:p>
        </p:txBody>
      </p:sp>
      <p:sp>
        <p:nvSpPr>
          <p:cNvPr id="847" name="Google Shape;847;p55"/>
          <p:cNvSpPr txBox="1">
            <a:spLocks noGrp="1"/>
          </p:cNvSpPr>
          <p:nvPr>
            <p:ph type="title" idx="7"/>
          </p:nvPr>
        </p:nvSpPr>
        <p:spPr>
          <a:xfrm>
            <a:off x="2326602" y="3038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48" name="Google Shape;848;p55"/>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Key INSights</a:t>
            </a:r>
            <a:endParaRPr sz="1700"/>
          </a:p>
        </p:txBody>
      </p:sp>
      <p:sp>
        <p:nvSpPr>
          <p:cNvPr id="849" name="Google Shape;849;p55"/>
          <p:cNvSpPr txBox="1">
            <a:spLocks noGrp="1"/>
          </p:cNvSpPr>
          <p:nvPr>
            <p:ph type="title" idx="13"/>
          </p:nvPr>
        </p:nvSpPr>
        <p:spPr>
          <a:xfrm>
            <a:off x="5902998" y="3038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3"/>
                                        </p:tgtEl>
                                        <p:attrNameLst>
                                          <p:attrName>style.visibility</p:attrName>
                                        </p:attrNameLst>
                                      </p:cBhvr>
                                      <p:to>
                                        <p:strVal val="visible"/>
                                      </p:to>
                                    </p:set>
                                    <p:animEffect transition="in" filter="fade">
                                      <p:cBhvr>
                                        <p:cTn id="7" dur="1000"/>
                                        <p:tgtEl>
                                          <p:spTgt spid="843"/>
                                        </p:tgtEl>
                                      </p:cBhvr>
                                    </p:animEffect>
                                  </p:childTnLst>
                                </p:cTn>
                              </p:par>
                              <p:par>
                                <p:cTn id="8" presetID="10" presetClass="entr" presetSubtype="0" fill="hold" nodeType="withEffect">
                                  <p:stCondLst>
                                    <p:cond delay="0"/>
                                  </p:stCondLst>
                                  <p:childTnLst>
                                    <p:set>
                                      <p:cBhvr>
                                        <p:cTn id="9" dur="1" fill="hold">
                                          <p:stCondLst>
                                            <p:cond delay="0"/>
                                          </p:stCondLst>
                                        </p:cTn>
                                        <p:tgtEl>
                                          <p:spTgt spid="845"/>
                                        </p:tgtEl>
                                        <p:attrNameLst>
                                          <p:attrName>style.visibility</p:attrName>
                                        </p:attrNameLst>
                                      </p:cBhvr>
                                      <p:to>
                                        <p:strVal val="visible"/>
                                      </p:to>
                                    </p:set>
                                    <p:animEffect transition="in" filter="fade">
                                      <p:cBhvr>
                                        <p:cTn id="10" dur="1000"/>
                                        <p:tgtEl>
                                          <p:spTgt spid="845"/>
                                        </p:tgtEl>
                                      </p:cBhvr>
                                    </p:animEffect>
                                  </p:childTnLst>
                                </p:cTn>
                              </p:par>
                              <p:par>
                                <p:cTn id="11" presetID="10" presetClass="entr" presetSubtype="0" fill="hold" nodeType="withEffect">
                                  <p:stCondLst>
                                    <p:cond delay="0"/>
                                  </p:stCondLst>
                                  <p:childTnLst>
                                    <p:set>
                                      <p:cBhvr>
                                        <p:cTn id="12" dur="1" fill="hold">
                                          <p:stCondLst>
                                            <p:cond delay="0"/>
                                          </p:stCondLst>
                                        </p:cTn>
                                        <p:tgtEl>
                                          <p:spTgt spid="847"/>
                                        </p:tgtEl>
                                        <p:attrNameLst>
                                          <p:attrName>style.visibility</p:attrName>
                                        </p:attrNameLst>
                                      </p:cBhvr>
                                      <p:to>
                                        <p:strVal val="visible"/>
                                      </p:to>
                                    </p:set>
                                    <p:animEffect transition="in" filter="fade">
                                      <p:cBhvr>
                                        <p:cTn id="13" dur="1000"/>
                                        <p:tgtEl>
                                          <p:spTgt spid="847"/>
                                        </p:tgtEl>
                                      </p:cBhvr>
                                    </p:animEffect>
                                  </p:childTnLst>
                                </p:cTn>
                              </p:par>
                              <p:par>
                                <p:cTn id="14" presetID="10" presetClass="entr" presetSubtype="0" fill="hold" nodeType="withEffect">
                                  <p:stCondLst>
                                    <p:cond delay="0"/>
                                  </p:stCondLst>
                                  <p:childTnLst>
                                    <p:set>
                                      <p:cBhvr>
                                        <p:cTn id="15" dur="1" fill="hold">
                                          <p:stCondLst>
                                            <p:cond delay="0"/>
                                          </p:stCondLst>
                                        </p:cTn>
                                        <p:tgtEl>
                                          <p:spTgt spid="849"/>
                                        </p:tgtEl>
                                        <p:attrNameLst>
                                          <p:attrName>style.visibility</p:attrName>
                                        </p:attrNameLst>
                                      </p:cBhvr>
                                      <p:to>
                                        <p:strVal val="visible"/>
                                      </p:to>
                                    </p:set>
                                    <p:animEffect transition="in" filter="fade">
                                      <p:cBhvr>
                                        <p:cTn id="16" dur="10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6"/>
          <p:cNvSpPr txBox="1">
            <a:spLocks noGrp="1"/>
          </p:cNvSpPr>
          <p:nvPr>
            <p:ph type="body" idx="1"/>
          </p:nvPr>
        </p:nvSpPr>
        <p:spPr>
          <a:xfrm>
            <a:off x="713225" y="1266775"/>
            <a:ext cx="7721400" cy="900900"/>
          </a:xfrm>
          <a:prstGeom prst="rect">
            <a:avLst/>
          </a:prstGeom>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t>Medicare is the federal health insurance program for people who are 65 or older, certain younger people with disabilities, and people with End-Stage Renal Disease.</a:t>
            </a:r>
            <a:endParaRPr sz="1600"/>
          </a:p>
        </p:txBody>
      </p:sp>
      <p:sp>
        <p:nvSpPr>
          <p:cNvPr id="855" name="Google Shape;855;p56"/>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t>Understanding Medicare</a:t>
            </a:r>
            <a:endParaRPr sz="2800"/>
          </a:p>
        </p:txBody>
      </p:sp>
      <p:sp>
        <p:nvSpPr>
          <p:cNvPr id="856" name="Google Shape;856;p56"/>
          <p:cNvSpPr/>
          <p:nvPr/>
        </p:nvSpPr>
        <p:spPr>
          <a:xfrm>
            <a:off x="2871888" y="2232200"/>
            <a:ext cx="3126900" cy="3129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Bungee"/>
                <a:ea typeface="Bungee"/>
                <a:cs typeface="Bungee"/>
                <a:sym typeface="Bungee"/>
              </a:rPr>
              <a:t>Medicare</a:t>
            </a:r>
            <a:endParaRPr>
              <a:solidFill>
                <a:schemeClr val="dk2"/>
              </a:solidFill>
              <a:latin typeface="Bungee"/>
              <a:ea typeface="Bungee"/>
              <a:cs typeface="Bungee"/>
              <a:sym typeface="Bungee"/>
            </a:endParaRPr>
          </a:p>
        </p:txBody>
      </p:sp>
      <p:sp>
        <p:nvSpPr>
          <p:cNvPr id="857" name="Google Shape;857;p56"/>
          <p:cNvSpPr/>
          <p:nvPr/>
        </p:nvSpPr>
        <p:spPr>
          <a:xfrm>
            <a:off x="5060450" y="2814800"/>
            <a:ext cx="2051700" cy="4356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Bungee"/>
                <a:ea typeface="Bungee"/>
                <a:cs typeface="Bungee"/>
                <a:sym typeface="Bungee"/>
              </a:rPr>
              <a:t>Additional Coverage</a:t>
            </a:r>
            <a:endParaRPr>
              <a:solidFill>
                <a:schemeClr val="dk2"/>
              </a:solidFill>
              <a:latin typeface="Bungee"/>
              <a:ea typeface="Bungee"/>
              <a:cs typeface="Bungee"/>
              <a:sym typeface="Bungee"/>
            </a:endParaRPr>
          </a:p>
        </p:txBody>
      </p:sp>
      <p:sp>
        <p:nvSpPr>
          <p:cNvPr id="858" name="Google Shape;858;p56"/>
          <p:cNvSpPr/>
          <p:nvPr/>
        </p:nvSpPr>
        <p:spPr>
          <a:xfrm>
            <a:off x="1569958" y="2814784"/>
            <a:ext cx="2438400" cy="435600"/>
          </a:xfrm>
          <a:prstGeom prst="roundRect">
            <a:avLst>
              <a:gd name="adj" fmla="val 0"/>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2"/>
                </a:solidFill>
                <a:latin typeface="Bungee"/>
                <a:ea typeface="Bungee"/>
                <a:cs typeface="Bungee"/>
                <a:sym typeface="Bungee"/>
              </a:rPr>
              <a:t>Original / Traditional</a:t>
            </a:r>
            <a:endParaRPr>
              <a:solidFill>
                <a:schemeClr val="dk2"/>
              </a:solidFill>
              <a:latin typeface="Bungee"/>
              <a:ea typeface="Bungee"/>
              <a:cs typeface="Bungee"/>
              <a:sym typeface="Bungee"/>
            </a:endParaRPr>
          </a:p>
        </p:txBody>
      </p:sp>
      <p:cxnSp>
        <p:nvCxnSpPr>
          <p:cNvPr id="859" name="Google Shape;859;p56"/>
          <p:cNvCxnSpPr>
            <a:stCxn id="856" idx="2"/>
            <a:endCxn id="857" idx="0"/>
          </p:cNvCxnSpPr>
          <p:nvPr/>
        </p:nvCxnSpPr>
        <p:spPr>
          <a:xfrm rot="-5400000" flipH="1">
            <a:off x="5125938" y="1854500"/>
            <a:ext cx="269700" cy="1650900"/>
          </a:xfrm>
          <a:prstGeom prst="bentConnector3">
            <a:avLst>
              <a:gd name="adj1" fmla="val 50002"/>
            </a:avLst>
          </a:prstGeom>
          <a:noFill/>
          <a:ln w="19050" cap="flat" cmpd="sng">
            <a:solidFill>
              <a:schemeClr val="accent1"/>
            </a:solidFill>
            <a:prstDash val="solid"/>
            <a:round/>
            <a:headEnd type="none" w="sm" len="sm"/>
            <a:tailEnd type="oval" w="sm" len="sm"/>
          </a:ln>
        </p:spPr>
      </p:cxnSp>
      <p:cxnSp>
        <p:nvCxnSpPr>
          <p:cNvPr id="860" name="Google Shape;860;p56"/>
          <p:cNvCxnSpPr>
            <a:stCxn id="858" idx="0"/>
            <a:endCxn id="856" idx="2"/>
          </p:cNvCxnSpPr>
          <p:nvPr/>
        </p:nvCxnSpPr>
        <p:spPr>
          <a:xfrm rot="-5400000">
            <a:off x="3477358" y="1856884"/>
            <a:ext cx="269700" cy="1646100"/>
          </a:xfrm>
          <a:prstGeom prst="bentConnector3">
            <a:avLst>
              <a:gd name="adj1" fmla="val 49996"/>
            </a:avLst>
          </a:prstGeom>
          <a:noFill/>
          <a:ln w="19050" cap="flat" cmpd="sng">
            <a:solidFill>
              <a:schemeClr val="accent1"/>
            </a:solidFill>
            <a:prstDash val="solid"/>
            <a:round/>
            <a:headEnd type="oval" w="sm" len="sm"/>
            <a:tailEnd type="none" w="sm" len="sm"/>
          </a:ln>
        </p:spPr>
      </p:cxnSp>
      <p:cxnSp>
        <p:nvCxnSpPr>
          <p:cNvPr id="861" name="Google Shape;861;p56"/>
          <p:cNvCxnSpPr>
            <a:stCxn id="858" idx="2"/>
            <a:endCxn id="862" idx="0"/>
          </p:cNvCxnSpPr>
          <p:nvPr/>
        </p:nvCxnSpPr>
        <p:spPr>
          <a:xfrm rot="-5400000" flipH="1">
            <a:off x="3055408" y="2984134"/>
            <a:ext cx="281400" cy="813900"/>
          </a:xfrm>
          <a:prstGeom prst="bentConnector3">
            <a:avLst>
              <a:gd name="adj1" fmla="val 50028"/>
            </a:avLst>
          </a:prstGeom>
          <a:noFill/>
          <a:ln w="19050" cap="flat" cmpd="sng">
            <a:solidFill>
              <a:schemeClr val="accent1"/>
            </a:solidFill>
            <a:prstDash val="solid"/>
            <a:round/>
            <a:headEnd type="none" w="sm" len="sm"/>
            <a:tailEnd type="oval" w="sm" len="sm"/>
          </a:ln>
        </p:spPr>
      </p:cxnSp>
      <p:cxnSp>
        <p:nvCxnSpPr>
          <p:cNvPr id="863" name="Google Shape;863;p56"/>
          <p:cNvCxnSpPr>
            <a:stCxn id="864" idx="0"/>
            <a:endCxn id="858" idx="2"/>
          </p:cNvCxnSpPr>
          <p:nvPr/>
        </p:nvCxnSpPr>
        <p:spPr>
          <a:xfrm rot="-5400000">
            <a:off x="2274262" y="3012461"/>
            <a:ext cx="276900" cy="753000"/>
          </a:xfrm>
          <a:prstGeom prst="bentConnector3">
            <a:avLst>
              <a:gd name="adj1" fmla="val 50019"/>
            </a:avLst>
          </a:prstGeom>
          <a:noFill/>
          <a:ln w="19050" cap="flat" cmpd="sng">
            <a:solidFill>
              <a:schemeClr val="accent1"/>
            </a:solidFill>
            <a:prstDash val="solid"/>
            <a:round/>
            <a:headEnd type="oval" w="sm" len="sm"/>
            <a:tailEnd type="none" w="sm" len="sm"/>
          </a:ln>
        </p:spPr>
      </p:cxnSp>
      <p:cxnSp>
        <p:nvCxnSpPr>
          <p:cNvPr id="865" name="Google Shape;865;p56"/>
          <p:cNvCxnSpPr>
            <a:stCxn id="857" idx="2"/>
            <a:endCxn id="866" idx="0"/>
          </p:cNvCxnSpPr>
          <p:nvPr/>
        </p:nvCxnSpPr>
        <p:spPr>
          <a:xfrm rot="-5400000" flipH="1">
            <a:off x="6356150" y="2980550"/>
            <a:ext cx="276900" cy="816600"/>
          </a:xfrm>
          <a:prstGeom prst="bentConnector3">
            <a:avLst>
              <a:gd name="adj1" fmla="val 50023"/>
            </a:avLst>
          </a:prstGeom>
          <a:noFill/>
          <a:ln w="19050" cap="flat" cmpd="sng">
            <a:solidFill>
              <a:schemeClr val="accent1"/>
            </a:solidFill>
            <a:prstDash val="solid"/>
            <a:round/>
            <a:headEnd type="none" w="sm" len="sm"/>
            <a:tailEnd type="oval" w="sm" len="sm"/>
          </a:ln>
        </p:spPr>
      </p:cxnSp>
      <p:cxnSp>
        <p:nvCxnSpPr>
          <p:cNvPr id="867" name="Google Shape;867;p56"/>
          <p:cNvCxnSpPr>
            <a:stCxn id="868" idx="0"/>
            <a:endCxn id="857" idx="2"/>
          </p:cNvCxnSpPr>
          <p:nvPr/>
        </p:nvCxnSpPr>
        <p:spPr>
          <a:xfrm rot="-5400000">
            <a:off x="5531271" y="2972261"/>
            <a:ext cx="276900" cy="833400"/>
          </a:xfrm>
          <a:prstGeom prst="bentConnector3">
            <a:avLst>
              <a:gd name="adj1" fmla="val 50017"/>
            </a:avLst>
          </a:prstGeom>
          <a:noFill/>
          <a:ln w="19050" cap="flat" cmpd="sng">
            <a:solidFill>
              <a:schemeClr val="accent1"/>
            </a:solidFill>
            <a:prstDash val="solid"/>
            <a:round/>
            <a:headEnd type="oval" w="sm" len="sm"/>
            <a:tailEnd type="none" w="sm" len="sm"/>
          </a:ln>
        </p:spPr>
      </p:cxnSp>
      <p:sp>
        <p:nvSpPr>
          <p:cNvPr id="864" name="Google Shape;864;p56"/>
          <p:cNvSpPr txBox="1"/>
          <p:nvPr/>
        </p:nvSpPr>
        <p:spPr>
          <a:xfrm>
            <a:off x="1630762" y="3527411"/>
            <a:ext cx="8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Part A</a:t>
            </a:r>
            <a:endParaRPr sz="1800">
              <a:solidFill>
                <a:schemeClr val="dk1"/>
              </a:solidFill>
              <a:latin typeface="Cairo"/>
              <a:ea typeface="Cairo"/>
              <a:cs typeface="Cairo"/>
              <a:sym typeface="Cairo"/>
            </a:endParaRPr>
          </a:p>
        </p:txBody>
      </p:sp>
      <p:sp>
        <p:nvSpPr>
          <p:cNvPr id="862" name="Google Shape;862;p56"/>
          <p:cNvSpPr txBox="1"/>
          <p:nvPr/>
        </p:nvSpPr>
        <p:spPr>
          <a:xfrm>
            <a:off x="3197751" y="3531924"/>
            <a:ext cx="8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Part B</a:t>
            </a:r>
            <a:endParaRPr sz="1800">
              <a:solidFill>
                <a:schemeClr val="dk1"/>
              </a:solidFill>
              <a:latin typeface="Cairo"/>
              <a:ea typeface="Cairo"/>
              <a:cs typeface="Cairo"/>
              <a:sym typeface="Cairo"/>
            </a:endParaRPr>
          </a:p>
        </p:txBody>
      </p:sp>
      <p:cxnSp>
        <p:nvCxnSpPr>
          <p:cNvPr id="869" name="Google Shape;869;p56"/>
          <p:cNvCxnSpPr>
            <a:stCxn id="864" idx="2"/>
            <a:endCxn id="870" idx="0"/>
          </p:cNvCxnSpPr>
          <p:nvPr/>
        </p:nvCxnSpPr>
        <p:spPr>
          <a:xfrm>
            <a:off x="2036212" y="3989111"/>
            <a:ext cx="0" cy="67200"/>
          </a:xfrm>
          <a:prstGeom prst="straightConnector1">
            <a:avLst/>
          </a:prstGeom>
          <a:noFill/>
          <a:ln w="19050" cap="flat" cmpd="sng">
            <a:solidFill>
              <a:schemeClr val="accent1"/>
            </a:solidFill>
            <a:prstDash val="solid"/>
            <a:round/>
            <a:headEnd type="none" w="med" len="med"/>
            <a:tailEnd type="none" w="med" len="med"/>
          </a:ln>
        </p:spPr>
      </p:cxnSp>
      <p:cxnSp>
        <p:nvCxnSpPr>
          <p:cNvPr id="871" name="Google Shape;871;p56"/>
          <p:cNvCxnSpPr>
            <a:stCxn id="868" idx="2"/>
            <a:endCxn id="872" idx="0"/>
          </p:cNvCxnSpPr>
          <p:nvPr/>
        </p:nvCxnSpPr>
        <p:spPr>
          <a:xfrm>
            <a:off x="5253021" y="3989111"/>
            <a:ext cx="0" cy="67200"/>
          </a:xfrm>
          <a:prstGeom prst="straightConnector1">
            <a:avLst/>
          </a:prstGeom>
          <a:noFill/>
          <a:ln w="19050" cap="flat" cmpd="sng">
            <a:solidFill>
              <a:schemeClr val="accent1"/>
            </a:solidFill>
            <a:prstDash val="solid"/>
            <a:round/>
            <a:headEnd type="none" w="med" len="med"/>
            <a:tailEnd type="none" w="med" len="med"/>
          </a:ln>
        </p:spPr>
      </p:cxnSp>
      <p:sp>
        <p:nvSpPr>
          <p:cNvPr id="868" name="Google Shape;868;p56"/>
          <p:cNvSpPr txBox="1"/>
          <p:nvPr/>
        </p:nvSpPr>
        <p:spPr>
          <a:xfrm>
            <a:off x="4847571" y="3527411"/>
            <a:ext cx="8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Part C</a:t>
            </a:r>
            <a:endParaRPr sz="1800">
              <a:solidFill>
                <a:schemeClr val="dk1"/>
              </a:solidFill>
              <a:latin typeface="Cairo"/>
              <a:ea typeface="Cairo"/>
              <a:cs typeface="Cairo"/>
              <a:sym typeface="Cairo"/>
            </a:endParaRPr>
          </a:p>
        </p:txBody>
      </p:sp>
      <p:cxnSp>
        <p:nvCxnSpPr>
          <p:cNvPr id="873" name="Google Shape;873;p56"/>
          <p:cNvCxnSpPr>
            <a:stCxn id="866" idx="2"/>
            <a:endCxn id="874" idx="0"/>
          </p:cNvCxnSpPr>
          <p:nvPr/>
        </p:nvCxnSpPr>
        <p:spPr>
          <a:xfrm>
            <a:off x="6902842" y="3989111"/>
            <a:ext cx="0" cy="99600"/>
          </a:xfrm>
          <a:prstGeom prst="straightConnector1">
            <a:avLst/>
          </a:prstGeom>
          <a:noFill/>
          <a:ln w="19050" cap="flat" cmpd="sng">
            <a:solidFill>
              <a:schemeClr val="accent1"/>
            </a:solidFill>
            <a:prstDash val="solid"/>
            <a:round/>
            <a:headEnd type="none" w="med" len="med"/>
            <a:tailEnd type="none" w="med" len="med"/>
          </a:ln>
        </p:spPr>
      </p:cxnSp>
      <p:sp>
        <p:nvSpPr>
          <p:cNvPr id="866" name="Google Shape;866;p56"/>
          <p:cNvSpPr txBox="1"/>
          <p:nvPr/>
        </p:nvSpPr>
        <p:spPr>
          <a:xfrm>
            <a:off x="6497392" y="3527411"/>
            <a:ext cx="8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Part D</a:t>
            </a:r>
            <a:endParaRPr sz="1800">
              <a:solidFill>
                <a:schemeClr val="dk1"/>
              </a:solidFill>
              <a:latin typeface="Cairo"/>
              <a:ea typeface="Cairo"/>
              <a:cs typeface="Cairo"/>
              <a:sym typeface="Cairo"/>
            </a:endParaRPr>
          </a:p>
        </p:txBody>
      </p:sp>
      <p:sp>
        <p:nvSpPr>
          <p:cNvPr id="870" name="Google Shape;870;p56"/>
          <p:cNvSpPr txBox="1"/>
          <p:nvPr/>
        </p:nvSpPr>
        <p:spPr>
          <a:xfrm>
            <a:off x="1524400" y="4056407"/>
            <a:ext cx="1023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Cairo"/>
                <a:ea typeface="Cairo"/>
                <a:cs typeface="Cairo"/>
                <a:sym typeface="Cairo"/>
              </a:rPr>
              <a:t>Hospital Insurance</a:t>
            </a:r>
            <a:endParaRPr sz="1200">
              <a:solidFill>
                <a:schemeClr val="dk1"/>
              </a:solidFill>
              <a:latin typeface="Cairo"/>
              <a:ea typeface="Cairo"/>
              <a:cs typeface="Cairo"/>
              <a:sym typeface="Cairo"/>
            </a:endParaRPr>
          </a:p>
        </p:txBody>
      </p:sp>
      <p:sp>
        <p:nvSpPr>
          <p:cNvPr id="872" name="Google Shape;872;p56"/>
          <p:cNvSpPr txBox="1"/>
          <p:nvPr/>
        </p:nvSpPr>
        <p:spPr>
          <a:xfrm>
            <a:off x="4741209" y="4056407"/>
            <a:ext cx="1023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Cairo"/>
                <a:ea typeface="Cairo"/>
                <a:cs typeface="Cairo"/>
                <a:sym typeface="Cairo"/>
              </a:rPr>
              <a:t>Plans via Private Insurance</a:t>
            </a:r>
            <a:endParaRPr sz="1200">
              <a:solidFill>
                <a:schemeClr val="dk1"/>
              </a:solidFill>
              <a:latin typeface="Cairo"/>
              <a:ea typeface="Cairo"/>
              <a:cs typeface="Cairo"/>
              <a:sym typeface="Cairo"/>
            </a:endParaRPr>
          </a:p>
        </p:txBody>
      </p:sp>
      <p:sp>
        <p:nvSpPr>
          <p:cNvPr id="874" name="Google Shape;874;p56"/>
          <p:cNvSpPr txBox="1"/>
          <p:nvPr/>
        </p:nvSpPr>
        <p:spPr>
          <a:xfrm>
            <a:off x="6391001" y="4088800"/>
            <a:ext cx="1023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Cairo"/>
                <a:ea typeface="Cairo"/>
                <a:cs typeface="Cairo"/>
                <a:sym typeface="Cairo"/>
              </a:rPr>
              <a:t>Prescription</a:t>
            </a:r>
            <a:endParaRPr sz="1200">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Drugs</a:t>
            </a:r>
            <a:endParaRPr sz="1200">
              <a:solidFill>
                <a:schemeClr val="dk1"/>
              </a:solidFill>
              <a:latin typeface="Cairo"/>
              <a:ea typeface="Cairo"/>
              <a:cs typeface="Cairo"/>
              <a:sym typeface="Cairo"/>
            </a:endParaRPr>
          </a:p>
        </p:txBody>
      </p:sp>
      <p:cxnSp>
        <p:nvCxnSpPr>
          <p:cNvPr id="875" name="Google Shape;875;p56"/>
          <p:cNvCxnSpPr>
            <a:stCxn id="876" idx="2"/>
            <a:endCxn id="877" idx="0"/>
          </p:cNvCxnSpPr>
          <p:nvPr/>
        </p:nvCxnSpPr>
        <p:spPr>
          <a:xfrm>
            <a:off x="3603200" y="4006982"/>
            <a:ext cx="0" cy="67200"/>
          </a:xfrm>
          <a:prstGeom prst="straightConnector1">
            <a:avLst/>
          </a:prstGeom>
          <a:noFill/>
          <a:ln w="19050" cap="flat" cmpd="sng">
            <a:solidFill>
              <a:schemeClr val="accent1"/>
            </a:solidFill>
            <a:prstDash val="solid"/>
            <a:round/>
            <a:headEnd type="none" w="med" len="med"/>
            <a:tailEnd type="none" w="med" len="med"/>
          </a:ln>
        </p:spPr>
      </p:cxnSp>
      <p:sp>
        <p:nvSpPr>
          <p:cNvPr id="877" name="Google Shape;877;p56"/>
          <p:cNvSpPr txBox="1"/>
          <p:nvPr/>
        </p:nvSpPr>
        <p:spPr>
          <a:xfrm>
            <a:off x="3091400" y="4074182"/>
            <a:ext cx="1023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Cairo"/>
                <a:ea typeface="Cairo"/>
                <a:cs typeface="Cairo"/>
                <a:sym typeface="Cairo"/>
              </a:rPr>
              <a:t>Medical</a:t>
            </a:r>
            <a:endParaRPr sz="1200">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Insurance</a:t>
            </a:r>
            <a:endParaRPr sz="1200">
              <a:solidFill>
                <a:schemeClr val="dk1"/>
              </a:solidFill>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7"/>
          <p:cNvSpPr txBox="1">
            <a:spLocks noGrp="1"/>
          </p:cNvSpPr>
          <p:nvPr>
            <p:ph type="title"/>
          </p:nvPr>
        </p:nvSpPr>
        <p:spPr>
          <a:xfrm>
            <a:off x="4968575" y="3546225"/>
            <a:ext cx="344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61%</a:t>
            </a:r>
            <a:endParaRPr sz="2800"/>
          </a:p>
        </p:txBody>
      </p:sp>
      <p:sp>
        <p:nvSpPr>
          <p:cNvPr id="883" name="Google Shape;883;p57"/>
          <p:cNvSpPr txBox="1">
            <a:spLocks noGrp="1"/>
          </p:cNvSpPr>
          <p:nvPr>
            <p:ph type="subTitle" idx="1"/>
          </p:nvPr>
        </p:nvSpPr>
        <p:spPr>
          <a:xfrm>
            <a:off x="728125" y="3993000"/>
            <a:ext cx="3447300" cy="677100"/>
          </a:xfrm>
          <a:prstGeom prst="rect">
            <a:avLst/>
          </a:prstGeom>
        </p:spPr>
        <p:txBody>
          <a:bodyPr spcFirstLastPara="1" wrap="square" lIns="91425" tIns="91425" rIns="91425" bIns="91425" anchor="t" anchorCtr="0">
            <a:spAutoFit/>
          </a:bodyPr>
          <a:lstStyle/>
          <a:p>
            <a:pPr marL="0" lvl="0" indent="0" algn="ctr" rtl="0">
              <a:spcBef>
                <a:spcPts val="0"/>
              </a:spcBef>
              <a:spcAft>
                <a:spcPts val="500"/>
              </a:spcAft>
              <a:buNone/>
            </a:pPr>
            <a:r>
              <a:rPr lang="en"/>
              <a:t>Cost of diabetes in 2022 (Parker et al., 2023)</a:t>
            </a:r>
            <a:endParaRPr sz="1600"/>
          </a:p>
        </p:txBody>
      </p:sp>
      <p:sp>
        <p:nvSpPr>
          <p:cNvPr id="884" name="Google Shape;884;p57"/>
          <p:cNvSpPr txBox="1">
            <a:spLocks noGrp="1"/>
          </p:cNvSpPr>
          <p:nvPr>
            <p:ph type="subTitle" idx="2"/>
          </p:nvPr>
        </p:nvSpPr>
        <p:spPr>
          <a:xfrm>
            <a:off x="4968575" y="3993000"/>
            <a:ext cx="3447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Diabetes costs paid by Medicare (CDC 2020)</a:t>
            </a:r>
            <a:endParaRPr/>
          </a:p>
        </p:txBody>
      </p:sp>
      <p:sp>
        <p:nvSpPr>
          <p:cNvPr id="885" name="Google Shape;885;p57"/>
          <p:cNvSpPr txBox="1">
            <a:spLocks noGrp="1"/>
          </p:cNvSpPr>
          <p:nvPr>
            <p:ph type="title" idx="3"/>
          </p:nvPr>
        </p:nvSpPr>
        <p:spPr>
          <a:xfrm>
            <a:off x="728125" y="3546225"/>
            <a:ext cx="344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$412.9B</a:t>
            </a:r>
            <a:endParaRPr/>
          </a:p>
        </p:txBody>
      </p:sp>
      <p:sp>
        <p:nvSpPr>
          <p:cNvPr id="886" name="Google Shape;886;p57"/>
          <p:cNvSpPr txBox="1">
            <a:spLocks noGrp="1"/>
          </p:cNvSpPr>
          <p:nvPr>
            <p:ph type="subTitle" idx="4"/>
          </p:nvPr>
        </p:nvSpPr>
        <p:spPr>
          <a:xfrm>
            <a:off x="730050" y="1724813"/>
            <a:ext cx="3447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People aged 65 and above have diabetes </a:t>
            </a:r>
            <a:r>
              <a:rPr lang="en">
                <a:latin typeface="Roboto"/>
                <a:ea typeface="Roboto"/>
                <a:cs typeface="Roboto"/>
                <a:sym typeface="Roboto"/>
              </a:rPr>
              <a:t> (ADA, 2023)</a:t>
            </a:r>
            <a:endParaRPr/>
          </a:p>
        </p:txBody>
      </p:sp>
      <p:sp>
        <p:nvSpPr>
          <p:cNvPr id="887" name="Google Shape;887;p57"/>
          <p:cNvSpPr txBox="1">
            <a:spLocks noGrp="1"/>
          </p:cNvSpPr>
          <p:nvPr>
            <p:ph type="subTitle" idx="5"/>
          </p:nvPr>
        </p:nvSpPr>
        <p:spPr>
          <a:xfrm>
            <a:off x="4970500" y="1724813"/>
            <a:ext cx="3447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Leading cause of death in US</a:t>
            </a:r>
            <a:endParaRPr/>
          </a:p>
        </p:txBody>
      </p:sp>
      <p:sp>
        <p:nvSpPr>
          <p:cNvPr id="888" name="Google Shape;888;p57"/>
          <p:cNvSpPr txBox="1">
            <a:spLocks noGrp="1"/>
          </p:cNvSpPr>
          <p:nvPr>
            <p:ph type="title" idx="6"/>
          </p:nvPr>
        </p:nvSpPr>
        <p:spPr>
          <a:xfrm>
            <a:off x="4970500" y="1278038"/>
            <a:ext cx="344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7th</a:t>
            </a:r>
            <a:endParaRPr/>
          </a:p>
        </p:txBody>
      </p:sp>
      <p:sp>
        <p:nvSpPr>
          <p:cNvPr id="889" name="Google Shape;889;p57"/>
          <p:cNvSpPr txBox="1">
            <a:spLocks noGrp="1"/>
          </p:cNvSpPr>
          <p:nvPr>
            <p:ph type="title" idx="7"/>
          </p:nvPr>
        </p:nvSpPr>
        <p:spPr>
          <a:xfrm>
            <a:off x="730050" y="1278038"/>
            <a:ext cx="344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890" name="Google Shape;890;p57"/>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Why Diabetes?</a:t>
            </a:r>
            <a:endParaRPr sz="2800"/>
          </a:p>
        </p:txBody>
      </p:sp>
      <p:sp>
        <p:nvSpPr>
          <p:cNvPr id="891" name="Google Shape;891;p57"/>
          <p:cNvSpPr txBox="1">
            <a:spLocks noGrp="1"/>
          </p:cNvSpPr>
          <p:nvPr>
            <p:ph type="subTitle" idx="4"/>
          </p:nvPr>
        </p:nvSpPr>
        <p:spPr>
          <a:xfrm>
            <a:off x="2850275" y="2858900"/>
            <a:ext cx="3447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Healthcare dollar spent is towards diabetes</a:t>
            </a:r>
            <a:endParaRPr/>
          </a:p>
        </p:txBody>
      </p:sp>
      <p:sp>
        <p:nvSpPr>
          <p:cNvPr id="892" name="Google Shape;892;p57"/>
          <p:cNvSpPr txBox="1">
            <a:spLocks noGrp="1"/>
          </p:cNvSpPr>
          <p:nvPr>
            <p:ph type="title" idx="7"/>
          </p:nvPr>
        </p:nvSpPr>
        <p:spPr>
          <a:xfrm>
            <a:off x="2850275" y="2412125"/>
            <a:ext cx="344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 of 4</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58"/>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t>Project Purpose</a:t>
            </a:r>
            <a:endParaRPr sz="2800"/>
          </a:p>
        </p:txBody>
      </p:sp>
      <p:sp>
        <p:nvSpPr>
          <p:cNvPr id="898" name="Google Shape;898;p58"/>
          <p:cNvSpPr/>
          <p:nvPr/>
        </p:nvSpPr>
        <p:spPr>
          <a:xfrm>
            <a:off x="4792136" y="1897668"/>
            <a:ext cx="3571200" cy="128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pic>
        <p:nvPicPr>
          <p:cNvPr id="899" name="Google Shape;899;p58"/>
          <p:cNvPicPr preferRelativeResize="0"/>
          <p:nvPr/>
        </p:nvPicPr>
        <p:blipFill>
          <a:blip r:embed="rId3">
            <a:alphaModFix/>
          </a:blip>
          <a:stretch>
            <a:fillRect/>
          </a:stretch>
        </p:blipFill>
        <p:spPr>
          <a:xfrm>
            <a:off x="4792124" y="1871350"/>
            <a:ext cx="773612" cy="1285868"/>
          </a:xfrm>
          <a:prstGeom prst="rect">
            <a:avLst/>
          </a:prstGeom>
          <a:noFill/>
          <a:ln>
            <a:noFill/>
          </a:ln>
        </p:spPr>
      </p:pic>
      <p:sp>
        <p:nvSpPr>
          <p:cNvPr id="900" name="Google Shape;900;p58"/>
          <p:cNvSpPr txBox="1"/>
          <p:nvPr/>
        </p:nvSpPr>
        <p:spPr>
          <a:xfrm>
            <a:off x="5641332" y="2057283"/>
            <a:ext cx="26496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Medicare</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Pharmaceuticals</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Policymakers</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Plan Beneficiary</a:t>
            </a:r>
            <a:endParaRPr>
              <a:solidFill>
                <a:schemeClr val="dk1"/>
              </a:solidFill>
              <a:latin typeface="Cairo"/>
              <a:ea typeface="Cairo"/>
              <a:cs typeface="Cairo"/>
              <a:sym typeface="Cairo"/>
            </a:endParaRPr>
          </a:p>
        </p:txBody>
      </p:sp>
      <p:sp>
        <p:nvSpPr>
          <p:cNvPr id="901" name="Google Shape;901;p58"/>
          <p:cNvSpPr/>
          <p:nvPr/>
        </p:nvSpPr>
        <p:spPr>
          <a:xfrm>
            <a:off x="713236" y="3022543"/>
            <a:ext cx="3571200" cy="128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airo"/>
                <a:ea typeface="Cairo"/>
                <a:cs typeface="Cairo"/>
                <a:sym typeface="Cairo"/>
              </a:rPr>
              <a:t>Overarching Objective</a:t>
            </a:r>
            <a:endParaRPr b="1">
              <a:solidFill>
                <a:schemeClr val="dk1"/>
              </a:solidFill>
              <a:latin typeface="Cairo"/>
              <a:ea typeface="Cairo"/>
              <a:cs typeface="Cairo"/>
              <a:sym typeface="Cairo"/>
            </a:endParaRPr>
          </a:p>
          <a:p>
            <a:pPr marL="0" lvl="0" indent="0" algn="l" rtl="0">
              <a:spcBef>
                <a:spcPts val="500"/>
              </a:spcBef>
              <a:spcAft>
                <a:spcPts val="0"/>
              </a:spcAft>
              <a:buNone/>
            </a:pPr>
            <a:r>
              <a:rPr lang="en">
                <a:solidFill>
                  <a:schemeClr val="dk1"/>
                </a:solidFill>
                <a:latin typeface="Cairo"/>
                <a:ea typeface="Cairo"/>
                <a:cs typeface="Cairo"/>
                <a:sym typeface="Cairo"/>
              </a:rPr>
              <a:t>Improve the program's effectiveness</a:t>
            </a:r>
            <a:endParaRPr>
              <a:solidFill>
                <a:schemeClr val="dk1"/>
              </a:solidFill>
              <a:latin typeface="Cairo"/>
              <a:ea typeface="Cairo"/>
              <a:cs typeface="Cairo"/>
              <a:sym typeface="Cairo"/>
            </a:endParaRPr>
          </a:p>
          <a:p>
            <a:pPr marL="0" lvl="0" indent="0" algn="l" rtl="0">
              <a:spcBef>
                <a:spcPts val="500"/>
              </a:spcBef>
              <a:spcAft>
                <a:spcPts val="0"/>
              </a:spcAft>
              <a:buNone/>
            </a:pPr>
            <a:r>
              <a:rPr lang="en">
                <a:solidFill>
                  <a:schemeClr val="dk1"/>
                </a:solidFill>
                <a:latin typeface="Cairo"/>
                <a:ea typeface="Cairo"/>
                <a:cs typeface="Cairo"/>
                <a:sym typeface="Cairo"/>
              </a:rPr>
              <a:t>Increase its financial sustainability</a:t>
            </a:r>
            <a:endParaRPr>
              <a:solidFill>
                <a:schemeClr val="dk1"/>
              </a:solidFill>
              <a:latin typeface="Cairo"/>
              <a:ea typeface="Cairo"/>
              <a:cs typeface="Cairo"/>
              <a:sym typeface="Cairo"/>
            </a:endParaRPr>
          </a:p>
          <a:p>
            <a:pPr marL="0" lvl="0" indent="0" algn="l" rtl="0">
              <a:spcBef>
                <a:spcPts val="500"/>
              </a:spcBef>
              <a:spcAft>
                <a:spcPts val="500"/>
              </a:spcAft>
              <a:buNone/>
            </a:pPr>
            <a:r>
              <a:rPr lang="en">
                <a:solidFill>
                  <a:schemeClr val="dk1"/>
                </a:solidFill>
                <a:latin typeface="Cairo"/>
                <a:ea typeface="Cairo"/>
                <a:cs typeface="Cairo"/>
                <a:sym typeface="Cairo"/>
              </a:rPr>
              <a:t>Raise beneficiary care standards</a:t>
            </a:r>
            <a:endParaRPr>
              <a:solidFill>
                <a:schemeClr val="dk1"/>
              </a:solidFill>
              <a:latin typeface="Cairo"/>
              <a:ea typeface="Cairo"/>
              <a:cs typeface="Cairo"/>
              <a:sym typeface="Cairo"/>
            </a:endParaRPr>
          </a:p>
        </p:txBody>
      </p:sp>
      <p:sp>
        <p:nvSpPr>
          <p:cNvPr id="902" name="Google Shape;902;p58"/>
          <p:cNvSpPr/>
          <p:nvPr/>
        </p:nvSpPr>
        <p:spPr>
          <a:xfrm>
            <a:off x="713236" y="1034330"/>
            <a:ext cx="3571200" cy="128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500"/>
              </a:spcAft>
              <a:buNone/>
            </a:pPr>
            <a:endParaRPr>
              <a:solidFill>
                <a:schemeClr val="dk1"/>
              </a:solidFill>
              <a:latin typeface="Cairo"/>
              <a:ea typeface="Cairo"/>
              <a:cs typeface="Cairo"/>
              <a:sym typeface="Cairo"/>
            </a:endParaRPr>
          </a:p>
        </p:txBody>
      </p:sp>
      <p:pic>
        <p:nvPicPr>
          <p:cNvPr id="903" name="Google Shape;903;p58"/>
          <p:cNvPicPr preferRelativeResize="0"/>
          <p:nvPr/>
        </p:nvPicPr>
        <p:blipFill>
          <a:blip r:embed="rId4">
            <a:alphaModFix/>
          </a:blip>
          <a:stretch>
            <a:fillRect/>
          </a:stretch>
        </p:blipFill>
        <p:spPr>
          <a:xfrm flipH="1">
            <a:off x="891025" y="1332824"/>
            <a:ext cx="688822" cy="688801"/>
          </a:xfrm>
          <a:prstGeom prst="rect">
            <a:avLst/>
          </a:prstGeom>
          <a:noFill/>
          <a:ln>
            <a:noFill/>
          </a:ln>
        </p:spPr>
      </p:pic>
      <p:sp>
        <p:nvSpPr>
          <p:cNvPr id="904" name="Google Shape;904;p58"/>
          <p:cNvSpPr txBox="1"/>
          <p:nvPr/>
        </p:nvSpPr>
        <p:spPr>
          <a:xfrm>
            <a:off x="1896525" y="1250325"/>
            <a:ext cx="2006700" cy="8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Explore the financial dimensions of diabetes medications </a:t>
            </a:r>
            <a:endParaRPr>
              <a:solidFill>
                <a:schemeClr val="dk1"/>
              </a:solidFill>
              <a:latin typeface="Cairo"/>
              <a:ea typeface="Cairo"/>
              <a:cs typeface="Cairo"/>
              <a:sym typeface="Cairo"/>
            </a:endParaRPr>
          </a:p>
          <a:p>
            <a:pPr marL="0" lvl="0" indent="0" algn="l" rtl="0">
              <a:spcBef>
                <a:spcPts val="500"/>
              </a:spcBef>
              <a:spcAft>
                <a:spcPts val="0"/>
              </a:spcAft>
              <a:buNone/>
            </a:pPr>
            <a:endParaRPr sz="1800">
              <a:solidFill>
                <a:schemeClr val="dk1"/>
              </a:solidFill>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5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910" name="Google Shape;910;p59"/>
          <p:cNvSpPr/>
          <p:nvPr/>
        </p:nvSpPr>
        <p:spPr>
          <a:xfrm>
            <a:off x="834125" y="2027850"/>
            <a:ext cx="7479600" cy="155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pic>
        <p:nvPicPr>
          <p:cNvPr id="911" name="Google Shape;911;p59"/>
          <p:cNvPicPr preferRelativeResize="0"/>
          <p:nvPr/>
        </p:nvPicPr>
        <p:blipFill>
          <a:blip r:embed="rId3">
            <a:alphaModFix/>
          </a:blip>
          <a:stretch>
            <a:fillRect/>
          </a:stretch>
        </p:blipFill>
        <p:spPr>
          <a:xfrm>
            <a:off x="1037375" y="2086475"/>
            <a:ext cx="282324" cy="282324"/>
          </a:xfrm>
          <a:prstGeom prst="rect">
            <a:avLst/>
          </a:prstGeom>
          <a:noFill/>
          <a:ln>
            <a:noFill/>
          </a:ln>
        </p:spPr>
      </p:pic>
      <p:pic>
        <p:nvPicPr>
          <p:cNvPr id="912" name="Google Shape;912;p59"/>
          <p:cNvPicPr preferRelativeResize="0"/>
          <p:nvPr/>
        </p:nvPicPr>
        <p:blipFill>
          <a:blip r:embed="rId3">
            <a:alphaModFix/>
          </a:blip>
          <a:stretch>
            <a:fillRect/>
          </a:stretch>
        </p:blipFill>
        <p:spPr>
          <a:xfrm>
            <a:off x="1037375" y="2444038"/>
            <a:ext cx="282324" cy="282324"/>
          </a:xfrm>
          <a:prstGeom prst="rect">
            <a:avLst/>
          </a:prstGeom>
          <a:noFill/>
          <a:ln>
            <a:noFill/>
          </a:ln>
        </p:spPr>
      </p:pic>
      <p:pic>
        <p:nvPicPr>
          <p:cNvPr id="913" name="Google Shape;913;p59"/>
          <p:cNvPicPr preferRelativeResize="0"/>
          <p:nvPr/>
        </p:nvPicPr>
        <p:blipFill>
          <a:blip r:embed="rId3">
            <a:alphaModFix/>
          </a:blip>
          <a:stretch>
            <a:fillRect/>
          </a:stretch>
        </p:blipFill>
        <p:spPr>
          <a:xfrm>
            <a:off x="1037375" y="2801600"/>
            <a:ext cx="282324" cy="282324"/>
          </a:xfrm>
          <a:prstGeom prst="rect">
            <a:avLst/>
          </a:prstGeom>
          <a:noFill/>
          <a:ln>
            <a:noFill/>
          </a:ln>
        </p:spPr>
      </p:pic>
      <p:pic>
        <p:nvPicPr>
          <p:cNvPr id="914" name="Google Shape;914;p59"/>
          <p:cNvPicPr preferRelativeResize="0"/>
          <p:nvPr/>
        </p:nvPicPr>
        <p:blipFill>
          <a:blip r:embed="rId3">
            <a:alphaModFix/>
          </a:blip>
          <a:stretch>
            <a:fillRect/>
          </a:stretch>
        </p:blipFill>
        <p:spPr>
          <a:xfrm>
            <a:off x="1037375" y="3159163"/>
            <a:ext cx="282324" cy="282324"/>
          </a:xfrm>
          <a:prstGeom prst="rect">
            <a:avLst/>
          </a:prstGeom>
          <a:noFill/>
          <a:ln>
            <a:noFill/>
          </a:ln>
        </p:spPr>
      </p:pic>
      <p:sp>
        <p:nvSpPr>
          <p:cNvPr id="915" name="Google Shape;915;p59"/>
          <p:cNvSpPr txBox="1"/>
          <p:nvPr/>
        </p:nvSpPr>
        <p:spPr>
          <a:xfrm>
            <a:off x="1383425" y="2016450"/>
            <a:ext cx="65835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Proportion of diabetes medication in Part D drugs dataset.</a:t>
            </a:r>
            <a:endParaRPr sz="1800">
              <a:solidFill>
                <a:schemeClr val="dk1"/>
              </a:solidFill>
              <a:latin typeface="Cairo"/>
              <a:ea typeface="Cairo"/>
              <a:cs typeface="Cairo"/>
              <a:sym typeface="Cairo"/>
            </a:endParaRPr>
          </a:p>
        </p:txBody>
      </p:sp>
      <p:sp>
        <p:nvSpPr>
          <p:cNvPr id="916" name="Google Shape;916;p59"/>
          <p:cNvSpPr txBox="1"/>
          <p:nvPr/>
        </p:nvSpPr>
        <p:spPr>
          <a:xfrm>
            <a:off x="1383425" y="2370775"/>
            <a:ext cx="65835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Identify outlier spending patterns  that may affect program budget</a:t>
            </a:r>
            <a:endParaRPr sz="1800">
              <a:solidFill>
                <a:schemeClr val="dk1"/>
              </a:solidFill>
              <a:latin typeface="Cairo"/>
              <a:ea typeface="Cairo"/>
              <a:cs typeface="Cairo"/>
              <a:sym typeface="Cairo"/>
            </a:endParaRPr>
          </a:p>
        </p:txBody>
      </p:sp>
      <p:sp>
        <p:nvSpPr>
          <p:cNvPr id="917" name="Google Shape;917;p59"/>
          <p:cNvSpPr txBox="1"/>
          <p:nvPr/>
        </p:nvSpPr>
        <p:spPr>
          <a:xfrm>
            <a:off x="1383425" y="2726375"/>
            <a:ext cx="65835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Number of drug manufacturers and spending within that category</a:t>
            </a:r>
            <a:endParaRPr sz="1800">
              <a:solidFill>
                <a:schemeClr val="dk1"/>
              </a:solidFill>
              <a:latin typeface="Cairo"/>
              <a:ea typeface="Cairo"/>
              <a:cs typeface="Cairo"/>
              <a:sym typeface="Cairo"/>
            </a:endParaRPr>
          </a:p>
        </p:txBody>
      </p:sp>
      <p:sp>
        <p:nvSpPr>
          <p:cNvPr id="918" name="Google Shape;918;p59"/>
          <p:cNvSpPr txBox="1"/>
          <p:nvPr/>
        </p:nvSpPr>
        <p:spPr>
          <a:xfrm>
            <a:off x="1383425" y="3081963"/>
            <a:ext cx="65835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Annual trends in spending for diabetes medication from 2017-21</a:t>
            </a:r>
            <a:endParaRPr sz="1800">
              <a:solidFill>
                <a:schemeClr val="dk1"/>
              </a:solidFill>
              <a:latin typeface="Cairo"/>
              <a:ea typeface="Cairo"/>
              <a:cs typeface="Cairo"/>
              <a:sym typeface="Cai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6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Data Acquisition</a:t>
            </a:r>
            <a:endParaRPr sz="2800"/>
          </a:p>
        </p:txBody>
      </p:sp>
      <p:sp>
        <p:nvSpPr>
          <p:cNvPr id="924" name="Google Shape;924;p60"/>
          <p:cNvSpPr txBox="1">
            <a:spLocks noGrp="1"/>
          </p:cNvSpPr>
          <p:nvPr>
            <p:ph type="body" idx="1"/>
          </p:nvPr>
        </p:nvSpPr>
        <p:spPr>
          <a:xfrm>
            <a:off x="6100225" y="1266925"/>
            <a:ext cx="2334300" cy="28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Bungee"/>
                <a:ea typeface="Bungee"/>
                <a:cs typeface="Bungee"/>
                <a:sym typeface="Bungee"/>
              </a:rPr>
              <a:t>Collection Methods</a:t>
            </a:r>
            <a:endParaRPr sz="1800">
              <a:latin typeface="Bungee"/>
              <a:ea typeface="Bungee"/>
              <a:cs typeface="Bungee"/>
              <a:sym typeface="Bungee"/>
            </a:endParaRPr>
          </a:p>
          <a:p>
            <a:pPr marL="0" lvl="0" indent="0" algn="l" rtl="0">
              <a:spcBef>
                <a:spcPts val="0"/>
              </a:spcBef>
              <a:spcAft>
                <a:spcPts val="0"/>
              </a:spcAft>
              <a:buNone/>
            </a:pPr>
            <a:endParaRPr sz="1800">
              <a:latin typeface="Bungee"/>
              <a:ea typeface="Bungee"/>
              <a:cs typeface="Bungee"/>
              <a:sym typeface="Bungee"/>
            </a:endParaRPr>
          </a:p>
          <a:p>
            <a:pPr marL="0" lvl="0" indent="0" algn="l" rtl="0">
              <a:lnSpc>
                <a:spcPct val="115000"/>
              </a:lnSpc>
              <a:spcBef>
                <a:spcPts val="0"/>
              </a:spcBef>
              <a:spcAft>
                <a:spcPts val="0"/>
              </a:spcAft>
              <a:buNone/>
            </a:pPr>
            <a:r>
              <a:rPr lang="en" sz="1400"/>
              <a:t>Group by: Brand and Generic Name</a:t>
            </a:r>
            <a:endParaRPr sz="1400"/>
          </a:p>
          <a:p>
            <a:pPr marL="0" lvl="0" indent="0" algn="l" rtl="0">
              <a:lnSpc>
                <a:spcPct val="115000"/>
              </a:lnSpc>
              <a:spcBef>
                <a:spcPts val="500"/>
              </a:spcBef>
              <a:spcAft>
                <a:spcPts val="0"/>
              </a:spcAft>
              <a:buNone/>
            </a:pPr>
            <a:r>
              <a:rPr lang="en" sz="1400"/>
              <a:t>Aggregation: across strengths, dosage and routes of administration</a:t>
            </a:r>
            <a:endParaRPr sz="1400"/>
          </a:p>
          <a:p>
            <a:pPr marL="0" lvl="0" indent="0" algn="l" rtl="0">
              <a:lnSpc>
                <a:spcPct val="115000"/>
              </a:lnSpc>
              <a:spcBef>
                <a:spcPts val="500"/>
              </a:spcBef>
              <a:spcAft>
                <a:spcPts val="500"/>
              </a:spcAft>
              <a:buNone/>
            </a:pPr>
            <a:endParaRPr sz="1800">
              <a:latin typeface="Bungee"/>
              <a:ea typeface="Bungee"/>
              <a:cs typeface="Bungee"/>
              <a:sym typeface="Bungee"/>
            </a:endParaRPr>
          </a:p>
        </p:txBody>
      </p:sp>
      <p:sp>
        <p:nvSpPr>
          <p:cNvPr id="925" name="Google Shape;925;p60"/>
          <p:cNvSpPr txBox="1">
            <a:spLocks noGrp="1"/>
          </p:cNvSpPr>
          <p:nvPr>
            <p:ph type="body" idx="2"/>
          </p:nvPr>
        </p:nvSpPr>
        <p:spPr>
          <a:xfrm>
            <a:off x="880100" y="1176425"/>
            <a:ext cx="1983300" cy="28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Bungee"/>
                <a:ea typeface="Bungee"/>
                <a:cs typeface="Bungee"/>
                <a:sym typeface="Bungee"/>
              </a:rPr>
              <a:t>Data</a:t>
            </a:r>
            <a:endParaRPr sz="1800">
              <a:latin typeface="Bungee"/>
              <a:ea typeface="Bungee"/>
              <a:cs typeface="Bungee"/>
              <a:sym typeface="Bungee"/>
            </a:endParaRPr>
          </a:p>
          <a:p>
            <a:pPr marL="0" lvl="0" indent="0" algn="l" rtl="0">
              <a:spcBef>
                <a:spcPts val="0"/>
              </a:spcBef>
              <a:spcAft>
                <a:spcPts val="0"/>
              </a:spcAft>
              <a:buNone/>
            </a:pPr>
            <a:endParaRPr sz="1800">
              <a:latin typeface="Bungee"/>
              <a:ea typeface="Bungee"/>
              <a:cs typeface="Bungee"/>
              <a:sym typeface="Bungee"/>
            </a:endParaRPr>
          </a:p>
          <a:p>
            <a:pPr marL="0" lvl="0" indent="0" algn="l" rtl="0">
              <a:lnSpc>
                <a:spcPct val="115000"/>
              </a:lnSpc>
              <a:spcBef>
                <a:spcPts val="0"/>
              </a:spcBef>
              <a:spcAft>
                <a:spcPts val="0"/>
              </a:spcAft>
              <a:buNone/>
            </a:pPr>
            <a:r>
              <a:rPr lang="en" sz="1400">
                <a:latin typeface="Lato"/>
                <a:ea typeface="Lato"/>
                <a:cs typeface="Lato"/>
                <a:sym typeface="Lato"/>
              </a:rPr>
              <a:t>Centers for Medicare &amp; Medicaid Services </a:t>
            </a:r>
            <a:endParaRPr sz="1400">
              <a:latin typeface="Lato"/>
              <a:ea typeface="Lato"/>
              <a:cs typeface="Lato"/>
              <a:sym typeface="Lato"/>
            </a:endParaRPr>
          </a:p>
          <a:p>
            <a:pPr marL="0" lvl="0" indent="0" algn="l" rtl="0">
              <a:lnSpc>
                <a:spcPct val="115000"/>
              </a:lnSpc>
              <a:spcBef>
                <a:spcPts val="1200"/>
              </a:spcBef>
              <a:spcAft>
                <a:spcPts val="0"/>
              </a:spcAft>
              <a:buNone/>
            </a:pPr>
            <a:r>
              <a:rPr lang="en" sz="1400">
                <a:latin typeface="Lato"/>
                <a:ea typeface="Lato"/>
                <a:cs typeface="Lato"/>
                <a:sym typeface="Lato"/>
              </a:rPr>
              <a:t>Publicly available </a:t>
            </a:r>
            <a:r>
              <a:rPr lang="en" sz="1400" u="sng">
                <a:solidFill>
                  <a:schemeClr val="hlink"/>
                </a:solidFill>
                <a:latin typeface="Lato"/>
                <a:ea typeface="Lato"/>
                <a:cs typeface="Lato"/>
                <a:sym typeface="Lato"/>
                <a:hlinkClick r:id="rId3"/>
              </a:rPr>
              <a:t>dataset</a:t>
            </a:r>
            <a:r>
              <a:rPr lang="en" sz="1400">
                <a:latin typeface="Lato"/>
                <a:ea typeface="Lato"/>
                <a:cs typeface="Lato"/>
                <a:sym typeface="Lato"/>
              </a:rPr>
              <a:t>. </a:t>
            </a:r>
            <a:endParaRPr sz="1400">
              <a:latin typeface="Lato"/>
              <a:ea typeface="Lato"/>
              <a:cs typeface="Lato"/>
              <a:sym typeface="Lato"/>
            </a:endParaRPr>
          </a:p>
          <a:p>
            <a:pPr marL="0" lvl="0" indent="0" algn="l" rtl="0">
              <a:lnSpc>
                <a:spcPct val="115000"/>
              </a:lnSpc>
              <a:spcBef>
                <a:spcPts val="1200"/>
              </a:spcBef>
              <a:spcAft>
                <a:spcPts val="0"/>
              </a:spcAft>
              <a:buNone/>
            </a:pPr>
            <a:r>
              <a:rPr lang="en" sz="1400">
                <a:latin typeface="Lato"/>
                <a:ea typeface="Lato"/>
                <a:cs typeface="Lato"/>
                <a:sym typeface="Lato"/>
              </a:rPr>
              <a:t>It has 13,751 rows and 46 columns</a:t>
            </a:r>
            <a:endParaRPr sz="1400">
              <a:latin typeface="Lato"/>
              <a:ea typeface="Lato"/>
              <a:cs typeface="Lato"/>
              <a:sym typeface="Lato"/>
            </a:endParaRPr>
          </a:p>
          <a:p>
            <a:pPr marL="0" lvl="0" indent="0" algn="l" rtl="0">
              <a:lnSpc>
                <a:spcPct val="115000"/>
              </a:lnSpc>
              <a:spcBef>
                <a:spcPts val="1200"/>
              </a:spcBef>
              <a:spcAft>
                <a:spcPts val="0"/>
              </a:spcAft>
              <a:buNone/>
            </a:pPr>
            <a:endParaRPr sz="1400">
              <a:latin typeface="Lato"/>
              <a:ea typeface="Lato"/>
              <a:cs typeface="Lato"/>
              <a:sym typeface="Lato"/>
            </a:endParaRPr>
          </a:p>
          <a:p>
            <a:pPr marL="0" lvl="0" indent="0" algn="l" rtl="0">
              <a:lnSpc>
                <a:spcPct val="115000"/>
              </a:lnSpc>
              <a:spcBef>
                <a:spcPts val="500"/>
              </a:spcBef>
              <a:spcAft>
                <a:spcPts val="0"/>
              </a:spcAft>
              <a:buNone/>
            </a:pPr>
            <a:endParaRPr sz="1400">
              <a:latin typeface="Lato"/>
              <a:ea typeface="Lato"/>
              <a:cs typeface="Lato"/>
              <a:sym typeface="Lato"/>
            </a:endParaRPr>
          </a:p>
          <a:p>
            <a:pPr marL="0" lvl="0" indent="0" algn="l" rtl="0">
              <a:lnSpc>
                <a:spcPct val="115000"/>
              </a:lnSpc>
              <a:spcBef>
                <a:spcPts val="500"/>
              </a:spcBef>
              <a:spcAft>
                <a:spcPts val="0"/>
              </a:spcAft>
              <a:buNone/>
            </a:pPr>
            <a:endParaRPr sz="1200">
              <a:latin typeface="Lato"/>
              <a:ea typeface="Lato"/>
              <a:cs typeface="Lato"/>
              <a:sym typeface="Lato"/>
            </a:endParaRPr>
          </a:p>
          <a:p>
            <a:pPr marL="0" lvl="0" indent="0" algn="l" rtl="0">
              <a:lnSpc>
                <a:spcPct val="115000"/>
              </a:lnSpc>
              <a:spcBef>
                <a:spcPts val="500"/>
              </a:spcBef>
              <a:spcAft>
                <a:spcPts val="0"/>
              </a:spcAft>
              <a:buNone/>
            </a:pPr>
            <a:endParaRPr sz="1200">
              <a:latin typeface="Lato"/>
              <a:ea typeface="Lato"/>
              <a:cs typeface="Lato"/>
              <a:sym typeface="Lato"/>
            </a:endParaRPr>
          </a:p>
          <a:p>
            <a:pPr marL="0" lvl="0" indent="0" algn="l" rtl="0">
              <a:spcBef>
                <a:spcPts val="500"/>
              </a:spcBef>
              <a:spcAft>
                <a:spcPts val="0"/>
              </a:spcAft>
              <a:buNone/>
            </a:pPr>
            <a:endParaRPr/>
          </a:p>
        </p:txBody>
      </p:sp>
      <p:sp>
        <p:nvSpPr>
          <p:cNvPr id="926" name="Google Shape;926;p60"/>
          <p:cNvSpPr/>
          <p:nvPr/>
        </p:nvSpPr>
        <p:spPr>
          <a:xfrm>
            <a:off x="3117250" y="2017173"/>
            <a:ext cx="1154700" cy="869700"/>
          </a:xfrm>
          <a:prstGeom prst="flowChartInternalStorag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27" name="Google Shape;927;p60"/>
          <p:cNvSpPr/>
          <p:nvPr/>
        </p:nvSpPr>
        <p:spPr>
          <a:xfrm>
            <a:off x="4938200" y="2362475"/>
            <a:ext cx="1035025" cy="869700"/>
          </a:xfrm>
          <a:prstGeom prst="flowChartInternalStorag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cxnSp>
        <p:nvCxnSpPr>
          <p:cNvPr id="928" name="Google Shape;928;p60"/>
          <p:cNvCxnSpPr>
            <a:stCxn id="926" idx="3"/>
            <a:endCxn id="927" idx="1"/>
          </p:cNvCxnSpPr>
          <p:nvPr/>
        </p:nvCxnSpPr>
        <p:spPr>
          <a:xfrm>
            <a:off x="4271950" y="2452023"/>
            <a:ext cx="666300" cy="345300"/>
          </a:xfrm>
          <a:prstGeom prst="bentConnector3">
            <a:avLst>
              <a:gd name="adj1" fmla="val 49996"/>
            </a:avLst>
          </a:prstGeom>
          <a:noFill/>
          <a:ln w="9525" cap="flat" cmpd="sng">
            <a:solidFill>
              <a:schemeClr val="dk2"/>
            </a:solidFill>
            <a:prstDash val="solid"/>
            <a:round/>
            <a:headEnd type="triangle" w="med" len="med"/>
            <a:tailEnd type="triangle" w="med" len="med"/>
          </a:ln>
        </p:spPr>
      </p:cxnSp>
      <p:sp>
        <p:nvSpPr>
          <p:cNvPr id="929" name="Google Shape;929;p60"/>
          <p:cNvSpPr txBox="1"/>
          <p:nvPr/>
        </p:nvSpPr>
        <p:spPr>
          <a:xfrm>
            <a:off x="4536794" y="2191058"/>
            <a:ext cx="4518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Cairo"/>
                <a:ea typeface="Cairo"/>
                <a:cs typeface="Cairo"/>
                <a:sym typeface="Cairo"/>
              </a:rPr>
              <a:t>NDC</a:t>
            </a:r>
            <a:endParaRPr sz="1100">
              <a:solidFill>
                <a:schemeClr val="dk1"/>
              </a:solidFill>
              <a:latin typeface="Cairo"/>
              <a:ea typeface="Cairo"/>
              <a:cs typeface="Cairo"/>
              <a:sym typeface="Cairo"/>
            </a:endParaRPr>
          </a:p>
        </p:txBody>
      </p:sp>
      <p:sp>
        <p:nvSpPr>
          <p:cNvPr id="930" name="Google Shape;930;p60"/>
          <p:cNvSpPr txBox="1"/>
          <p:nvPr/>
        </p:nvSpPr>
        <p:spPr>
          <a:xfrm>
            <a:off x="3200740" y="2080361"/>
            <a:ext cx="924300"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Cairo"/>
                <a:ea typeface="Cairo"/>
                <a:cs typeface="Cairo"/>
                <a:sym typeface="Cairo"/>
              </a:rPr>
              <a:t>PDE Data</a:t>
            </a:r>
            <a:endParaRPr sz="1500">
              <a:solidFill>
                <a:schemeClr val="dk1"/>
              </a:solidFill>
              <a:latin typeface="Cairo"/>
              <a:ea typeface="Cairo"/>
              <a:cs typeface="Cairo"/>
              <a:sym typeface="Cairo"/>
            </a:endParaRPr>
          </a:p>
        </p:txBody>
      </p:sp>
      <p:sp>
        <p:nvSpPr>
          <p:cNvPr id="931" name="Google Shape;931;p60"/>
          <p:cNvSpPr txBox="1"/>
          <p:nvPr/>
        </p:nvSpPr>
        <p:spPr>
          <a:xfrm>
            <a:off x="4988600" y="2452025"/>
            <a:ext cx="1225500" cy="8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Commercial  Data</a:t>
            </a:r>
            <a:endParaRPr>
              <a:solidFill>
                <a:schemeClr val="dk1"/>
              </a:solidFill>
              <a:latin typeface="Cairo"/>
              <a:ea typeface="Cairo"/>
              <a:cs typeface="Cairo"/>
              <a:sym typeface="Cairo"/>
            </a:endParaRPr>
          </a:p>
        </p:txBody>
      </p:sp>
      <p:sp>
        <p:nvSpPr>
          <p:cNvPr id="932" name="Google Shape;932;p60"/>
          <p:cNvSpPr txBox="1"/>
          <p:nvPr/>
        </p:nvSpPr>
        <p:spPr>
          <a:xfrm>
            <a:off x="3371350" y="3627975"/>
            <a:ext cx="2467500" cy="76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iro"/>
                <a:ea typeface="Cairo"/>
                <a:cs typeface="Cairo"/>
                <a:sym typeface="Cairo"/>
              </a:rPr>
              <a:t>PDE: Prescription Drug Event</a:t>
            </a:r>
            <a:endParaRPr>
              <a:solidFill>
                <a:schemeClr val="dk1"/>
              </a:solidFill>
              <a:latin typeface="Cairo"/>
              <a:ea typeface="Cairo"/>
              <a:cs typeface="Cairo"/>
              <a:sym typeface="Cairo"/>
            </a:endParaRPr>
          </a:p>
          <a:p>
            <a:pPr marL="0" lvl="0" indent="0" algn="l" rtl="0">
              <a:lnSpc>
                <a:spcPct val="115000"/>
              </a:lnSpc>
              <a:spcBef>
                <a:spcPts val="500"/>
              </a:spcBef>
              <a:spcAft>
                <a:spcPts val="500"/>
              </a:spcAft>
              <a:buNone/>
            </a:pPr>
            <a:r>
              <a:rPr lang="en">
                <a:solidFill>
                  <a:schemeClr val="dk1"/>
                </a:solidFill>
                <a:latin typeface="Cairo"/>
                <a:ea typeface="Cairo"/>
                <a:cs typeface="Cairo"/>
                <a:sym typeface="Cairo"/>
              </a:rPr>
              <a:t>NDC: National Drug Codes</a:t>
            </a:r>
            <a:endParaRPr sz="1800">
              <a:solidFill>
                <a:schemeClr val="dk1"/>
              </a:solidFill>
              <a:latin typeface="Cairo"/>
              <a:ea typeface="Cairo"/>
              <a:cs typeface="Cairo"/>
              <a:sym typeface="Cai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61"/>
          <p:cNvSpPr/>
          <p:nvPr/>
        </p:nvSpPr>
        <p:spPr>
          <a:xfrm>
            <a:off x="3132125" y="3620350"/>
            <a:ext cx="5302500" cy="76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38" name="Google Shape;938;p61"/>
          <p:cNvSpPr/>
          <p:nvPr/>
        </p:nvSpPr>
        <p:spPr>
          <a:xfrm>
            <a:off x="3132125" y="2117375"/>
            <a:ext cx="5302500" cy="136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39" name="Google Shape;939;p61"/>
          <p:cNvSpPr/>
          <p:nvPr/>
        </p:nvSpPr>
        <p:spPr>
          <a:xfrm>
            <a:off x="3132125" y="1213500"/>
            <a:ext cx="5302500" cy="76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40" name="Google Shape;940;p61"/>
          <p:cNvSpPr txBox="1">
            <a:spLocks noGrp="1"/>
          </p:cNvSpPr>
          <p:nvPr>
            <p:ph type="body" idx="1"/>
          </p:nvPr>
        </p:nvSpPr>
        <p:spPr>
          <a:xfrm>
            <a:off x="3132125" y="1123500"/>
            <a:ext cx="5302500" cy="28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Based on official resource within the CMS website. Drugs that did not make it to this list are likewise not filtered in our diabetes specific medication.</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Duplication of data due to additional rows that represented overall metrics for each drug brand.</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Decided to split the original and diabetes specific dataset into two. So a total of four datasets.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Redacted data cleaned on case by case basis. It did not make sense to drop entire rows just because some column values have NaN.</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941" name="Google Shape;941;p6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Cleaning and Pre-processing</a:t>
            </a:r>
            <a:endParaRPr sz="2800"/>
          </a:p>
        </p:txBody>
      </p:sp>
      <p:sp>
        <p:nvSpPr>
          <p:cNvPr id="942" name="Google Shape;942;p61"/>
          <p:cNvSpPr txBox="1"/>
          <p:nvPr/>
        </p:nvSpPr>
        <p:spPr>
          <a:xfrm>
            <a:off x="957450" y="1230200"/>
            <a:ext cx="2174700" cy="3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Filtered Diabetes Medication</a:t>
            </a: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r>
              <a:rPr lang="en" sz="1800">
                <a:solidFill>
                  <a:schemeClr val="dk1"/>
                </a:solidFill>
                <a:latin typeface="Cairo"/>
                <a:ea typeface="Cairo"/>
                <a:cs typeface="Cairo"/>
                <a:sym typeface="Cairo"/>
              </a:rPr>
              <a:t>Misrepresentation and Duplicate Data Entries</a:t>
            </a: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r>
              <a:rPr lang="en" sz="1800">
                <a:solidFill>
                  <a:schemeClr val="dk1"/>
                </a:solidFill>
                <a:latin typeface="Cairo"/>
                <a:ea typeface="Cairo"/>
                <a:cs typeface="Cairo"/>
                <a:sym typeface="Cairo"/>
              </a:rPr>
              <a:t>Handling Missing Values</a:t>
            </a:r>
            <a:endParaRPr sz="1800">
              <a:solidFill>
                <a:schemeClr val="dk1"/>
              </a:solidFill>
              <a:latin typeface="Cairo"/>
              <a:ea typeface="Cairo"/>
              <a:cs typeface="Cairo"/>
              <a:sym typeface="Cai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62"/>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Data Analysis Techniques </a:t>
            </a:r>
            <a:endParaRPr/>
          </a:p>
        </p:txBody>
      </p:sp>
      <p:sp>
        <p:nvSpPr>
          <p:cNvPr id="948" name="Google Shape;948;p62"/>
          <p:cNvSpPr txBox="1"/>
          <p:nvPr/>
        </p:nvSpPr>
        <p:spPr>
          <a:xfrm>
            <a:off x="1024525" y="1254500"/>
            <a:ext cx="2265000" cy="30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iro"/>
                <a:ea typeface="Cairo"/>
                <a:cs typeface="Cairo"/>
                <a:sym typeface="Cairo"/>
              </a:rPr>
              <a:t>Data Segmentation and Grouping</a:t>
            </a: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r>
              <a:rPr lang="en" sz="1800">
                <a:solidFill>
                  <a:schemeClr val="dk1"/>
                </a:solidFill>
                <a:latin typeface="Cairo"/>
                <a:ea typeface="Cairo"/>
                <a:cs typeface="Cairo"/>
                <a:sym typeface="Cairo"/>
              </a:rPr>
              <a:t>Outlier Detection </a:t>
            </a: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endParaRPr sz="1800">
              <a:solidFill>
                <a:schemeClr val="dk1"/>
              </a:solidFill>
              <a:latin typeface="Cairo"/>
              <a:ea typeface="Cairo"/>
              <a:cs typeface="Cairo"/>
              <a:sym typeface="Cairo"/>
            </a:endParaRPr>
          </a:p>
          <a:p>
            <a:pPr marL="0" lvl="0" indent="0" algn="l" rtl="0">
              <a:spcBef>
                <a:spcPts val="0"/>
              </a:spcBef>
              <a:spcAft>
                <a:spcPts val="0"/>
              </a:spcAft>
              <a:buNone/>
            </a:pPr>
            <a:r>
              <a:rPr lang="en" sz="1800">
                <a:solidFill>
                  <a:schemeClr val="dk1"/>
                </a:solidFill>
                <a:latin typeface="Cairo"/>
                <a:ea typeface="Cairo"/>
                <a:cs typeface="Cairo"/>
                <a:sym typeface="Cairo"/>
              </a:rPr>
              <a:t>Comparative Analysis</a:t>
            </a:r>
            <a:endParaRPr sz="1800">
              <a:solidFill>
                <a:schemeClr val="dk1"/>
              </a:solidFill>
              <a:latin typeface="Cairo"/>
              <a:ea typeface="Cairo"/>
              <a:cs typeface="Cairo"/>
              <a:sym typeface="Cairo"/>
            </a:endParaRPr>
          </a:p>
        </p:txBody>
      </p:sp>
      <p:sp>
        <p:nvSpPr>
          <p:cNvPr id="949" name="Google Shape;949;p62"/>
          <p:cNvSpPr txBox="1"/>
          <p:nvPr/>
        </p:nvSpPr>
        <p:spPr>
          <a:xfrm>
            <a:off x="3902875" y="1038475"/>
            <a:ext cx="4857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latin typeface="Cairo"/>
              <a:ea typeface="Cairo"/>
              <a:cs typeface="Cairo"/>
              <a:sym typeface="Cairo"/>
            </a:endParaRPr>
          </a:p>
          <a:p>
            <a:pPr marL="0" lvl="0" indent="0" algn="l" rtl="0">
              <a:spcBef>
                <a:spcPts val="0"/>
              </a:spcBef>
              <a:spcAft>
                <a:spcPts val="0"/>
              </a:spcAft>
              <a:buNone/>
            </a:pPr>
            <a:endParaRPr sz="1600">
              <a:solidFill>
                <a:schemeClr val="dk1"/>
              </a:solidFill>
              <a:latin typeface="Cairo"/>
              <a:ea typeface="Cairo"/>
              <a:cs typeface="Cairo"/>
              <a:sym typeface="Cairo"/>
            </a:endParaRPr>
          </a:p>
        </p:txBody>
      </p:sp>
      <p:sp>
        <p:nvSpPr>
          <p:cNvPr id="950" name="Google Shape;950;p62"/>
          <p:cNvSpPr/>
          <p:nvPr/>
        </p:nvSpPr>
        <p:spPr>
          <a:xfrm>
            <a:off x="3289525" y="1296350"/>
            <a:ext cx="5227200" cy="66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51" name="Google Shape;951;p62"/>
          <p:cNvSpPr/>
          <p:nvPr/>
        </p:nvSpPr>
        <p:spPr>
          <a:xfrm>
            <a:off x="3289525" y="2432450"/>
            <a:ext cx="5227200" cy="66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52" name="Google Shape;952;p62"/>
          <p:cNvSpPr/>
          <p:nvPr/>
        </p:nvSpPr>
        <p:spPr>
          <a:xfrm>
            <a:off x="3289525" y="3610400"/>
            <a:ext cx="5227200" cy="66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a:ea typeface="Cairo"/>
              <a:cs typeface="Cairo"/>
              <a:sym typeface="Cairo"/>
            </a:endParaRPr>
          </a:p>
        </p:txBody>
      </p:sp>
      <p:sp>
        <p:nvSpPr>
          <p:cNvPr id="953" name="Google Shape;953;p62"/>
          <p:cNvSpPr txBox="1"/>
          <p:nvPr/>
        </p:nvSpPr>
        <p:spPr>
          <a:xfrm>
            <a:off x="3373250" y="1212700"/>
            <a:ext cx="5061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iro"/>
                <a:ea typeface="Cairo"/>
                <a:cs typeface="Cairo"/>
                <a:sym typeface="Cairo"/>
              </a:rPr>
              <a:t>Splitting the dataset based on the manufacturer name to analyze data more specifically</a:t>
            </a: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a:p>
            <a:pPr marL="0" lvl="0" indent="0" algn="l" rtl="0">
              <a:spcBef>
                <a:spcPts val="0"/>
              </a:spcBef>
              <a:spcAft>
                <a:spcPts val="0"/>
              </a:spcAft>
              <a:buNone/>
            </a:pPr>
            <a:r>
              <a:rPr lang="en" sz="1000">
                <a:solidFill>
                  <a:schemeClr val="dk1"/>
                </a:solidFill>
                <a:latin typeface="Cairo"/>
                <a:ea typeface="Cairo"/>
                <a:cs typeface="Cairo"/>
                <a:sym typeface="Cairo"/>
              </a:rPr>
              <a:t>Grouping data by ‘Generic Name’ and calculating aggregated values, such as total manufactures and spending to help identify trends and patterns </a:t>
            </a:r>
            <a:endParaRPr sz="1000">
              <a:solidFill>
                <a:schemeClr val="dk1"/>
              </a:solidFill>
              <a:latin typeface="Cairo"/>
              <a:ea typeface="Cairo"/>
              <a:cs typeface="Cairo"/>
              <a:sym typeface="Cairo"/>
            </a:endParaRPr>
          </a:p>
        </p:txBody>
      </p:sp>
      <p:sp>
        <p:nvSpPr>
          <p:cNvPr id="954" name="Google Shape;954;p62"/>
          <p:cNvSpPr txBox="1"/>
          <p:nvPr/>
        </p:nvSpPr>
        <p:spPr>
          <a:xfrm>
            <a:off x="3289525" y="2411675"/>
            <a:ext cx="5061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iro"/>
                <a:ea typeface="Cairo"/>
                <a:cs typeface="Cairo"/>
                <a:sym typeface="Cairo"/>
              </a:rPr>
              <a:t>Implementing the Interquartile Range method to identify outliers in spending data. This helps in understanding spending patterns and identifying unusual or large values that indicate issues such as overpricing or monopolistic practices</a:t>
            </a: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p:txBody>
      </p:sp>
      <p:sp>
        <p:nvSpPr>
          <p:cNvPr id="955" name="Google Shape;955;p62"/>
          <p:cNvSpPr txBox="1"/>
          <p:nvPr/>
        </p:nvSpPr>
        <p:spPr>
          <a:xfrm>
            <a:off x="3289525" y="3610400"/>
            <a:ext cx="5061300" cy="6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iro"/>
                <a:ea typeface="Cairo"/>
                <a:cs typeface="Cairo"/>
                <a:sym typeface="Cairo"/>
              </a:rPr>
              <a:t>Comparing total spending on diabetic drugs against overall spending to understand the proportion and significance of diabetic medication spending throughout the years.</a:t>
            </a: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a:p>
            <a:pPr marL="0" lvl="0" indent="0" algn="l" rtl="0">
              <a:spcBef>
                <a:spcPts val="0"/>
              </a:spcBef>
              <a:spcAft>
                <a:spcPts val="0"/>
              </a:spcAft>
              <a:buNone/>
            </a:pPr>
            <a:endParaRPr sz="1000">
              <a:solidFill>
                <a:schemeClr val="dk1"/>
              </a:solidFill>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On-screen Show (16:9)</PresentationFormat>
  <Paragraphs>176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Cairo</vt:lpstr>
      <vt:lpstr>Roboto Condensed Light</vt:lpstr>
      <vt:lpstr>Arial</vt:lpstr>
      <vt:lpstr>Bungee</vt:lpstr>
      <vt:lpstr>DM Sans</vt:lpstr>
      <vt:lpstr>Lato</vt:lpstr>
      <vt:lpstr>World Diabetes Day by Slidesgo</vt:lpstr>
      <vt:lpstr>Costs and  Coverage of  Diabetes  Medications</vt:lpstr>
      <vt:lpstr>A walkthrough</vt:lpstr>
      <vt:lpstr>Understanding Medicare</vt:lpstr>
      <vt:lpstr>61%</vt:lpstr>
      <vt:lpstr>Project Purpose</vt:lpstr>
      <vt:lpstr>Objectives</vt:lpstr>
      <vt:lpstr>Data Acquisition</vt:lpstr>
      <vt:lpstr>Cleaning and Pre-processing</vt:lpstr>
      <vt:lpstr>Data Analysis Techniques </vt:lpstr>
      <vt:lpstr>Objective one</vt:lpstr>
      <vt:lpstr>Objective two</vt:lpstr>
      <vt:lpstr>Objective two</vt:lpstr>
      <vt:lpstr>Objective three </vt:lpstr>
      <vt:lpstr>Objective four </vt:lpstr>
      <vt:lpstr>Future prospects</vt:lpstr>
      <vt:lpstr>Future prospects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and  Coverage of  Diabetes  Medications</dc:title>
  <cp:lastModifiedBy>Shah, Preksha Kamleshkumar</cp:lastModifiedBy>
  <cp:revision>1</cp:revision>
  <dcterms:modified xsi:type="dcterms:W3CDTF">2024-02-29T17:45:23Z</dcterms:modified>
</cp:coreProperties>
</file>