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57" r:id="rId4"/>
    <p:sldId id="270" r:id="rId5"/>
    <p:sldId id="259" r:id="rId6"/>
    <p:sldId id="260" r:id="rId7"/>
    <p:sldId id="261" r:id="rId8"/>
    <p:sldId id="262" r:id="rId9"/>
    <p:sldId id="264" r:id="rId10"/>
    <p:sldId id="266" r:id="rId11"/>
    <p:sldId id="272" r:id="rId12"/>
    <p:sldId id="273"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02" d="100"/>
          <a:sy n="102" d="100"/>
        </p:scale>
        <p:origin x="13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5/23/2021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bg2">
                <a:tint val="97000"/>
                <a:hueMod val="92000"/>
                <a:satMod val="169000"/>
                <a:lumMod val="164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5/23/2021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hyperlink" Target="http://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 Id="rId4" Type="http://schemas.openxmlformats.org/officeDocument/2006/relationships/hyperlink" Target="https://cf-courses-data.s3.us.cloud-object-storage.appdomain.cloud/IBMDeveloperSkillsNetwork-%20%20DS0701EN-SkillsNetwork/labs/newyork_data.js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532D-1ED1-449E-8892-2349E1FE2DDF}"/>
              </a:ext>
            </a:extLst>
          </p:cNvPr>
          <p:cNvSpPr>
            <a:spLocks noGrp="1"/>
          </p:cNvSpPr>
          <p:nvPr>
            <p:ph type="ctrTitle"/>
          </p:nvPr>
        </p:nvSpPr>
        <p:spPr>
          <a:xfrm>
            <a:off x="684212" y="377191"/>
            <a:ext cx="10677208" cy="3466676"/>
          </a:xfrm>
        </p:spPr>
        <p:txBody>
          <a:bodyPr>
            <a:normAutofit/>
          </a:bodyPr>
          <a:lstStyle/>
          <a:p>
            <a:r>
              <a:rPr lang="en-US" b="1" dirty="0"/>
              <a:t>Applied Data Science Capstone</a:t>
            </a:r>
            <a:br>
              <a:rPr lang="en-US" b="1" dirty="0"/>
            </a:br>
            <a:endParaRPr lang="en-CA" dirty="0"/>
          </a:p>
        </p:txBody>
      </p:sp>
      <p:sp>
        <p:nvSpPr>
          <p:cNvPr id="3" name="Subtitle 2">
            <a:extLst>
              <a:ext uri="{FF2B5EF4-FFF2-40B4-BE49-F238E27FC236}">
                <a16:creationId xmlns:a16="http://schemas.microsoft.com/office/drawing/2014/main" id="{22C76D97-7589-49C4-AC78-62B531FB08C9}"/>
              </a:ext>
            </a:extLst>
          </p:cNvPr>
          <p:cNvSpPr>
            <a:spLocks noGrp="1"/>
          </p:cNvSpPr>
          <p:nvPr>
            <p:ph type="subTitle" idx="1"/>
          </p:nvPr>
        </p:nvSpPr>
        <p:spPr>
          <a:xfrm>
            <a:off x="684212" y="4869180"/>
            <a:ext cx="6400800" cy="922020"/>
          </a:xfrm>
        </p:spPr>
        <p:txBody>
          <a:bodyPr/>
          <a:lstStyle/>
          <a:p>
            <a:r>
              <a:rPr lang="en-IN" dirty="0"/>
              <a:t>Preksha Tiwari	</a:t>
            </a:r>
            <a:endParaRPr lang="it-IT" dirty="0"/>
          </a:p>
          <a:p>
            <a:endParaRPr lang="en-CA" dirty="0"/>
          </a:p>
        </p:txBody>
      </p:sp>
    </p:spTree>
    <p:extLst>
      <p:ext uri="{BB962C8B-B14F-4D97-AF65-F5344CB8AC3E}">
        <p14:creationId xmlns:p14="http://schemas.microsoft.com/office/powerpoint/2010/main" val="154224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661993"/>
          </a:xfrm>
          <a:prstGeom prst="rect">
            <a:avLst/>
          </a:prstGeom>
          <a:noFill/>
        </p:spPr>
        <p:txBody>
          <a:bodyPr wrap="square" rtlCol="0">
            <a:spAutoFit/>
          </a:bodyPr>
          <a:lstStyle/>
          <a:p>
            <a:r>
              <a:rPr lang="en-US" b="1" dirty="0"/>
              <a:t>Results:</a:t>
            </a:r>
          </a:p>
          <a:p>
            <a:r>
              <a:rPr lang="en-US" b="1" dirty="0"/>
              <a:t>4.1 Plot the clusters on a Map of the Toronto and Super Impose the best location of a Store i.e. Central Toronto</a:t>
            </a:r>
          </a:p>
          <a:p>
            <a:endParaRPr lang="en-US" b="1" dirty="0"/>
          </a:p>
          <a:p>
            <a:endParaRPr lang="en-US" b="1" dirty="0"/>
          </a:p>
          <a:p>
            <a:pPr lvl="0"/>
            <a:endParaRPr lang="en-CA" sz="1200" dirty="0">
              <a:latin typeface="Calibri Light" panose="020F0302020204030204" pitchFamily="34" charset="0"/>
              <a:cs typeface="Calibri Light" panose="020F0302020204030204" pitchFamily="34" charset="0"/>
            </a:endParaRPr>
          </a:p>
        </p:txBody>
      </p:sp>
      <p:pic>
        <p:nvPicPr>
          <p:cNvPr id="4" name="Picture 3">
            <a:extLst>
              <a:ext uri="{FF2B5EF4-FFF2-40B4-BE49-F238E27FC236}">
                <a16:creationId xmlns:a16="http://schemas.microsoft.com/office/drawing/2014/main" id="{EB2351AD-A80F-41DC-BB54-747E279A1B28}"/>
              </a:ext>
            </a:extLst>
          </p:cNvPr>
          <p:cNvPicPr/>
          <p:nvPr/>
        </p:nvPicPr>
        <p:blipFill>
          <a:blip r:embed="rId2"/>
          <a:stretch>
            <a:fillRect/>
          </a:stretch>
        </p:blipFill>
        <p:spPr>
          <a:xfrm>
            <a:off x="1359556" y="1670542"/>
            <a:ext cx="9289153" cy="3653811"/>
          </a:xfrm>
          <a:prstGeom prst="rect">
            <a:avLst/>
          </a:prstGeom>
        </p:spPr>
      </p:pic>
    </p:spTree>
    <p:extLst>
      <p:ext uri="{BB962C8B-B14F-4D97-AF65-F5344CB8AC3E}">
        <p14:creationId xmlns:p14="http://schemas.microsoft.com/office/powerpoint/2010/main" val="3689072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969770"/>
          </a:xfrm>
          <a:prstGeom prst="rect">
            <a:avLst/>
          </a:prstGeom>
          <a:noFill/>
        </p:spPr>
        <p:txBody>
          <a:bodyPr wrap="square" rtlCol="0">
            <a:spAutoFit/>
          </a:bodyPr>
          <a:lstStyle/>
          <a:p>
            <a:r>
              <a:rPr lang="en-US" b="1" dirty="0"/>
              <a:t>Results:</a:t>
            </a:r>
          </a:p>
          <a:p>
            <a:r>
              <a:rPr lang="en-US" b="1" dirty="0"/>
              <a:t>4.2 Cluster analysis for Neighborhood or Toronto City : Central Toronto ,Downtown and East Toronto</a:t>
            </a:r>
          </a:p>
          <a:p>
            <a:endParaRPr lang="en-US" b="1" dirty="0"/>
          </a:p>
          <a:p>
            <a:endParaRPr lang="en-US" b="1" dirty="0"/>
          </a:p>
          <a:p>
            <a:pPr lvl="0"/>
            <a:r>
              <a:rPr lang="en-CA" sz="1600" b="1" dirty="0">
                <a:latin typeface="Arial" panose="020B0604020202020204" pitchFamily="34" charset="0"/>
                <a:cs typeface="Arial" panose="020B0604020202020204" pitchFamily="34" charset="0"/>
              </a:rPr>
              <a:t>Based on the individual preferences  they can opt for location change either in Central , East or Downtown Toronto</a:t>
            </a:r>
          </a:p>
        </p:txBody>
      </p:sp>
      <p:pic>
        <p:nvPicPr>
          <p:cNvPr id="6" name="Picture 5">
            <a:extLst>
              <a:ext uri="{FF2B5EF4-FFF2-40B4-BE49-F238E27FC236}">
                <a16:creationId xmlns:a16="http://schemas.microsoft.com/office/drawing/2014/main" id="{B4AB9D2E-15A4-4841-94FD-4D535C81265A}"/>
              </a:ext>
            </a:extLst>
          </p:cNvPr>
          <p:cNvPicPr/>
          <p:nvPr/>
        </p:nvPicPr>
        <p:blipFill>
          <a:blip r:embed="rId2"/>
          <a:stretch>
            <a:fillRect/>
          </a:stretch>
        </p:blipFill>
        <p:spPr>
          <a:xfrm>
            <a:off x="1203766" y="2870521"/>
            <a:ext cx="10243595" cy="1438154"/>
          </a:xfrm>
          <a:prstGeom prst="rect">
            <a:avLst/>
          </a:prstGeom>
        </p:spPr>
      </p:pic>
      <p:pic>
        <p:nvPicPr>
          <p:cNvPr id="7" name="Picture 6">
            <a:extLst>
              <a:ext uri="{FF2B5EF4-FFF2-40B4-BE49-F238E27FC236}">
                <a16:creationId xmlns:a16="http://schemas.microsoft.com/office/drawing/2014/main" id="{1A94EEBD-7638-4FF9-B417-47F399333838}"/>
              </a:ext>
            </a:extLst>
          </p:cNvPr>
          <p:cNvPicPr/>
          <p:nvPr/>
        </p:nvPicPr>
        <p:blipFill>
          <a:blip r:embed="rId3"/>
          <a:stretch>
            <a:fillRect/>
          </a:stretch>
        </p:blipFill>
        <p:spPr>
          <a:xfrm>
            <a:off x="1203767" y="4686464"/>
            <a:ext cx="10243594" cy="1205049"/>
          </a:xfrm>
          <a:prstGeom prst="rect">
            <a:avLst/>
          </a:prstGeom>
        </p:spPr>
      </p:pic>
    </p:spTree>
    <p:extLst>
      <p:ext uri="{BB962C8B-B14F-4D97-AF65-F5344CB8AC3E}">
        <p14:creationId xmlns:p14="http://schemas.microsoft.com/office/powerpoint/2010/main" val="472077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031325"/>
          </a:xfrm>
          <a:prstGeom prst="rect">
            <a:avLst/>
          </a:prstGeom>
          <a:noFill/>
        </p:spPr>
        <p:txBody>
          <a:bodyPr wrap="square" rtlCol="0">
            <a:spAutoFit/>
          </a:bodyPr>
          <a:lstStyle/>
          <a:p>
            <a:r>
              <a:rPr lang="en-US" b="1" dirty="0"/>
              <a:t>Results:</a:t>
            </a:r>
          </a:p>
          <a:p>
            <a:r>
              <a:rPr lang="en-US" b="1" dirty="0"/>
              <a:t>4.2 Cluster analysis for Neighborhood of New York City : Chinatown, Soho and Roosevelt Island </a:t>
            </a:r>
          </a:p>
          <a:p>
            <a:endParaRPr lang="en-US" b="1" dirty="0"/>
          </a:p>
          <a:p>
            <a:endParaRPr lang="en-US" b="1" dirty="0"/>
          </a:p>
          <a:p>
            <a:pPr lvl="0"/>
            <a:r>
              <a:rPr lang="en-CA" sz="1600" b="1" dirty="0">
                <a:latin typeface="Arial" panose="020B0604020202020204" pitchFamily="34" charset="0"/>
                <a:cs typeface="Arial" panose="020B0604020202020204" pitchFamily="34" charset="0"/>
              </a:rPr>
              <a:t>Based on the individual preferences  they can opt for location change either in </a:t>
            </a:r>
            <a:r>
              <a:rPr lang="en-US" sz="1600" b="1" dirty="0"/>
              <a:t>Chinatown, Soho and Roosevelt Island </a:t>
            </a:r>
            <a:endParaRPr lang="en-CA" sz="1600" b="1"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3427F11E-45D1-48F7-970C-1943CAD85094}"/>
              </a:ext>
            </a:extLst>
          </p:cNvPr>
          <p:cNvPicPr/>
          <p:nvPr/>
        </p:nvPicPr>
        <p:blipFill>
          <a:blip r:embed="rId2"/>
          <a:stretch>
            <a:fillRect/>
          </a:stretch>
        </p:blipFill>
        <p:spPr>
          <a:xfrm>
            <a:off x="1113182" y="3092132"/>
            <a:ext cx="10243594" cy="1097903"/>
          </a:xfrm>
          <a:prstGeom prst="rect">
            <a:avLst/>
          </a:prstGeom>
        </p:spPr>
      </p:pic>
      <p:pic>
        <p:nvPicPr>
          <p:cNvPr id="9" name="Picture 8">
            <a:extLst>
              <a:ext uri="{FF2B5EF4-FFF2-40B4-BE49-F238E27FC236}">
                <a16:creationId xmlns:a16="http://schemas.microsoft.com/office/drawing/2014/main" id="{81428281-ADC7-4E0B-882E-919E981E7089}"/>
              </a:ext>
            </a:extLst>
          </p:cNvPr>
          <p:cNvPicPr/>
          <p:nvPr/>
        </p:nvPicPr>
        <p:blipFill>
          <a:blip r:embed="rId3"/>
          <a:stretch>
            <a:fillRect/>
          </a:stretch>
        </p:blipFill>
        <p:spPr>
          <a:xfrm>
            <a:off x="1113182" y="4607202"/>
            <a:ext cx="10243594" cy="1097903"/>
          </a:xfrm>
          <a:prstGeom prst="rect">
            <a:avLst/>
          </a:prstGeom>
        </p:spPr>
      </p:pic>
    </p:spTree>
    <p:extLst>
      <p:ext uri="{BB962C8B-B14F-4D97-AF65-F5344CB8AC3E}">
        <p14:creationId xmlns:p14="http://schemas.microsoft.com/office/powerpoint/2010/main" val="2605857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777517" y="480433"/>
            <a:ext cx="9965635" cy="4093428"/>
          </a:xfrm>
          <a:prstGeom prst="rect">
            <a:avLst/>
          </a:prstGeom>
          <a:noFill/>
        </p:spPr>
        <p:txBody>
          <a:bodyPr wrap="square" rtlCol="0">
            <a:spAutoFit/>
          </a:bodyPr>
          <a:lstStyle/>
          <a:p>
            <a:r>
              <a:rPr lang="en-CA" dirty="0"/>
              <a:t>Conclusion</a:t>
            </a:r>
            <a:r>
              <a:rPr lang="en-CA" b="1" dirty="0"/>
              <a:t>:</a:t>
            </a:r>
          </a:p>
          <a:p>
            <a:endParaRPr lang="en-CA" b="1" dirty="0"/>
          </a:p>
          <a:p>
            <a:r>
              <a:rPr lang="en-CA" sz="1600" b="1" dirty="0">
                <a:latin typeface="Arial" panose="020B0604020202020204" pitchFamily="34" charset="0"/>
                <a:cs typeface="Arial" panose="020B0604020202020204" pitchFamily="34" charset="0"/>
              </a:rPr>
              <a:t>1) If you need to find a nice neighbourhood to live in Toronto city you can either go for the Central Toronto, Downtown or East Toronto based on the individual preferences  </a:t>
            </a:r>
          </a:p>
          <a:p>
            <a:r>
              <a:rPr lang="en-CA" sz="1600" b="1" dirty="0">
                <a:latin typeface="Arial" panose="020B0604020202020204" pitchFamily="34" charset="0"/>
                <a:cs typeface="Arial" panose="020B0604020202020204" pitchFamily="34" charset="0"/>
              </a:rPr>
              <a:t>Like if you mostly looking for park your first choice to be Downtown or in case if you are looking for best restaurant your first choice will be Central Toronto </a:t>
            </a:r>
          </a:p>
          <a:p>
            <a:endParaRPr lang="en-CA" sz="1600" b="1" dirty="0">
              <a:latin typeface="Arial" panose="020B0604020202020204" pitchFamily="34" charset="0"/>
              <a:cs typeface="Arial" panose="020B0604020202020204" pitchFamily="34" charset="0"/>
            </a:endParaRPr>
          </a:p>
          <a:p>
            <a:r>
              <a:rPr lang="en-CA" sz="1600" b="1" dirty="0">
                <a:latin typeface="Arial" panose="020B0604020202020204" pitchFamily="34" charset="0"/>
                <a:cs typeface="Arial" panose="020B0604020202020204" pitchFamily="34" charset="0"/>
              </a:rPr>
              <a:t>2) Similarly , find a nice neighbourhood to live in New York Manhattan city you can either go for the </a:t>
            </a:r>
            <a:r>
              <a:rPr lang="en-US" sz="1600" b="1" dirty="0">
                <a:latin typeface="Arial" panose="020B0604020202020204" pitchFamily="34" charset="0"/>
                <a:cs typeface="Arial" panose="020B0604020202020204" pitchFamily="34" charset="0"/>
              </a:rPr>
              <a:t>Chinatown, Soho and Roosevelt Island</a:t>
            </a:r>
            <a:r>
              <a:rPr lang="en-CA" sz="1600" b="1" dirty="0">
                <a:latin typeface="Arial" panose="020B0604020202020204" pitchFamily="34" charset="0"/>
                <a:cs typeface="Arial" panose="020B0604020202020204" pitchFamily="34" charset="0"/>
              </a:rPr>
              <a:t> based on the individual preferences  </a:t>
            </a:r>
          </a:p>
          <a:p>
            <a:r>
              <a:rPr lang="en-CA" sz="1600" b="1" dirty="0">
                <a:latin typeface="Arial" panose="020B0604020202020204" pitchFamily="34" charset="0"/>
                <a:cs typeface="Arial" panose="020B0604020202020204" pitchFamily="34" charset="0"/>
              </a:rPr>
              <a:t>Like if you mostly looking for park your first choice to be </a:t>
            </a:r>
            <a:r>
              <a:rPr lang="en-US" sz="1600" b="1" dirty="0">
                <a:latin typeface="Arial" panose="020B0604020202020204" pitchFamily="34" charset="0"/>
                <a:cs typeface="Arial" panose="020B0604020202020204" pitchFamily="34" charset="0"/>
              </a:rPr>
              <a:t>Roosevelt Island</a:t>
            </a:r>
            <a:r>
              <a:rPr lang="en-CA" sz="1600" b="1" dirty="0">
                <a:latin typeface="Arial" panose="020B0604020202020204" pitchFamily="34" charset="0"/>
                <a:cs typeface="Arial" panose="020B0604020202020204" pitchFamily="34" charset="0"/>
              </a:rPr>
              <a:t> or in case if you are looking for best home-services your first choice will be Soho.</a:t>
            </a:r>
          </a:p>
          <a:p>
            <a:endParaRPr lang="en-CA"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3) Central Toronto has more places in Toronto when compared to all remaining neighborhoods. So, when a person wants to relocate based upon all the available public amenities, they can recognize that Downtown Toronto is the best of all the available options. The above deductions is purely done based upon the quantity of the public amenities available and not on the quality of these services</a:t>
            </a:r>
            <a:r>
              <a:rPr lang="en-US" sz="1600" dirty="0">
                <a:latin typeface="Arial" panose="020B0604020202020204" pitchFamily="34" charset="0"/>
                <a:cs typeface="Arial" panose="020B0604020202020204" pitchFamily="34" charset="0"/>
              </a:rPr>
              <a:t>.</a:t>
            </a:r>
            <a:endParaRPr lang="en-CA"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885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t>Outline</a:t>
            </a:r>
            <a:endParaRPr lang="en-CA" dirty="0"/>
          </a:p>
        </p:txBody>
      </p:sp>
      <p:sp>
        <p:nvSpPr>
          <p:cNvPr id="9" name="TextBox 8">
            <a:extLst>
              <a:ext uri="{FF2B5EF4-FFF2-40B4-BE49-F238E27FC236}">
                <a16:creationId xmlns:a16="http://schemas.microsoft.com/office/drawing/2014/main" id="{94BDA45B-82FD-418A-ADFD-DA5C02E2C3B3}"/>
              </a:ext>
            </a:extLst>
          </p:cNvPr>
          <p:cNvSpPr txBox="1"/>
          <p:nvPr/>
        </p:nvSpPr>
        <p:spPr>
          <a:xfrm>
            <a:off x="763726" y="1192696"/>
            <a:ext cx="8587409" cy="1938992"/>
          </a:xfrm>
          <a:prstGeom prst="rect">
            <a:avLst/>
          </a:prstGeom>
          <a:noFill/>
        </p:spPr>
        <p:txBody>
          <a:bodyPr wrap="square" rtlCol="0">
            <a:spAutoFit/>
          </a:bodyPr>
          <a:lstStyle/>
          <a:p>
            <a:pPr marL="342900" indent="-342900">
              <a:buAutoNum type="arabicPeriod"/>
            </a:pPr>
            <a:r>
              <a:rPr lang="en-IN" sz="2400" dirty="0">
                <a:latin typeface="Arial" panose="020B0604020202020204" pitchFamily="34" charset="0"/>
                <a:cs typeface="Arial" panose="020B0604020202020204" pitchFamily="34" charset="0"/>
              </a:rPr>
              <a:t>Business Objective</a:t>
            </a:r>
          </a:p>
          <a:p>
            <a:pPr marL="342900" indent="-342900">
              <a:buAutoNum type="arabicPeriod"/>
            </a:pPr>
            <a:r>
              <a:rPr lang="en-IN" sz="2400" dirty="0">
                <a:latin typeface="Arial" panose="020B0604020202020204" pitchFamily="34" charset="0"/>
                <a:cs typeface="Arial" panose="020B0604020202020204" pitchFamily="34" charset="0"/>
              </a:rPr>
              <a:t>Data Understanding and cleaning </a:t>
            </a:r>
          </a:p>
          <a:p>
            <a:pPr marL="342900" indent="-342900">
              <a:buAutoNum type="arabicPeriod"/>
            </a:pPr>
            <a:r>
              <a:rPr lang="en-IN" sz="2400" dirty="0">
                <a:latin typeface="Arial" panose="020B0604020202020204" pitchFamily="34" charset="0"/>
                <a:cs typeface="Arial" panose="020B0604020202020204" pitchFamily="34" charset="0"/>
              </a:rPr>
              <a:t>Data Analysis </a:t>
            </a:r>
          </a:p>
          <a:p>
            <a:r>
              <a:rPr lang="en-IN" sz="2400" dirty="0">
                <a:latin typeface="Arial" panose="020B0604020202020204" pitchFamily="34" charset="0"/>
                <a:cs typeface="Arial" panose="020B0604020202020204" pitchFamily="34" charset="0"/>
              </a:rPr>
              <a:t>4.  Clustering Approach </a:t>
            </a:r>
          </a:p>
          <a:p>
            <a:r>
              <a:rPr lang="en-IN" sz="2400" dirty="0">
                <a:latin typeface="Arial" panose="020B0604020202020204" pitchFamily="34" charset="0"/>
                <a:cs typeface="Arial" panose="020B0604020202020204" pitchFamily="34" charset="0"/>
              </a:rPr>
              <a:t>5.  Result</a:t>
            </a:r>
            <a:endParaRPr lang="en-CA" sz="2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965845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t>Introduction:</a:t>
            </a:r>
            <a:br>
              <a:rPr lang="en-CA" b="1" dirty="0"/>
            </a:br>
            <a:endParaRPr lang="en-CA" dirty="0"/>
          </a:p>
        </p:txBody>
      </p:sp>
      <p:sp>
        <p:nvSpPr>
          <p:cNvPr id="9" name="TextBox 8">
            <a:extLst>
              <a:ext uri="{FF2B5EF4-FFF2-40B4-BE49-F238E27FC236}">
                <a16:creationId xmlns:a16="http://schemas.microsoft.com/office/drawing/2014/main" id="{94BDA45B-82FD-418A-ADFD-DA5C02E2C3B3}"/>
              </a:ext>
            </a:extLst>
          </p:cNvPr>
          <p:cNvSpPr txBox="1"/>
          <p:nvPr/>
        </p:nvSpPr>
        <p:spPr>
          <a:xfrm>
            <a:off x="763726" y="1192696"/>
            <a:ext cx="8587409" cy="3046988"/>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The purpose of this Capstone Project is to : </a:t>
            </a:r>
          </a:p>
          <a:p>
            <a:endParaRPr lang="en-IN" dirty="0">
              <a:latin typeface="Arial" panose="020B0604020202020204" pitchFamily="34" charset="0"/>
              <a:cs typeface="Arial" panose="020B0604020202020204" pitchFamily="34" charset="0"/>
            </a:endParaRPr>
          </a:p>
          <a:p>
            <a:pPr marL="400050" lvl="0" indent="-400050">
              <a:buAutoNum type="romanLcParenR"/>
            </a:pPr>
            <a:r>
              <a:rPr lang="en-IN" dirty="0">
                <a:latin typeface="Arial" panose="020B0604020202020204" pitchFamily="34" charset="0"/>
                <a:cs typeface="Arial" panose="020B0604020202020204" pitchFamily="34" charset="0"/>
              </a:rPr>
              <a:t>Help people in exploring better facilities around their neighbourhood in the city of Toronto and New York. It will help people making smart and efficient decision on selecting great neighbourhood out of numbers of other neighbourhoods and </a:t>
            </a:r>
          </a:p>
          <a:p>
            <a:pPr lvl="0"/>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ii) To determine the best possible location to open an Restaurant on the different localities of the Toronto city based on the ease of accessibility by maximum number of people so that the revenue from the latest venture can be maximized, So need to choose the correct location to start their first venture(restaurants).</a:t>
            </a:r>
          </a:p>
          <a:p>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45798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684213" y="560070"/>
            <a:ext cx="10058400" cy="632626"/>
          </a:xfrm>
        </p:spPr>
        <p:txBody>
          <a:bodyPr>
            <a:normAutofit fontScale="90000"/>
          </a:bodyPr>
          <a:lstStyle/>
          <a:p>
            <a:r>
              <a:rPr lang="en-CA" b="1" dirty="0"/>
              <a:t>Problem Description:	</a:t>
            </a:r>
            <a:br>
              <a:rPr lang="en-CA" b="1" dirty="0"/>
            </a:br>
            <a:endParaRPr lang="en-CA" dirty="0"/>
          </a:p>
        </p:txBody>
      </p:sp>
      <p:sp>
        <p:nvSpPr>
          <p:cNvPr id="9" name="TextBox 8">
            <a:extLst>
              <a:ext uri="{FF2B5EF4-FFF2-40B4-BE49-F238E27FC236}">
                <a16:creationId xmlns:a16="http://schemas.microsoft.com/office/drawing/2014/main" id="{94BDA45B-82FD-418A-ADFD-DA5C02E2C3B3}"/>
              </a:ext>
            </a:extLst>
          </p:cNvPr>
          <p:cNvSpPr txBox="1"/>
          <p:nvPr/>
        </p:nvSpPr>
        <p:spPr>
          <a:xfrm>
            <a:off x="763726" y="1192696"/>
            <a:ext cx="8587409" cy="4247317"/>
          </a:xfrm>
          <a:prstGeom prst="rect">
            <a:avLst/>
          </a:prstGeom>
          <a:noFill/>
        </p:spPr>
        <p:txBody>
          <a:bodyPr wrap="square" rtlCol="0">
            <a:spAutoFit/>
          </a:bodyPr>
          <a:lstStyle/>
          <a:p>
            <a:r>
              <a:rPr lang="en-US" b="1" dirty="0"/>
              <a:t>Finding a nice neighborhood to live in.</a:t>
            </a:r>
          </a:p>
          <a:p>
            <a:r>
              <a:rPr lang="en-US" dirty="0"/>
              <a:t>Various factors need to be studied in order to decide on the neighborhood</a:t>
            </a:r>
          </a:p>
          <a:p>
            <a:r>
              <a:rPr lang="en-US" dirty="0"/>
              <a:t>1. Public Places</a:t>
            </a:r>
          </a:p>
          <a:p>
            <a:r>
              <a:rPr lang="en-US" dirty="0"/>
              <a:t>2. places to have leisure activities like going to restaurants, movie theaters, saunas, gym, etc.,</a:t>
            </a:r>
          </a:p>
          <a:p>
            <a:r>
              <a:rPr lang="en-IN" dirty="0">
                <a:latin typeface="Arial" panose="020B0604020202020204" pitchFamily="34" charset="0"/>
                <a:cs typeface="Arial" panose="020B0604020202020204" pitchFamily="34" charset="0"/>
              </a:rPr>
              <a:t>And</a:t>
            </a:r>
          </a:p>
          <a:p>
            <a:r>
              <a:rPr lang="en-US" b="1" dirty="0"/>
              <a:t>Finding a place for new restaurant in the city of Toronto.</a:t>
            </a:r>
          </a:p>
          <a:p>
            <a:r>
              <a:rPr lang="en-IN" dirty="0"/>
              <a:t>Various factors need to be studied in order to decide on the Location such as: </a:t>
            </a:r>
            <a:br>
              <a:rPr lang="en-IN" dirty="0"/>
            </a:br>
            <a:r>
              <a:rPr lang="en-IN" dirty="0"/>
              <a:t>1. Population </a:t>
            </a:r>
            <a:br>
              <a:rPr lang="en-IN" dirty="0"/>
            </a:br>
            <a:r>
              <a:rPr lang="en-IN" dirty="0"/>
              <a:t>2. Demographics </a:t>
            </a:r>
            <a:br>
              <a:rPr lang="en-IN" dirty="0"/>
            </a:br>
            <a:r>
              <a:rPr lang="en-IN" dirty="0"/>
              <a:t>3. Who are the competitors in that location? </a:t>
            </a:r>
            <a:br>
              <a:rPr lang="en-IN" dirty="0"/>
            </a:br>
            <a:r>
              <a:rPr lang="en-IN" dirty="0"/>
              <a:t>4. Segmentation of the Borough </a:t>
            </a:r>
          </a:p>
          <a:p>
            <a:endParaRPr lang="en-IN" dirty="0"/>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1154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952831" y="285720"/>
            <a:ext cx="9965635" cy="5755422"/>
          </a:xfrm>
          <a:prstGeom prst="rect">
            <a:avLst/>
          </a:prstGeom>
          <a:noFill/>
        </p:spPr>
        <p:txBody>
          <a:bodyPr wrap="square" rtlCol="0">
            <a:spAutoFit/>
          </a:bodyPr>
          <a:lstStyle/>
          <a:p>
            <a:r>
              <a:rPr lang="en-CA" sz="2000" b="1" dirty="0">
                <a:latin typeface="+mj-lt"/>
                <a:cs typeface="Calibri Light" panose="020F0302020204030204" pitchFamily="34" charset="0"/>
              </a:rPr>
              <a:t>Data:</a:t>
            </a:r>
          </a:p>
          <a:p>
            <a:endParaRPr lang="en-CA" sz="1200" b="1" dirty="0">
              <a:latin typeface="Calibri Light" panose="020F0302020204030204" pitchFamily="34" charset="0"/>
              <a:cs typeface="Calibri Light" panose="020F0302020204030204" pitchFamily="34" charset="0"/>
            </a:endParaRPr>
          </a:p>
          <a:p>
            <a:r>
              <a:rPr lang="en-CA" sz="1600" b="1" dirty="0">
                <a:latin typeface="Arial" panose="020B0604020202020204" pitchFamily="34" charset="0"/>
                <a:cs typeface="Arial" panose="020B0604020202020204" pitchFamily="34" charset="0"/>
              </a:rPr>
              <a:t>Data Wrangling</a:t>
            </a:r>
          </a:p>
          <a:p>
            <a:r>
              <a:rPr lang="en-CA" sz="1600" dirty="0">
                <a:latin typeface="Arial" panose="020B0604020202020204" pitchFamily="34" charset="0"/>
                <a:cs typeface="Arial" panose="020B0604020202020204" pitchFamily="34" charset="0"/>
              </a:rPr>
              <a:t>A lot of hard work went into creating the working data set.</a:t>
            </a:r>
            <a:br>
              <a:rPr lang="en-CA" sz="1600" dirty="0">
                <a:latin typeface="Arial" panose="020B0604020202020204" pitchFamily="34" charset="0"/>
                <a:cs typeface="Arial" panose="020B0604020202020204" pitchFamily="34" charset="0"/>
              </a:rPr>
            </a:br>
            <a:r>
              <a:rPr lang="en-CA" sz="1600" dirty="0">
                <a:latin typeface="Arial" panose="020B0604020202020204" pitchFamily="34" charset="0"/>
                <a:cs typeface="Arial" panose="020B0604020202020204" pitchFamily="34" charset="0"/>
              </a:rPr>
              <a:t>I had to combine the following disparate data sources. The order of events went like this</a:t>
            </a:r>
          </a:p>
          <a:p>
            <a:endParaRPr lang="en-CA" sz="1600" dirty="0">
              <a:latin typeface="Arial" panose="020B0604020202020204" pitchFamily="34" charset="0"/>
              <a:cs typeface="Arial" panose="020B0604020202020204" pitchFamily="34" charset="0"/>
            </a:endParaRPr>
          </a:p>
          <a:p>
            <a:r>
              <a:rPr lang="en-CA" sz="1600" b="1" i="1" dirty="0">
                <a:latin typeface="Arial" panose="020B0604020202020204" pitchFamily="34" charset="0"/>
                <a:cs typeface="Arial" panose="020B0604020202020204" pitchFamily="34" charset="0"/>
              </a:rPr>
              <a:t>1. Load all the Data from all the various sources for city of Toronto and New York</a:t>
            </a:r>
          </a:p>
          <a:p>
            <a:endParaRPr lang="en-CA" sz="1600" b="1" i="1" dirty="0">
              <a:latin typeface="Arial" panose="020B0604020202020204" pitchFamily="34" charset="0"/>
              <a:cs typeface="Arial" panose="020B0604020202020204" pitchFamily="34" charset="0"/>
            </a:endParaRPr>
          </a:p>
          <a:p>
            <a:r>
              <a:rPr lang="en-CA" sz="1600" b="1" i="1" dirty="0" err="1">
                <a:latin typeface="Arial" panose="020B0604020202020204" pitchFamily="34" charset="0"/>
                <a:cs typeface="Arial" panose="020B0604020202020204" pitchFamily="34" charset="0"/>
              </a:rPr>
              <a:t>i</a:t>
            </a:r>
            <a:r>
              <a:rPr lang="en-CA" sz="1600" b="1" i="1" dirty="0">
                <a:latin typeface="Arial" panose="020B0604020202020204" pitchFamily="34" charset="0"/>
                <a:cs typeface="Arial" panose="020B0604020202020204" pitchFamily="34" charset="0"/>
              </a:rPr>
              <a:t>) Toronto neighborhoods broken down by postal code</a:t>
            </a:r>
          </a:p>
          <a:p>
            <a:r>
              <a:rPr lang="en-CA" sz="1600" u="sng" dirty="0">
                <a:latin typeface="Arial" panose="020B0604020202020204" pitchFamily="34" charset="0"/>
                <a:cs typeface="Arial" panose="020B0604020202020204" pitchFamily="34" charset="0"/>
                <a:hlinkClick r:id="rId2"/>
              </a:rPr>
              <a:t>https://en.wikipedia.org/wiki/List_of_postal_codes_of_Canada:_M</a:t>
            </a:r>
            <a:br>
              <a:rPr lang="en-CA" sz="1600" dirty="0">
                <a:latin typeface="Arial" panose="020B0604020202020204" pitchFamily="34" charset="0"/>
                <a:cs typeface="Arial" panose="020B0604020202020204" pitchFamily="34" charset="0"/>
              </a:rPr>
            </a:br>
            <a:r>
              <a:rPr lang="en-CA" sz="1600" dirty="0">
                <a:latin typeface="Arial" panose="020B0604020202020204" pitchFamily="34" charset="0"/>
                <a:cs typeface="Arial" panose="020B0604020202020204" pitchFamily="34" charset="0"/>
              </a:rPr>
              <a:t>Here I used </a:t>
            </a:r>
            <a:r>
              <a:rPr lang="en-CA" sz="1600" dirty="0" err="1">
                <a:latin typeface="Arial" panose="020B0604020202020204" pitchFamily="34" charset="0"/>
                <a:cs typeface="Arial" panose="020B0604020202020204" pitchFamily="34" charset="0"/>
              </a:rPr>
              <a:t>BeautifulSoup</a:t>
            </a:r>
            <a:r>
              <a:rPr lang="en-CA" sz="1600" dirty="0">
                <a:latin typeface="Arial" panose="020B0604020202020204" pitchFamily="34" charset="0"/>
                <a:cs typeface="Arial" panose="020B0604020202020204" pitchFamily="34" charset="0"/>
              </a:rPr>
              <a:t> to scrape the wiki page to extract a working list of Toronto Neighborhoods sorted by postal code.</a:t>
            </a:r>
          </a:p>
          <a:p>
            <a:endParaRPr lang="en-CA" sz="1600" dirty="0">
              <a:latin typeface="Arial" panose="020B0604020202020204" pitchFamily="34" charset="0"/>
              <a:cs typeface="Arial" panose="020B0604020202020204" pitchFamily="34" charset="0"/>
            </a:endParaRPr>
          </a:p>
          <a:p>
            <a:r>
              <a:rPr lang="en-CA" sz="1600" b="1" i="1" dirty="0">
                <a:latin typeface="Arial" panose="020B0604020202020204" pitchFamily="34" charset="0"/>
                <a:cs typeface="Arial" panose="020B0604020202020204" pitchFamily="34" charset="0"/>
              </a:rPr>
              <a:t>ii) Load Toronto geospatial coordinates and merge to Toronto Postal Code Data</a:t>
            </a:r>
          </a:p>
          <a:p>
            <a:r>
              <a:rPr lang="en-CA" sz="1600" u="sng" dirty="0">
                <a:latin typeface="Arial" panose="020B0604020202020204" pitchFamily="34" charset="0"/>
                <a:cs typeface="Arial" panose="020B0604020202020204" pitchFamily="34" charset="0"/>
                <a:hlinkClick r:id="rId3"/>
              </a:rPr>
              <a:t>http://cocl.us/Geospatial_data</a:t>
            </a:r>
            <a:br>
              <a:rPr lang="en-CA" sz="1600" dirty="0">
                <a:latin typeface="Arial" panose="020B0604020202020204" pitchFamily="34" charset="0"/>
                <a:cs typeface="Arial" panose="020B0604020202020204" pitchFamily="34" charset="0"/>
              </a:rPr>
            </a:br>
            <a:r>
              <a:rPr lang="en-CA" sz="1600" dirty="0">
                <a:latin typeface="Arial" panose="020B0604020202020204" pitchFamily="34" charset="0"/>
                <a:cs typeface="Arial" panose="020B0604020202020204" pitchFamily="34" charset="0"/>
              </a:rPr>
              <a:t>Next, I joined geo spatial to the Toronto Data.</a:t>
            </a:r>
          </a:p>
          <a:p>
            <a:endParaRPr lang="en-CA" sz="1600" dirty="0">
              <a:latin typeface="Arial" panose="020B0604020202020204" pitchFamily="34" charset="0"/>
              <a:cs typeface="Arial" panose="020B0604020202020204" pitchFamily="34" charset="0"/>
            </a:endParaRPr>
          </a:p>
          <a:p>
            <a:r>
              <a:rPr lang="en-CA" sz="1600" b="1" i="1" dirty="0">
                <a:latin typeface="Arial" panose="020B0604020202020204" pitchFamily="34" charset="0"/>
                <a:cs typeface="Arial" panose="020B0604020202020204" pitchFamily="34" charset="0"/>
              </a:rPr>
              <a:t>iii) Merge Toronto Neighbourhood populations data with Toronto Postal Code data</a:t>
            </a:r>
          </a:p>
          <a:p>
            <a:r>
              <a:rPr lang="en-CA" sz="1600" dirty="0">
                <a:latin typeface="Arial" panose="020B0604020202020204" pitchFamily="34" charset="0"/>
                <a:cs typeface="Arial" panose="020B0604020202020204" pitchFamily="34" charset="0"/>
              </a:rPr>
              <a:t>Next, I joined population data to the Toronto Data.</a:t>
            </a:r>
          </a:p>
          <a:p>
            <a:endParaRPr lang="en-CA" sz="1600" dirty="0">
              <a:latin typeface="Arial" panose="020B0604020202020204" pitchFamily="34" charset="0"/>
              <a:cs typeface="Arial" panose="020B0604020202020204" pitchFamily="34" charset="0"/>
            </a:endParaRPr>
          </a:p>
          <a:p>
            <a:r>
              <a:rPr lang="en-CA" sz="1600" b="1" i="1" dirty="0">
                <a:latin typeface="Arial" panose="020B0604020202020204" pitchFamily="34" charset="0"/>
                <a:cs typeface="Arial" panose="020B0604020202020204" pitchFamily="34" charset="0"/>
              </a:rPr>
              <a:t>iv) New York neighborhoods broken down by postal code</a:t>
            </a:r>
          </a:p>
          <a:p>
            <a:r>
              <a:rPr lang="en-US" sz="1600" u="sng" dirty="0">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https://cf-courses-data.s3.us.cloud-object-storage.appdomain.cloud/IBMDeveloperSkillsNetwork-  DS0701EN-SkillsNetwork/labs/</a:t>
            </a:r>
            <a:r>
              <a:rPr lang="en-US" sz="1600" u="sng" dirty="0" err="1">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newyork_data.json</a:t>
            </a:r>
            <a:endParaRPr lang="en-CA" sz="1600"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8074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290099" y="433180"/>
            <a:ext cx="9965635" cy="6032421"/>
          </a:xfrm>
          <a:prstGeom prst="rect">
            <a:avLst/>
          </a:prstGeom>
          <a:noFill/>
        </p:spPr>
        <p:txBody>
          <a:bodyPr wrap="square" rtlCol="0">
            <a:spAutoFit/>
          </a:bodyPr>
          <a:lstStyle/>
          <a:p>
            <a:r>
              <a:rPr lang="en-CA" sz="2000" b="1" dirty="0">
                <a:latin typeface="+mj-lt"/>
                <a:cs typeface="Calibri Light" panose="020F0302020204030204" pitchFamily="34" charset="0"/>
              </a:rPr>
              <a:t>Data cont’d:</a:t>
            </a:r>
          </a:p>
          <a:p>
            <a:pPr marL="171450" indent="-171450">
              <a:buFont typeface="Arial" panose="020B0604020202020204" pitchFamily="34" charset="0"/>
              <a:buChar char="•"/>
            </a:pPr>
            <a:endParaRPr lang="en-CA" sz="1200" dirty="0">
              <a:latin typeface="Calibri Light" panose="020F0302020204030204" pitchFamily="34" charset="0"/>
              <a:cs typeface="Calibri Light" panose="020F0302020204030204" pitchFamily="34" charset="0"/>
            </a:endParaRPr>
          </a:p>
          <a:p>
            <a:r>
              <a:rPr lang="en-IN" b="1" dirty="0"/>
              <a:t>Foursquare API Data: </a:t>
            </a:r>
            <a:r>
              <a:rPr lang="en-IN" dirty="0"/>
              <a:t>We will need data about different venues in different neighbourhoods of that specific borough. To gain that information, we will use “Foursquare” locational information. Foursquare is a location data provider with information about all manner of venues and events within an area of interest. Such information includes venue names, locations, menus and even photos. </a:t>
            </a:r>
          </a:p>
          <a:p>
            <a:r>
              <a:rPr lang="en-IN" dirty="0"/>
              <a:t>After finding the list of neighbourhoods, we then connect to the Foursquare API to gather information about venues inside each neighbourhood. For each neighbourhood, we have chosen the radius to be 250 meters.</a:t>
            </a:r>
          </a:p>
          <a:p>
            <a:r>
              <a:rPr lang="en-IN" dirty="0"/>
              <a:t>The data retrieved from Foursquare contained information of venues within a specified distance of the longitude and latitude of the postcodes. The information obtained per venue as follows:</a:t>
            </a:r>
          </a:p>
          <a:p>
            <a:pPr lvl="0"/>
            <a:r>
              <a:rPr lang="en-US" dirty="0"/>
              <a:t>Neighborhood</a:t>
            </a:r>
            <a:endParaRPr lang="en-IN" dirty="0"/>
          </a:p>
          <a:p>
            <a:pPr lvl="0"/>
            <a:r>
              <a:rPr lang="en-US" dirty="0"/>
              <a:t>Neighborhood Latitude</a:t>
            </a:r>
            <a:endParaRPr lang="en-IN" dirty="0"/>
          </a:p>
          <a:p>
            <a:pPr lvl="0"/>
            <a:r>
              <a:rPr lang="en-US" dirty="0"/>
              <a:t>Neighborhood Longitude</a:t>
            </a:r>
            <a:endParaRPr lang="en-IN" dirty="0"/>
          </a:p>
          <a:p>
            <a:pPr lvl="0"/>
            <a:r>
              <a:rPr lang="en-US" dirty="0"/>
              <a:t>Venue</a:t>
            </a:r>
            <a:endParaRPr lang="en-IN" dirty="0"/>
          </a:p>
          <a:p>
            <a:pPr lvl="0"/>
            <a:r>
              <a:rPr lang="en-US" dirty="0"/>
              <a:t>Name of the venue e.g. the name of a store or restaurant</a:t>
            </a:r>
            <a:endParaRPr lang="en-IN" dirty="0"/>
          </a:p>
          <a:p>
            <a:pPr lvl="0"/>
            <a:r>
              <a:rPr lang="en-US" dirty="0"/>
              <a:t>Venue Latitude</a:t>
            </a:r>
            <a:endParaRPr lang="en-IN" dirty="0"/>
          </a:p>
          <a:p>
            <a:pPr lvl="0"/>
            <a:r>
              <a:rPr lang="en-US" dirty="0"/>
              <a:t>Venue Longitude</a:t>
            </a:r>
            <a:endParaRPr lang="en-IN" dirty="0"/>
          </a:p>
          <a:p>
            <a:pPr lvl="0"/>
            <a:r>
              <a:rPr lang="en-US" dirty="0"/>
              <a:t>Venue Category</a:t>
            </a:r>
            <a:endParaRPr lang="en-IN" dirty="0"/>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04816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4154984"/>
          </a:xfrm>
          <a:prstGeom prst="rect">
            <a:avLst/>
          </a:prstGeom>
          <a:noFill/>
        </p:spPr>
        <p:txBody>
          <a:bodyPr wrap="square" rtlCol="0">
            <a:spAutoFit/>
          </a:bodyPr>
          <a:lstStyle/>
          <a:p>
            <a:r>
              <a:rPr lang="en-CA" b="1" dirty="0"/>
              <a:t>Methodology:</a:t>
            </a:r>
            <a:endParaRPr lang="en-CA" b="1" dirty="0">
              <a:latin typeface="Arial" panose="020B0604020202020204" pitchFamily="34" charset="0"/>
              <a:cs typeface="Arial" panose="020B0604020202020204" pitchFamily="34" charset="0"/>
            </a:endParaRPr>
          </a:p>
          <a:p>
            <a:endParaRPr lang="en-CA" b="1"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1. Getting the co-ordinates of the target city.</a:t>
            </a:r>
            <a:endParaRPr lang="en-IN"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2. Getting the list of neighborhoods and their co-ordinates.</a:t>
            </a:r>
            <a:endParaRPr lang="en-IN"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3. Exploring the most visited venues in the target localities.</a:t>
            </a:r>
            <a:endParaRPr lang="en-IN"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Clustering the localities.</a:t>
            </a:r>
            <a:endParaRPr lang="en-IN"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4. Analyzing the clusters formed.</a:t>
            </a:r>
            <a:endParaRPr lang="en-IN"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5. Collecting information about the type of restaurants already present in a locality.</a:t>
            </a:r>
            <a:endParaRPr lang="en-IN"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Public Programming Tools like </a:t>
            </a:r>
            <a:r>
              <a:rPr lang="en-US" b="1" dirty="0">
                <a:latin typeface="Arial" panose="020B0604020202020204" pitchFamily="34" charset="0"/>
                <a:cs typeface="Arial" panose="020B0604020202020204" pitchFamily="34" charset="0"/>
              </a:rPr>
              <a:t>Folium </a:t>
            </a:r>
            <a:r>
              <a:rPr lang="en-US" dirty="0">
                <a:latin typeface="Arial" panose="020B0604020202020204" pitchFamily="34" charset="0"/>
                <a:cs typeface="Arial" panose="020B0604020202020204" pitchFamily="34" charset="0"/>
              </a:rPr>
              <a:t>to visualize the neighborhoods in the </a:t>
            </a:r>
            <a:r>
              <a:rPr lang="en-US" dirty="0" err="1">
                <a:latin typeface="Arial" panose="020B0604020202020204" pitchFamily="34" charset="0"/>
                <a:cs typeface="Arial" panose="020B0604020202020204" pitchFamily="34" charset="0"/>
              </a:rPr>
              <a:t>city.Then</a:t>
            </a:r>
            <a:r>
              <a:rPr lang="en-US" dirty="0">
                <a:latin typeface="Arial" panose="020B0604020202020204" pitchFamily="34" charset="0"/>
                <a:cs typeface="Arial" panose="020B0604020202020204" pitchFamily="34" charset="0"/>
              </a:rPr>
              <a:t> based upon the analysis of the Foursquare information we can update the Folium visualization to reflect the number of amenities in a neighborhood</a:t>
            </a:r>
            <a:endParaRPr lang="en-IN" dirty="0">
              <a:latin typeface="Arial" panose="020B0604020202020204" pitchFamily="34" charset="0"/>
              <a:cs typeface="Arial" panose="020B0604020202020204" pitchFamily="34" charset="0"/>
            </a:endParaRPr>
          </a:p>
          <a:p>
            <a:pPr lvl="0"/>
            <a:r>
              <a:rPr lang="en-US" b="1" dirty="0">
                <a:latin typeface="Arial" panose="020B0604020202020204" pitchFamily="34" charset="0"/>
                <a:cs typeface="Arial" panose="020B0604020202020204" pitchFamily="34" charset="0"/>
              </a:rPr>
              <a:t>6. K-Means Clustering Algorithm</a:t>
            </a:r>
            <a:r>
              <a:rPr lang="en-US" dirty="0">
                <a:latin typeface="Arial" panose="020B0604020202020204" pitchFamily="34" charset="0"/>
                <a:cs typeface="Arial" panose="020B0604020202020204" pitchFamily="34" charset="0"/>
              </a:rPr>
              <a:t> to group amenities in an area, then we can reduce the number of individual amenities comparisons to be done against each neighborhood. We can do these comparisons against the types of amenities, individually and collectively.</a:t>
            </a:r>
            <a:endParaRPr lang="en-IN" dirty="0">
              <a:latin typeface="Arial" panose="020B0604020202020204" pitchFamily="34" charset="0"/>
              <a:cs typeface="Arial" panose="020B0604020202020204" pitchFamily="34" charset="0"/>
            </a:endParaRP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49171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4555093"/>
          </a:xfrm>
          <a:prstGeom prst="rect">
            <a:avLst/>
          </a:prstGeom>
          <a:noFill/>
        </p:spPr>
        <p:txBody>
          <a:bodyPr wrap="square" rtlCol="0">
            <a:spAutoFit/>
          </a:bodyPr>
          <a:lstStyle/>
          <a:p>
            <a:r>
              <a:rPr lang="en-CA" b="1" dirty="0"/>
              <a:t>Methodology cont’d:</a:t>
            </a:r>
          </a:p>
          <a:p>
            <a:r>
              <a:rPr lang="en-CA" b="1" dirty="0"/>
              <a:t>Choosing the correct number of clusters. </a:t>
            </a:r>
            <a:br>
              <a:rPr lang="en-CA" b="1" dirty="0"/>
            </a:br>
            <a:endParaRPr lang="en-CA" b="1" dirty="0"/>
          </a:p>
          <a:p>
            <a:r>
              <a:rPr lang="en-CA" sz="1600" dirty="0">
                <a:latin typeface="Arial" panose="020B0604020202020204" pitchFamily="34" charset="0"/>
                <a:cs typeface="Arial" panose="020B0604020202020204" pitchFamily="34" charset="0"/>
              </a:rPr>
              <a:t>Here I use Silhouette analysis to determine the optimum number of clusters to use. </a:t>
            </a:r>
          </a:p>
          <a:p>
            <a:r>
              <a:rPr lang="en-CA" sz="1600" dirty="0">
                <a:latin typeface="Arial" panose="020B0604020202020204" pitchFamily="34" charset="0"/>
                <a:cs typeface="Arial" panose="020B0604020202020204" pitchFamily="34" charset="0"/>
              </a:rPr>
              <a:t>A backgrounder on Silhouette analysis.</a:t>
            </a:r>
          </a:p>
          <a:p>
            <a:r>
              <a:rPr lang="en-CA" sz="1600" dirty="0">
                <a:latin typeface="Arial" panose="020B0604020202020204" pitchFamily="34" charset="0"/>
                <a:cs typeface="Arial" panose="020B0604020202020204" pitchFamily="34" charset="0"/>
              </a:rPr>
              <a:t>“We can use Silhouette analysis to evaluate each model. A Silhouette coefficient is calculated for observation, which is then averaged to determine the Silhouette score. </a:t>
            </a:r>
            <a:br>
              <a:rPr lang="en-CA" sz="1600" dirty="0">
                <a:latin typeface="Arial" panose="020B0604020202020204" pitchFamily="34" charset="0"/>
                <a:cs typeface="Arial" panose="020B0604020202020204" pitchFamily="34" charset="0"/>
              </a:rPr>
            </a:br>
            <a:r>
              <a:rPr lang="en-CA" sz="1600" dirty="0">
                <a:latin typeface="Arial" panose="020B0604020202020204" pitchFamily="34" charset="0"/>
                <a:cs typeface="Arial" panose="020B0604020202020204" pitchFamily="34" charset="0"/>
              </a:rPr>
              <a:t>The coefficient combines the average within-cluster distance with average nearest-cluster distance to assign a value between -1 and 1. A value below zero </a:t>
            </a:r>
            <a:br>
              <a:rPr lang="en-CA" sz="1600" dirty="0">
                <a:latin typeface="Arial" panose="020B0604020202020204" pitchFamily="34" charset="0"/>
                <a:cs typeface="Arial" panose="020B0604020202020204" pitchFamily="34" charset="0"/>
              </a:rPr>
            </a:br>
            <a:r>
              <a:rPr lang="en-CA" sz="1600" dirty="0">
                <a:latin typeface="Arial" panose="020B0604020202020204" pitchFamily="34" charset="0"/>
                <a:cs typeface="Arial" panose="020B0604020202020204" pitchFamily="34" charset="0"/>
              </a:rPr>
              <a:t>denotes that the observation is probably in the wrong cluster and a value closer to 1 denotes that the observation is a great fit for the cluster and </a:t>
            </a:r>
            <a:br>
              <a:rPr lang="en-CA" sz="1600" dirty="0">
                <a:latin typeface="Arial" panose="020B0604020202020204" pitchFamily="34" charset="0"/>
                <a:cs typeface="Arial" panose="020B0604020202020204" pitchFamily="34" charset="0"/>
              </a:rPr>
            </a:br>
            <a:r>
              <a:rPr lang="en-CA" sz="1600" dirty="0">
                <a:latin typeface="Arial" panose="020B0604020202020204" pitchFamily="34" charset="0"/>
                <a:cs typeface="Arial" panose="020B0604020202020204" pitchFamily="34" charset="0"/>
              </a:rPr>
              <a:t>clearly separated from other clusters. This coefficient essentially measures how close an observation is to neighboring clusters, where it is desirable </a:t>
            </a:r>
            <a:br>
              <a:rPr lang="en-CA" sz="1600" dirty="0">
                <a:latin typeface="Arial" panose="020B0604020202020204" pitchFamily="34" charset="0"/>
                <a:cs typeface="Arial" panose="020B0604020202020204" pitchFamily="34" charset="0"/>
              </a:rPr>
            </a:br>
            <a:r>
              <a:rPr lang="en-CA" sz="1600" dirty="0">
                <a:latin typeface="Arial" panose="020B0604020202020204" pitchFamily="34" charset="0"/>
                <a:cs typeface="Arial" panose="020B0604020202020204" pitchFamily="34" charset="0"/>
              </a:rPr>
              <a:t>to be the maximum distance possible from neighboring clusters. </a:t>
            </a:r>
            <a:br>
              <a:rPr lang="en-CA" sz="1600" dirty="0">
                <a:latin typeface="Arial" panose="020B0604020202020204" pitchFamily="34" charset="0"/>
                <a:cs typeface="Arial" panose="020B0604020202020204" pitchFamily="34" charset="0"/>
              </a:rPr>
            </a:br>
            <a:r>
              <a:rPr lang="en-CA" sz="1600" dirty="0">
                <a:latin typeface="Arial" panose="020B0604020202020204" pitchFamily="34" charset="0"/>
                <a:cs typeface="Arial" panose="020B0604020202020204" pitchFamily="34" charset="0"/>
              </a:rPr>
              <a:t>We can automatically determine the best number of clusters, k, by selecting the model which yields the highest Silhouette score.” </a:t>
            </a:r>
          </a:p>
          <a:p>
            <a:r>
              <a:rPr lang="en-CA" sz="1600" b="1" dirty="0">
                <a:latin typeface="Arial" panose="020B0604020202020204" pitchFamily="34" charset="0"/>
                <a:cs typeface="Arial" panose="020B0604020202020204" pitchFamily="34" charset="0"/>
              </a:rPr>
              <a:t>* Key Observation: My highest score was 6. *</a:t>
            </a:r>
            <a:r>
              <a:rPr lang="en-CA" sz="1600" dirty="0">
                <a:latin typeface="Arial" panose="020B0604020202020204" pitchFamily="34" charset="0"/>
                <a:cs typeface="Arial" panose="020B0604020202020204" pitchFamily="34" charset="0"/>
              </a:rPr>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25722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Methodology cont’d:</a:t>
            </a:r>
          </a:p>
          <a:p>
            <a:r>
              <a:rPr lang="en-CA" b="1" dirty="0">
                <a:cs typeface="Calibri Light" panose="020F0302020204030204" pitchFamily="34" charset="0"/>
              </a:rPr>
              <a:t>2.2 Merge the Toronto data with geo coordinates data and make sure it's the right shape</a:t>
            </a:r>
            <a:br>
              <a:rPr lang="en-CA" b="1" dirty="0">
                <a:cs typeface="Calibri Light" panose="020F0302020204030204" pitchFamily="34" charset="0"/>
              </a:rPr>
            </a:br>
            <a:endParaRPr lang="en-CA" b="1" dirty="0">
              <a:cs typeface="Calibri Light" panose="020F0302020204030204" pitchFamily="34" charset="0"/>
            </a:endParaRPr>
          </a:p>
          <a:p>
            <a:r>
              <a:rPr lang="en-CA" dirty="0">
                <a:cs typeface="Calibri Light" panose="020F0302020204030204" pitchFamily="34" charset="0"/>
              </a:rPr>
              <a:t>Here I reshape the Toronto data so that it’s shape matches the clustered data.</a:t>
            </a:r>
          </a:p>
          <a:p>
            <a:r>
              <a:rPr lang="en-CA" b="1" dirty="0">
                <a:cs typeface="Calibri Light" panose="020F0302020204030204" pitchFamily="34" charset="0"/>
              </a:rPr>
              <a:t>2.3 Add the </a:t>
            </a:r>
            <a:r>
              <a:rPr lang="en-CA" b="1" dirty="0" err="1">
                <a:cs typeface="Calibri Light" panose="020F0302020204030204" pitchFamily="34" charset="0"/>
              </a:rPr>
              <a:t>KMeans</a:t>
            </a:r>
            <a:r>
              <a:rPr lang="en-CA" b="1" dirty="0">
                <a:cs typeface="Calibri Light" panose="020F0302020204030204" pitchFamily="34" charset="0"/>
              </a:rPr>
              <a:t> Labels</a:t>
            </a:r>
          </a:p>
          <a:p>
            <a:r>
              <a:rPr lang="en-CA" dirty="0">
                <a:cs typeface="Calibri Light" panose="020F0302020204030204" pitchFamily="34" charset="0"/>
              </a:rPr>
              <a:t>Determine the largest cluster in this case it was cluster number 2 with a shape of </a:t>
            </a:r>
            <a:br>
              <a:rPr lang="en-CA" dirty="0">
                <a:cs typeface="Calibri Light" panose="020F0302020204030204" pitchFamily="34" charset="0"/>
              </a:rPr>
            </a:br>
            <a:r>
              <a:rPr lang="en-CA" dirty="0">
                <a:cs typeface="Calibri Light" panose="020F0302020204030204" pitchFamily="34" charset="0"/>
              </a:rPr>
              <a:t>(76, 15)</a:t>
            </a:r>
          </a:p>
          <a:p>
            <a:pPr lvl="0"/>
            <a:endParaRPr lang="en-CA" sz="1200" dirty="0">
              <a:latin typeface="Calibri Light" panose="020F0302020204030204" pitchFamily="34" charset="0"/>
              <a:cs typeface="Calibri Light" panose="020F0302020204030204" pitchFamily="34" charset="0"/>
            </a:endParaRPr>
          </a:p>
        </p:txBody>
      </p:sp>
      <p:pic>
        <p:nvPicPr>
          <p:cNvPr id="4" name="Picture 3" descr="A screenshot of a computer&#10;&#10;Description generated with very high confidence">
            <a:extLst>
              <a:ext uri="{FF2B5EF4-FFF2-40B4-BE49-F238E27FC236}">
                <a16:creationId xmlns:a16="http://schemas.microsoft.com/office/drawing/2014/main" id="{5383AE6D-C57A-4D58-9C60-5AB6ADB0D2FC}"/>
              </a:ext>
            </a:extLst>
          </p:cNvPr>
          <p:cNvPicPr>
            <a:picLocks noChangeAspect="1"/>
          </p:cNvPicPr>
          <p:nvPr/>
        </p:nvPicPr>
        <p:blipFill>
          <a:blip r:embed="rId2"/>
          <a:stretch>
            <a:fillRect/>
          </a:stretch>
        </p:blipFill>
        <p:spPr>
          <a:xfrm>
            <a:off x="1113182" y="2696819"/>
            <a:ext cx="10183175" cy="2721002"/>
          </a:xfrm>
          <a:prstGeom prst="rect">
            <a:avLst/>
          </a:prstGeom>
        </p:spPr>
      </p:pic>
    </p:spTree>
    <p:extLst>
      <p:ext uri="{BB962C8B-B14F-4D97-AF65-F5344CB8AC3E}">
        <p14:creationId xmlns:p14="http://schemas.microsoft.com/office/powerpoint/2010/main" val="300644476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104</TotalTime>
  <Words>1291</Words>
  <Application>Microsoft Office PowerPoint</Application>
  <PresentationFormat>Widescreen</PresentationFormat>
  <Paragraphs>96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 Light</vt:lpstr>
      <vt:lpstr>Century Gothic</vt:lpstr>
      <vt:lpstr>Wingdings 3</vt:lpstr>
      <vt:lpstr>Slice</vt:lpstr>
      <vt:lpstr>Applied Data Science Capstone </vt:lpstr>
      <vt:lpstr>Outline</vt:lpstr>
      <vt:lpstr>Introduction: </vt:lpstr>
      <vt:lpstr>Problem Description: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Find the best neighborhood in Toronto to open a Restaurant Supply Store</dc:title>
  <dc:creator>DAVID Crouch</dc:creator>
  <cp:lastModifiedBy>Preksha Tiwari</cp:lastModifiedBy>
  <cp:revision>16</cp:revision>
  <dcterms:created xsi:type="dcterms:W3CDTF">2019-01-19T16:30:22Z</dcterms:created>
  <dcterms:modified xsi:type="dcterms:W3CDTF">2021-05-23T08:16:04Z</dcterms:modified>
</cp:coreProperties>
</file>