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470" r:id="rId3"/>
    <p:sldId id="472" r:id="rId4"/>
    <p:sldId id="476" r:id="rId5"/>
    <p:sldId id="481" r:id="rId6"/>
    <p:sldId id="483" r:id="rId7"/>
    <p:sldId id="484" r:id="rId8"/>
    <p:sldId id="508" r:id="rId9"/>
    <p:sldId id="510" r:id="rId10"/>
    <p:sldId id="487" r:id="rId11"/>
    <p:sldId id="488" r:id="rId12"/>
    <p:sldId id="489" r:id="rId13"/>
    <p:sldId id="490" r:id="rId14"/>
    <p:sldId id="494" r:id="rId15"/>
    <p:sldId id="491" r:id="rId16"/>
    <p:sldId id="495" r:id="rId17"/>
    <p:sldId id="496" r:id="rId18"/>
    <p:sldId id="520" r:id="rId19"/>
    <p:sldId id="518" r:id="rId20"/>
    <p:sldId id="521" r:id="rId21"/>
    <p:sldId id="492" r:id="rId22"/>
    <p:sldId id="493" r:id="rId23"/>
    <p:sldId id="497" r:id="rId24"/>
    <p:sldId id="498" r:id="rId25"/>
    <p:sldId id="511" r:id="rId26"/>
    <p:sldId id="500" r:id="rId27"/>
    <p:sldId id="501" r:id="rId28"/>
    <p:sldId id="502" r:id="rId29"/>
    <p:sldId id="513" r:id="rId30"/>
    <p:sldId id="515" r:id="rId31"/>
    <p:sldId id="514" r:id="rId32"/>
    <p:sldId id="516" r:id="rId33"/>
    <p:sldId id="517" r:id="rId34"/>
    <p:sldId id="522" r:id="rId35"/>
    <p:sldId id="523" r:id="rId36"/>
    <p:sldId id="503" r:id="rId37"/>
    <p:sldId id="524" r:id="rId38"/>
    <p:sldId id="504" r:id="rId39"/>
    <p:sldId id="505" r:id="rId40"/>
    <p:sldId id="506" r:id="rId41"/>
    <p:sldId id="525" r:id="rId42"/>
    <p:sldId id="507" r:id="rId43"/>
    <p:sldId id="526" r:id="rId44"/>
    <p:sldId id="534" r:id="rId45"/>
    <p:sldId id="527" r:id="rId46"/>
    <p:sldId id="535" r:id="rId47"/>
    <p:sldId id="539" r:id="rId48"/>
    <p:sldId id="532" r:id="rId49"/>
    <p:sldId id="540" r:id="rId50"/>
    <p:sldId id="541" r:id="rId51"/>
    <p:sldId id="542" r:id="rId52"/>
    <p:sldId id="543" r:id="rId53"/>
    <p:sldId id="544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6" r:id="rId63"/>
    <p:sldId id="557" r:id="rId64"/>
    <p:sldId id="55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y+tLG0lv54dcVJDoXakBQ==" hashData="IrgQAxobRUX7Iw4n8VxViUHSn3oItDe1q2SEIGcIyExt6VZtIBMM1lH7mxX6m1UHWIzeRryaKHxy05ROtg+dG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4A7EBB"/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5" autoAdjust="0"/>
    <p:restoredTop sz="93896" autoAdjust="0"/>
  </p:normalViewPr>
  <p:slideViewPr>
    <p:cSldViewPr>
      <p:cViewPr varScale="1">
        <p:scale>
          <a:sx n="70" d="100"/>
          <a:sy n="70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6139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3 : Assembler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0771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6"/>
            <a:ext cx="4648200" cy="37727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 – 3 : Assembler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System Programming (2150708)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Unit – </a:t>
            </a:r>
            <a:r>
              <a:rPr lang="en-US" sz="6000" b="1" dirty="0" smtClean="0"/>
              <a:t>3</a:t>
            </a:r>
            <a:endParaRPr lang="en-US" sz="6000" b="1" dirty="0"/>
          </a:p>
          <a:p>
            <a:r>
              <a:rPr lang="en-US" sz="6000" b="1" dirty="0" smtClean="0"/>
              <a:t>Assembler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Assembly Language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2490" y="244053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434130" y="244053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197655" y="2440534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4113885" y="244053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5030115" y="244888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5797158" y="244888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6560683" y="2453235"/>
            <a:ext cx="763525" cy="4581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208972" y="2898650"/>
            <a:ext cx="74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Sign 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2971800"/>
            <a:ext cx="11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Opcode 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93601" y="3015844"/>
            <a:ext cx="106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Register operand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71800"/>
            <a:ext cx="135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 operand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30422" y="1371600"/>
            <a:ext cx="328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Instruction Format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02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assembly language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Three types of assembly statements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Imperative statement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Declaration statement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Assembler directive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imperative statement indicates </a:t>
            </a:r>
            <a:r>
              <a:rPr lang="en-US" dirty="0">
                <a:solidFill>
                  <a:srgbClr val="C00000"/>
                </a:solidFill>
              </a:rPr>
              <a:t>an action to be performed </a:t>
            </a:r>
            <a:r>
              <a:rPr lang="en-US" dirty="0"/>
              <a:t>during the execution of the assembled statement.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Each imperative </a:t>
            </a:r>
            <a:r>
              <a:rPr lang="en-US" dirty="0"/>
              <a:t>statement </a:t>
            </a:r>
            <a:r>
              <a:rPr lang="en-US" dirty="0" smtClean="0"/>
              <a:t>converted </a:t>
            </a:r>
            <a:r>
              <a:rPr lang="en-US" dirty="0"/>
              <a:t>into one machine instruction.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are executable statements.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Examples:</a:t>
            </a:r>
            <a:endParaRPr lang="en-US" dirty="0"/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BREG,X</a:t>
            </a:r>
          </a:p>
          <a:p>
            <a:pPr marL="800100" lvl="2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AREG,Y</a:t>
            </a:r>
          </a:p>
          <a:p>
            <a:pPr marL="800100" lvl="2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Declaration statements are </a:t>
            </a:r>
            <a:r>
              <a:rPr lang="en-US" dirty="0" smtClean="0"/>
              <a:t>used for </a:t>
            </a:r>
            <a:r>
              <a:rPr lang="en-US" dirty="0">
                <a:solidFill>
                  <a:srgbClr val="C00000"/>
                </a:solidFill>
              </a:rPr>
              <a:t>reserving memory for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syntax of declaration statement is as follow: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/>
              <a:t>Label]   </a:t>
            </a:r>
            <a:r>
              <a:rPr lang="en-US" b="1" dirty="0">
                <a:solidFill>
                  <a:srgbClr val="C00000"/>
                </a:solidFill>
              </a:rPr>
              <a:t>DS</a:t>
            </a:r>
            <a:r>
              <a:rPr lang="en-US" dirty="0"/>
              <a:t>     &lt;constant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</a:t>
            </a:r>
            <a:r>
              <a:rPr lang="en-US" dirty="0"/>
              <a:t>Label]   </a:t>
            </a:r>
            <a:r>
              <a:rPr lang="en-US" b="1" dirty="0">
                <a:solidFill>
                  <a:srgbClr val="C00000"/>
                </a:solidFill>
              </a:rPr>
              <a:t>DC</a:t>
            </a:r>
            <a:r>
              <a:rPr lang="en-US" dirty="0"/>
              <a:t>     ‘&lt;value</a:t>
            </a:r>
            <a:r>
              <a:rPr lang="en-US" dirty="0" smtClean="0"/>
              <a:t>&gt;’</a:t>
            </a:r>
          </a:p>
          <a:p>
            <a:pPr marL="400050" lvl="1" indent="0" algn="just">
              <a:buNone/>
            </a:pPr>
            <a:r>
              <a:rPr lang="en-US" sz="2400" dirty="0" smtClean="0"/>
              <a:t>Where </a:t>
            </a:r>
            <a:r>
              <a:rPr lang="en-US" sz="2400" b="1" dirty="0" smtClean="0">
                <a:solidFill>
                  <a:srgbClr val="C00000"/>
                </a:solidFill>
              </a:rPr>
              <a:t>DS</a:t>
            </a:r>
            <a:r>
              <a:rPr lang="en-US" sz="2400" dirty="0" smtClean="0"/>
              <a:t> stands for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Declare storage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DC</a:t>
            </a:r>
            <a:r>
              <a:rPr lang="en-US" sz="2400" dirty="0" smtClean="0"/>
              <a:t> stands for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Declare constant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49377"/>
            <a:ext cx="41529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DS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DS statement reserves area of memory and associates name with them.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 DS  </a:t>
            </a:r>
            <a:r>
              <a:rPr lang="en-US" b="1" dirty="0">
                <a:solidFill>
                  <a:srgbClr val="C00000"/>
                </a:solidFill>
              </a:rPr>
              <a:t>10</a:t>
            </a:r>
          </a:p>
          <a:p>
            <a:pPr marL="0" indent="0" algn="just">
              <a:buNone/>
            </a:pPr>
            <a:r>
              <a:rPr lang="en-US" dirty="0" smtClean="0"/>
              <a:t>Above statement reserves </a:t>
            </a:r>
            <a:r>
              <a:rPr lang="en-US" b="1" dirty="0" smtClean="0">
                <a:solidFill>
                  <a:srgbClr val="C00000"/>
                </a:solidFill>
              </a:rPr>
              <a:t>10</a:t>
            </a:r>
            <a:r>
              <a:rPr lang="en-US" dirty="0" smtClean="0"/>
              <a:t> words of memory for variable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949377"/>
            <a:ext cx="43815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DC</a:t>
            </a:r>
          </a:p>
          <a:p>
            <a:pPr marL="0" indent="0" algn="just">
              <a:buNone/>
            </a:pPr>
            <a:r>
              <a:rPr lang="en-US" dirty="0" smtClean="0"/>
              <a:t>The DC statement constructs memory words containing constants.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ONE  DC  ‘1’</a:t>
            </a:r>
          </a:p>
          <a:p>
            <a:pPr marL="0" indent="0" algn="just">
              <a:buNone/>
            </a:pPr>
            <a:r>
              <a:rPr lang="en-US" dirty="0" smtClean="0"/>
              <a:t>Above statement associates the name </a:t>
            </a:r>
            <a:r>
              <a:rPr lang="en-US" b="1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with a memory word containing the value </a:t>
            </a:r>
            <a:r>
              <a:rPr lang="en-US" b="1" dirty="0" smtClean="0">
                <a:solidFill>
                  <a:srgbClr val="C00000"/>
                </a:solidFill>
              </a:rPr>
              <a:t>‘1’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58602" y="1039504"/>
            <a:ext cx="0" cy="43891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Assembler directives instruct the assembler </a:t>
            </a:r>
            <a:r>
              <a:rPr lang="en-US" dirty="0">
                <a:solidFill>
                  <a:srgbClr val="C00000"/>
                </a:solidFill>
              </a:rPr>
              <a:t>to perform certain action</a:t>
            </a:r>
            <a:r>
              <a:rPr lang="en-US" dirty="0"/>
              <a:t> during the assembly program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Assembler directives </a:t>
            </a:r>
            <a:r>
              <a:rPr lang="en-US" dirty="0" smtClean="0">
                <a:solidFill>
                  <a:srgbClr val="C00000"/>
                </a:solidFill>
              </a:rPr>
              <a:t>are not converted into machine code </a:t>
            </a:r>
            <a:r>
              <a:rPr lang="en-US" dirty="0" smtClean="0"/>
              <a:t>rather they </a:t>
            </a:r>
            <a:r>
              <a:rPr lang="en-US" dirty="0" smtClean="0">
                <a:solidFill>
                  <a:srgbClr val="C00000"/>
                </a:solidFill>
              </a:rPr>
              <a:t>give instruction to assembler </a:t>
            </a:r>
            <a:r>
              <a:rPr lang="en-US" dirty="0" smtClean="0"/>
              <a:t>itself.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212" lvl="1" indent="0">
              <a:buNone/>
            </a:pPr>
            <a:r>
              <a:rPr lang="en-US" sz="2400" b="1" dirty="0" smtClean="0"/>
              <a:t>START</a:t>
            </a:r>
            <a:endParaRPr lang="en-US" sz="2400" b="1" dirty="0"/>
          </a:p>
          <a:p>
            <a:pPr marL="398463" lvl="1" indent="1588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		START  &lt;constant&gt;</a:t>
            </a:r>
          </a:p>
          <a:p>
            <a:pPr marL="457200" lvl="1" indent="-398463" algn="just"/>
            <a:r>
              <a:rPr lang="en-US" sz="2400" dirty="0" smtClean="0"/>
              <a:t>This </a:t>
            </a:r>
            <a:r>
              <a:rPr lang="en-US" sz="2400" dirty="0"/>
              <a:t>directive </a:t>
            </a:r>
            <a:r>
              <a:rPr lang="en-US" sz="2400" dirty="0" smtClean="0"/>
              <a:t>instructs the assembler to </a:t>
            </a:r>
            <a:r>
              <a:rPr lang="en-US" sz="2400" dirty="0" smtClean="0">
                <a:solidFill>
                  <a:srgbClr val="C00000"/>
                </a:solidFill>
              </a:rPr>
              <a:t>place first word of the target program in the memory</a:t>
            </a:r>
            <a:r>
              <a:rPr lang="en-US" sz="2400" dirty="0" smtClean="0"/>
              <a:t> having the </a:t>
            </a:r>
            <a:r>
              <a:rPr lang="en-US" sz="2400" dirty="0"/>
              <a:t>address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&lt;constant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lvl="1" indent="-398463" algn="just">
              <a:buClr>
                <a:schemeClr val="tx1"/>
              </a:buClr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pPr marL="398463" lvl="1" indent="1588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		START  100</a:t>
            </a:r>
          </a:p>
          <a:p>
            <a:pPr marL="506413" lvl="1" indent="-447675" algn="just"/>
            <a:r>
              <a:rPr lang="en-US" sz="2400" dirty="0" smtClean="0"/>
              <a:t>First </a:t>
            </a:r>
            <a:r>
              <a:rPr lang="en-US" sz="2400" dirty="0"/>
              <a:t>word of the target program is stored </a:t>
            </a:r>
            <a:r>
              <a:rPr lang="en-US" sz="2400" dirty="0" smtClean="0"/>
              <a:t>in the </a:t>
            </a:r>
            <a:r>
              <a:rPr lang="en-US" sz="2400" dirty="0"/>
              <a:t>memory location </a:t>
            </a:r>
            <a:r>
              <a:rPr lang="en-US" sz="2400" dirty="0" smtClean="0"/>
              <a:t>100 </a:t>
            </a:r>
            <a:r>
              <a:rPr lang="en-US" sz="2400" dirty="0"/>
              <a:t>onwards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7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/>
              <a:t>END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		END [&lt;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operand  specification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&gt;]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-457200" algn="just"/>
            <a:r>
              <a:rPr lang="en-US" sz="2400" dirty="0"/>
              <a:t>This directive indicates end of the source program.</a:t>
            </a:r>
          </a:p>
          <a:p>
            <a:pPr marL="457200" lvl="1" indent="-457200" algn="just"/>
            <a:r>
              <a:rPr lang="en-US" sz="2400" dirty="0"/>
              <a:t>The operand </a:t>
            </a:r>
            <a:r>
              <a:rPr lang="en-US" sz="2400" dirty="0" smtClean="0"/>
              <a:t>specification indicates </a:t>
            </a:r>
            <a:r>
              <a:rPr lang="en-US" sz="2400" dirty="0"/>
              <a:t>address of the instruction </a:t>
            </a:r>
            <a:r>
              <a:rPr lang="en-US" sz="2400" dirty="0" smtClean="0"/>
              <a:t>from where </a:t>
            </a:r>
            <a:r>
              <a:rPr lang="en-US" sz="2400" dirty="0"/>
              <a:t>the execution of program should begin.</a:t>
            </a:r>
          </a:p>
          <a:p>
            <a:pPr marL="457200" lvl="1" indent="-457200" algn="just"/>
            <a:r>
              <a:rPr lang="en-US" sz="2400" dirty="0" smtClean="0"/>
              <a:t>Execution </a:t>
            </a:r>
            <a:r>
              <a:rPr lang="en-US" sz="2400" dirty="0"/>
              <a:t>control should transfer to label given in operand field</a:t>
            </a:r>
            <a:r>
              <a:rPr lang="en-US" sz="2400" dirty="0" smtClean="0"/>
              <a:t>.</a:t>
            </a:r>
          </a:p>
          <a:p>
            <a:pPr marL="457200" lvl="1" indent="-457200" algn="just"/>
            <a:r>
              <a:rPr lang="en-US" sz="2400" dirty="0" smtClean="0"/>
              <a:t>By default, execution begins with the first instruction of the assembly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2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from Assembly language to Machine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formats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8263" y="4307112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11788" y="4307111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960242" y="4307112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108696" y="4315462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859114" y="4315462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622639" y="4315461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1133" y="4838377"/>
            <a:ext cx="11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Opcode 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49301" y="4882421"/>
            <a:ext cx="106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Register operand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41117" y="4890770"/>
            <a:ext cx="228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 operand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2604399" y="1852176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65763" y="1852176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11051" y="1852176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5661469" y="1852176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424994" y="1852176"/>
            <a:ext cx="763525" cy="458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3517" y="2413164"/>
            <a:ext cx="114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Label 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13057" y="2413164"/>
            <a:ext cx="106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Opcode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4967" y="2413164"/>
            <a:ext cx="2676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Operand specifications</a:t>
            </a:r>
            <a:endParaRPr lang="en-US" sz="2000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 smtClean="0"/>
              <a:t>Assembly statement format: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r>
              <a:rPr lang="en-US" sz="2400" dirty="0" smtClean="0"/>
              <a:t>Machine statement format: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1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Elements of </a:t>
            </a:r>
            <a:r>
              <a:rPr lang="en-US" dirty="0" smtClean="0"/>
              <a:t>assembly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 of assembly language statements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of the </a:t>
            </a:r>
            <a:r>
              <a:rPr lang="en-US" dirty="0" smtClean="0"/>
              <a:t>assembler </a:t>
            </a:r>
            <a:r>
              <a:rPr lang="en-US" dirty="0"/>
              <a:t>&amp; </a:t>
            </a:r>
            <a:r>
              <a:rPr lang="en-US" dirty="0" smtClean="0"/>
              <a:t>assembler </a:t>
            </a: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c</a:t>
            </a:r>
            <a:r>
              <a:rPr lang="en-US" dirty="0" smtClean="0"/>
              <a:t>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Advanced assembler directives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Types of </a:t>
            </a:r>
            <a:r>
              <a:rPr lang="en-US" dirty="0" smtClean="0"/>
              <a:t>assemblers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Two-Pass </a:t>
            </a:r>
            <a:r>
              <a:rPr lang="en-US" dirty="0" smtClean="0"/>
              <a:t>assemblers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One-Pass </a:t>
            </a:r>
            <a:r>
              <a:rPr lang="en-US" dirty="0" smtClean="0"/>
              <a:t>assemblers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 of </a:t>
            </a:r>
            <a:r>
              <a:rPr lang="en-US" dirty="0" smtClean="0"/>
              <a:t>single pass </a:t>
            </a:r>
            <a:r>
              <a:rPr lang="en-US" dirty="0"/>
              <a:t>a</a:t>
            </a:r>
            <a:r>
              <a:rPr lang="en-US" dirty="0" smtClean="0"/>
              <a:t>ssembler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Variants </a:t>
            </a:r>
            <a:r>
              <a:rPr lang="en-US" dirty="0"/>
              <a:t>of </a:t>
            </a:r>
            <a:r>
              <a:rPr lang="en-US" dirty="0" smtClean="0"/>
              <a:t>assemblers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of two pass assembler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8881"/>
              </p:ext>
            </p:extLst>
          </p:nvPr>
        </p:nvGraphicFramePr>
        <p:xfrm>
          <a:off x="0" y="0"/>
          <a:ext cx="4876800" cy="685799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61143"/>
                <a:gridCol w="1832025"/>
                <a:gridCol w="1883632"/>
              </a:tblGrid>
              <a:tr h="36094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Assembly</a:t>
                      </a:r>
                      <a:r>
                        <a:rPr lang="en-US" sz="1800" b="1" baseline="0" dirty="0" smtClean="0">
                          <a:effectLst/>
                        </a:rPr>
                        <a:t> Statements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101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BREG, ONE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BREG, TERM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AGAIN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BREG,TERM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CREG, TERM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CREG, ONE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CREG, TERM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COMP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CREG, 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LE, AGAIN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BREG, RESULT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PRINT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STOP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‘1’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TERM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7140"/>
              </p:ext>
            </p:extLst>
          </p:nvPr>
        </p:nvGraphicFramePr>
        <p:xfrm>
          <a:off x="4876800" y="-8054"/>
          <a:ext cx="4267200" cy="686604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74674"/>
                <a:gridCol w="967428"/>
                <a:gridCol w="1162549"/>
                <a:gridCol w="1162549"/>
              </a:tblGrid>
              <a:tr h="73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Location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Opcode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Register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103)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104)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105)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107)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108)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109)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113)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gridSpan="3"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</a:rPr>
                        <a:t>No code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generation for DS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114)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gridSpan="3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</a:rPr>
                        <a:t>No code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generation for DS</a:t>
                      </a:r>
                      <a:r>
                        <a:rPr lang="en-US" sz="1800" dirty="0" smtClean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gridSpan="3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</a:rPr>
                        <a:t>No code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  <a:effectLst/>
                        </a:rPr>
                        <a:t> generation for DS</a:t>
                      </a:r>
                      <a:r>
                        <a:rPr lang="en-US" sz="1800" dirty="0">
                          <a:effectLst/>
                        </a:rPr>
                        <a:t> 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05400" y="82270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1143000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198" y="153593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189915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74398" y="226238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74398" y="261078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4398" y="297920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87306" y="333403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7306" y="368243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44696" y="406115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44696" y="442957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57604" y="4784404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57604" y="513280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4096" y="550443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04096" y="587285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17004" y="622767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94065" y="777499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45918" y="79041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27761" y="75683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3150" y="729309"/>
            <a:ext cx="4876800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-3150" y="1089218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63068" y="117399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14921" y="118691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96764" y="115333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3150" y="1449679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30781" y="1514919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982634" y="152783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64477" y="149425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3150" y="1810140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07852" y="1887840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59705" y="190075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41548" y="1867177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3150" y="2170601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75563" y="224009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27416" y="2253014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209259" y="221943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3150" y="2531062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30781" y="260881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82634" y="262172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64477" y="2588149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-3150" y="2891523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992351" y="296055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44204" y="297347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26047" y="293989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3150" y="3251984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75563" y="3327897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27416" y="3340813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09259" y="3307234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3150" y="3612445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72982" y="3681753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24835" y="3694669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06678" y="3661090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-3150" y="3972906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08720" y="406729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60573" y="408021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42416" y="404663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-3150" y="4333367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90094" y="4436009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41947" y="4448925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223790" y="441534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-3150" y="4693828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960067" y="4775601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11920" y="4788517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93763" y="4754938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-3150" y="5054289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262607" y="5142456"/>
            <a:ext cx="2726407" cy="23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-3150" y="5414750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-3150" y="5775211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960067" y="5827046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911920" y="5839962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193763" y="5806383"/>
            <a:ext cx="610890" cy="2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-3150" y="6135667"/>
            <a:ext cx="4876800" cy="35716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48960" y="5481151"/>
            <a:ext cx="2726407" cy="23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239985" y="6209316"/>
            <a:ext cx="2726407" cy="23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3" grpId="0" animBg="1"/>
      <p:bldP spid="73" grpId="1" animBg="1"/>
      <p:bldP spid="74" grpId="0" animBg="1"/>
      <p:bldP spid="74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assembly scheme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53976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 for an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Following steps are used to develop </a:t>
            </a:r>
            <a:r>
              <a:rPr lang="en-US" dirty="0"/>
              <a:t>a design specification for an assembler.</a:t>
            </a:r>
          </a:p>
          <a:p>
            <a:pPr marL="750888" lvl="1" indent="-407988" algn="just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Identify the information </a:t>
            </a:r>
            <a:r>
              <a:rPr lang="en-US" sz="2200" dirty="0" smtClean="0"/>
              <a:t>required to perform a </a:t>
            </a:r>
            <a:r>
              <a:rPr lang="en-US" sz="2200" dirty="0"/>
              <a:t>task.</a:t>
            </a:r>
          </a:p>
          <a:p>
            <a:pPr marL="750888" lvl="1" indent="-407988" algn="just">
              <a:buClr>
                <a:schemeClr val="tx1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Design a suitable data structure </a:t>
            </a:r>
            <a:r>
              <a:rPr lang="en-US" sz="2200" dirty="0"/>
              <a:t>for recording the information.</a:t>
            </a:r>
          </a:p>
          <a:p>
            <a:pPr marL="750888" lvl="1" indent="-407988" algn="just">
              <a:buFont typeface="+mj-lt"/>
              <a:buAutoNum type="arabicPeriod"/>
            </a:pPr>
            <a:r>
              <a:rPr lang="en-US" sz="2200" dirty="0"/>
              <a:t>Determine the </a:t>
            </a:r>
            <a:r>
              <a:rPr lang="en-US" sz="2200" dirty="0">
                <a:solidFill>
                  <a:srgbClr val="C00000"/>
                </a:solidFill>
              </a:rPr>
              <a:t>processing </a:t>
            </a:r>
            <a:r>
              <a:rPr lang="en-US" sz="2200" dirty="0" smtClean="0"/>
              <a:t>required </a:t>
            </a:r>
            <a:r>
              <a:rPr lang="en-US" sz="2200" dirty="0">
                <a:solidFill>
                  <a:srgbClr val="C00000"/>
                </a:solidFill>
              </a:rPr>
              <a:t>for obtaining and maintaining the information</a:t>
            </a:r>
            <a:r>
              <a:rPr lang="en-US" sz="2200" dirty="0"/>
              <a:t>.</a:t>
            </a:r>
          </a:p>
          <a:p>
            <a:pPr marL="750888" lvl="1" indent="-407988" algn="just">
              <a:buFont typeface="+mj-lt"/>
              <a:buAutoNum type="arabicPeriod"/>
            </a:pPr>
            <a:r>
              <a:rPr lang="en-US" sz="2200" dirty="0"/>
              <a:t>Determine the </a:t>
            </a:r>
            <a:r>
              <a:rPr lang="en-US" sz="2200" dirty="0">
                <a:solidFill>
                  <a:srgbClr val="C00000"/>
                </a:solidFill>
              </a:rPr>
              <a:t>processing</a:t>
            </a:r>
            <a:r>
              <a:rPr lang="en-US" sz="2200" dirty="0"/>
              <a:t> required </a:t>
            </a:r>
            <a:r>
              <a:rPr lang="en-US" sz="2200" dirty="0">
                <a:solidFill>
                  <a:srgbClr val="C00000"/>
                </a:solidFill>
              </a:rPr>
              <a:t>for performing the task </a:t>
            </a:r>
            <a:r>
              <a:rPr lang="en-US" sz="2200" dirty="0"/>
              <a:t>by using the recorded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assembler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2374" y="1088319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mnemonic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4358" y="1087350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opcode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5794" y="1088991"/>
            <a:ext cx="1251436" cy="37613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length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2578" y="3154534"/>
            <a:ext cx="1611401" cy="66516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Analysis Phase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03313" y="3154920"/>
            <a:ext cx="1599094" cy="66439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Synthesis Phase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334" y="5058619"/>
            <a:ext cx="2677009" cy="3761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Symbol Table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2398279" y="2166485"/>
            <a:ext cx="1431327" cy="9880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5477686" y="2166485"/>
            <a:ext cx="1425174" cy="98843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2398279" y="3819700"/>
            <a:ext cx="1431327" cy="84877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14" idx="2"/>
          </p:cNvCxnSpPr>
          <p:nvPr/>
        </p:nvCxnSpPr>
        <p:spPr>
          <a:xfrm flipV="1">
            <a:off x="5530225" y="3819314"/>
            <a:ext cx="1372635" cy="84916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>
          <a:xfrm>
            <a:off x="3203979" y="3487117"/>
            <a:ext cx="2899334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75418" y="3153361"/>
            <a:ext cx="1019982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Calibri"/>
              </a:rPr>
              <a:t>Source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49515" y="3153361"/>
            <a:ext cx="1003985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  <a:effectLst>
            <a:outerShdw dist="20000" dir="5400000" sx="99000" sy="99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Target Program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02407" y="3502800"/>
            <a:ext cx="23021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25" idx="3"/>
            <a:endCxn id="13" idx="1"/>
          </p:cNvCxnSpPr>
          <p:nvPr/>
        </p:nvCxnSpPr>
        <p:spPr>
          <a:xfrm>
            <a:off x="1295400" y="3487117"/>
            <a:ext cx="297178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772374" y="1468188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ADD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24358" y="1467219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01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75794" y="1468860"/>
            <a:ext cx="1251436" cy="37613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1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72374" y="1847736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SUB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24358" y="1846767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02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75794" y="1848408"/>
            <a:ext cx="1251436" cy="37613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1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01540" y="4669444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mnemonic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53524" y="4668475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opcode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1540" y="5045092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AGAIN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53524" y="5044123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104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01540" y="5409577"/>
            <a:ext cx="1251984" cy="37680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  <a:latin typeface="+mj-lt"/>
                <a:ea typeface="Calibri"/>
                <a:cs typeface="Times New Roman"/>
              </a:rPr>
              <a:t>N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53524" y="5408608"/>
            <a:ext cx="1251436" cy="37777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113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94009" y="5946798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Phases of an Assembler</a:t>
            </a:r>
            <a:endParaRPr lang="en-US" sz="1700" b="1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55340" y="3227280"/>
            <a:ext cx="292853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Data structures of an Assembler</a:t>
            </a:r>
            <a:endParaRPr lang="en-US" sz="17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753524" y="3754075"/>
            <a:ext cx="0" cy="91440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753583" y="2231801"/>
            <a:ext cx="0" cy="91440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6096006" y="1182510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Fields of </a:t>
            </a:r>
          </a:p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Mnemonics table</a:t>
            </a:r>
            <a:endParaRPr lang="en-US" sz="1700" b="1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/>
          <p:cNvCxnSpPr>
            <a:stCxn id="8" idx="3"/>
          </p:cNvCxnSpPr>
          <p:nvPr/>
        </p:nvCxnSpPr>
        <p:spPr>
          <a:xfrm flipV="1">
            <a:off x="6527230" y="1276237"/>
            <a:ext cx="457200" cy="82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5468157" y="4793250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Fields of </a:t>
            </a:r>
          </a:p>
          <a:p>
            <a:pPr algn="ctr"/>
            <a:r>
              <a:rPr lang="en-US" sz="1700" b="1" dirty="0" smtClean="0">
                <a:solidFill>
                  <a:srgbClr val="C00000"/>
                </a:solidFill>
              </a:rPr>
              <a:t>Symbol table</a:t>
            </a:r>
            <a:endParaRPr lang="en-US" sz="1700" b="1" dirty="0">
              <a:solidFill>
                <a:srgbClr val="C0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991594" y="4887756"/>
            <a:ext cx="457200" cy="82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1" name="Rectangle 90"/>
          <p:cNvSpPr/>
          <p:nvPr/>
        </p:nvSpPr>
        <p:spPr>
          <a:xfrm>
            <a:off x="454034" y="1474730"/>
            <a:ext cx="2677009" cy="3761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Mnemonics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Table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80028" y="3819315"/>
            <a:ext cx="1920240" cy="2372412"/>
            <a:chOff x="1843318" y="3819315"/>
            <a:chExt cx="1920240" cy="2372412"/>
          </a:xfrm>
        </p:grpSpPr>
        <p:cxnSp>
          <p:nvCxnSpPr>
            <p:cNvPr id="52" name="Straight Arrow Connector 51"/>
            <p:cNvCxnSpPr/>
            <p:nvPr/>
          </p:nvCxnSpPr>
          <p:spPr>
            <a:xfrm flipH="1" flipV="1">
              <a:off x="1843319" y="3819315"/>
              <a:ext cx="2220" cy="2372412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843318" y="6184635"/>
              <a:ext cx="1920240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16851" y="3812223"/>
            <a:ext cx="1920240" cy="2379504"/>
            <a:chOff x="5749509" y="3812223"/>
            <a:chExt cx="1920240" cy="2379504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7661153" y="3812223"/>
              <a:ext cx="2220" cy="2372412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749509" y="6191727"/>
              <a:ext cx="1920240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834977" y="2333315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</a:rPr>
              <a:t>Control transfer</a:t>
            </a:r>
            <a:endParaRPr 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948590" y="2561915"/>
            <a:ext cx="457200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948590" y="2243587"/>
            <a:ext cx="457200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solid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647477" y="1997552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</a:rPr>
              <a:t>Data access</a:t>
            </a:r>
            <a:endParaRPr 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5F1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9" grpId="0"/>
      <p:bldP spid="25" grpId="0" animBg="1"/>
      <p:bldP spid="26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80" grpId="0"/>
      <p:bldP spid="89" grpId="0"/>
      <p:bldP spid="91" grpId="0"/>
      <p:bldP spid="65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Analysis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lvl="1" indent="-465138" algn="just"/>
            <a:r>
              <a:rPr lang="en-US" sz="2400" dirty="0" smtClean="0"/>
              <a:t>The </a:t>
            </a:r>
            <a:r>
              <a:rPr lang="en-US" sz="2400" dirty="0">
                <a:solidFill>
                  <a:srgbClr val="C00000"/>
                </a:solidFill>
              </a:rPr>
              <a:t>primary function </a:t>
            </a:r>
            <a:r>
              <a:rPr lang="en-US" sz="2400" dirty="0"/>
              <a:t>performed by the analysis </a:t>
            </a:r>
            <a:r>
              <a:rPr lang="en-US" sz="2400" dirty="0" smtClean="0"/>
              <a:t>phase is</a:t>
            </a:r>
            <a:r>
              <a:rPr lang="en-US" sz="2400" dirty="0" smtClean="0">
                <a:solidFill>
                  <a:srgbClr val="C00000"/>
                </a:solidFill>
              </a:rPr>
              <a:t> to build the </a:t>
            </a:r>
            <a:r>
              <a:rPr lang="en-US" sz="2400" dirty="0">
                <a:solidFill>
                  <a:srgbClr val="C00000"/>
                </a:solidFill>
              </a:rPr>
              <a:t>symbol table</a:t>
            </a:r>
            <a:r>
              <a:rPr lang="en-US" sz="2400" dirty="0" smtClean="0"/>
              <a:t>.</a:t>
            </a:r>
          </a:p>
          <a:p>
            <a:pPr marL="465138" lvl="1" indent="-465138" algn="just"/>
            <a:r>
              <a:rPr lang="en-US" sz="2400" dirty="0" smtClean="0"/>
              <a:t>Addresses of symbolic names are required to build a symbol table.</a:t>
            </a:r>
          </a:p>
          <a:p>
            <a:pPr marL="465138" lvl="1" indent="-465138" algn="just"/>
            <a:r>
              <a:rPr lang="en-US" sz="2400" dirty="0" smtClean="0"/>
              <a:t>It </a:t>
            </a:r>
            <a:r>
              <a:rPr lang="en-US" sz="2400" dirty="0"/>
              <a:t>is possible to determine some address directly, however others must be inferred. </a:t>
            </a:r>
            <a:r>
              <a:rPr lang="en-US" sz="2400" dirty="0" smtClean="0"/>
              <a:t>This </a:t>
            </a:r>
            <a:r>
              <a:rPr lang="en-US" sz="2400" dirty="0"/>
              <a:t>function is called </a:t>
            </a:r>
            <a:r>
              <a:rPr lang="en-US" sz="2400" dirty="0">
                <a:solidFill>
                  <a:srgbClr val="C00000"/>
                </a:solidFill>
              </a:rPr>
              <a:t>memory allocation</a:t>
            </a:r>
            <a:r>
              <a:rPr lang="en-US" sz="2400" dirty="0"/>
              <a:t>.</a:t>
            </a:r>
          </a:p>
          <a:p>
            <a:pPr marL="465138" lvl="1" indent="-465138"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 smtClean="0">
                <a:solidFill>
                  <a:srgbClr val="C00000"/>
                </a:solidFill>
              </a:rPr>
              <a:t>ocation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ounter (LC) </a:t>
            </a:r>
            <a:r>
              <a:rPr lang="en-US" sz="2400" dirty="0" smtClean="0"/>
              <a:t>is used to implement a memory allocation.</a:t>
            </a:r>
          </a:p>
          <a:p>
            <a:pPr marL="465138" lvl="1" indent="-465138" algn="just"/>
            <a:r>
              <a:rPr lang="en-US" sz="2400" dirty="0" smtClean="0"/>
              <a:t>The </a:t>
            </a:r>
            <a:r>
              <a:rPr lang="en-US" sz="2400" dirty="0"/>
              <a:t>processing involved in maintaining the location counter is </a:t>
            </a:r>
            <a:r>
              <a:rPr lang="en-US" sz="2400" dirty="0" smtClean="0"/>
              <a:t>called </a:t>
            </a:r>
            <a:r>
              <a:rPr lang="en-US" sz="2400" dirty="0">
                <a:solidFill>
                  <a:srgbClr val="C00000"/>
                </a:solidFill>
              </a:rPr>
              <a:t>LC processing</a:t>
            </a:r>
            <a:r>
              <a:rPr lang="en-US" sz="2400" dirty="0" smtClean="0"/>
              <a:t>.</a:t>
            </a:r>
          </a:p>
          <a:p>
            <a:pPr marL="465138" lvl="1" indent="-465138" algn="just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114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</a:t>
            </a:r>
            <a:r>
              <a:rPr lang="en-US" dirty="0" smtClean="0"/>
              <a:t>analysis </a:t>
            </a:r>
            <a:r>
              <a:rPr lang="en-US" dirty="0"/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Separate</a:t>
            </a:r>
            <a:r>
              <a:rPr lang="en-US" dirty="0" smtClean="0"/>
              <a:t> the content of </a:t>
            </a:r>
            <a:r>
              <a:rPr lang="en-US" dirty="0">
                <a:solidFill>
                  <a:srgbClr val="C00000"/>
                </a:solidFill>
              </a:rPr>
              <a:t>label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mnemonics </a:t>
            </a:r>
            <a:r>
              <a:rPr lang="en-US" dirty="0" err="1">
                <a:solidFill>
                  <a:srgbClr val="C00000"/>
                </a:solidFill>
              </a:rPr>
              <a:t>opcode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operand </a:t>
            </a:r>
            <a:r>
              <a:rPr lang="en-US" dirty="0"/>
              <a:t>fields of a </a:t>
            </a:r>
            <a:r>
              <a:rPr lang="en-US" dirty="0" smtClean="0"/>
              <a:t>statement.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 label is present, </a:t>
            </a:r>
            <a:r>
              <a:rPr lang="en-US" dirty="0">
                <a:solidFill>
                  <a:srgbClr val="C00000"/>
                </a:solidFill>
              </a:rPr>
              <a:t>enter the pair (symbol, &lt;LC content&gt;) </a:t>
            </a:r>
            <a:r>
              <a:rPr lang="en-US" dirty="0"/>
              <a:t>in a new entry of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symbol </a:t>
            </a:r>
            <a:r>
              <a:rPr lang="en-US" dirty="0">
                <a:solidFill>
                  <a:srgbClr val="C00000"/>
                </a:solidFill>
              </a:rPr>
              <a:t>table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solidFill>
                  <a:srgbClr val="C00000"/>
                </a:solidFill>
              </a:rPr>
              <a:t>validity of mnemonics </a:t>
            </a:r>
            <a:r>
              <a:rPr lang="en-US" dirty="0" err="1">
                <a:solidFill>
                  <a:srgbClr val="C00000"/>
                </a:solidFill>
              </a:rPr>
              <a:t>opcode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LC processing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ONE   MULT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BREG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,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lvl="1" indent="-342900">
              <a:buFont typeface="Wingdings" pitchFamily="2" charset="2"/>
              <a:buChar char="§"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85800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1043203"/>
            <a:ext cx="762000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6599" y="4265342"/>
            <a:ext cx="816432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1043203"/>
            <a:ext cx="2590800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0585" y="1043203"/>
            <a:ext cx="1104900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0830" y="4297089"/>
            <a:ext cx="898074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36784" y="4311658"/>
            <a:ext cx="228606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9319"/>
              </p:ext>
            </p:extLst>
          </p:nvPr>
        </p:nvGraphicFramePr>
        <p:xfrm>
          <a:off x="5734920" y="4325384"/>
          <a:ext cx="2298446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483"/>
                <a:gridCol w="1231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label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ONE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867400" y="4831571"/>
            <a:ext cx="838200" cy="32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0383" y="4831571"/>
            <a:ext cx="838200" cy="32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34920" y="5268876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Symbol table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Consider following </a:t>
            </a:r>
            <a:r>
              <a:rPr lang="en-US" dirty="0"/>
              <a:t>assembly </a:t>
            </a:r>
            <a:r>
              <a:rPr lang="en-US" dirty="0" smtClean="0"/>
              <a:t>statement: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MOVER    </a:t>
            </a:r>
            <a:r>
              <a:rPr lang="en-US" dirty="0">
                <a:solidFill>
                  <a:srgbClr val="C00000"/>
                </a:solidFill>
              </a:rPr>
              <a:t>BREG,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dirty="0" smtClean="0"/>
              <a:t>require </a:t>
            </a:r>
            <a:r>
              <a:rPr lang="en-US" dirty="0"/>
              <a:t>following information to synthesize the machine instruction corresponding to </a:t>
            </a:r>
            <a:r>
              <a:rPr lang="en-US" dirty="0" smtClean="0"/>
              <a:t>above statement:</a:t>
            </a:r>
            <a:endParaRPr lang="en-US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Address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variable ONE: </a:t>
            </a:r>
            <a:r>
              <a:rPr lang="en-US" sz="2400" dirty="0" smtClean="0"/>
              <a:t>depends </a:t>
            </a:r>
            <a:r>
              <a:rPr lang="en-US" sz="2400" dirty="0"/>
              <a:t>on the source program; </a:t>
            </a:r>
            <a:r>
              <a:rPr lang="en-US" sz="2400" dirty="0" smtClean="0"/>
              <a:t>hence it must </a:t>
            </a:r>
            <a:r>
              <a:rPr lang="en-US" sz="2400" dirty="0"/>
              <a:t>be available by analysis phase.</a:t>
            </a:r>
          </a:p>
          <a:p>
            <a:pPr marL="914400" lvl="1" indent="-514350" algn="just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operation code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 MOVER: </a:t>
            </a:r>
            <a:r>
              <a:rPr lang="en-US" sz="2400" dirty="0" smtClean="0"/>
              <a:t>does </a:t>
            </a:r>
            <a:r>
              <a:rPr lang="en-US" sz="2400" dirty="0"/>
              <a:t>not depend on the source </a:t>
            </a:r>
            <a:r>
              <a:rPr lang="en-US" sz="2400" dirty="0" smtClean="0"/>
              <a:t>program</a:t>
            </a:r>
            <a:r>
              <a:rPr lang="en-US" sz="2400" dirty="0"/>
              <a:t>; it </a:t>
            </a:r>
            <a:r>
              <a:rPr lang="en-US" sz="2400" dirty="0" smtClean="0"/>
              <a:t>depends </a:t>
            </a:r>
            <a:r>
              <a:rPr lang="en-US" sz="2400" dirty="0"/>
              <a:t>on the assembly </a:t>
            </a:r>
            <a:r>
              <a:rPr lang="en-US" sz="2400" dirty="0" smtClean="0"/>
              <a:t>language.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</a:t>
            </a:r>
            <a:r>
              <a:rPr lang="en-US" dirty="0" smtClean="0"/>
              <a:t>synthesis </a:t>
            </a:r>
            <a:r>
              <a:rPr lang="en-US" dirty="0"/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Obtain </a:t>
            </a:r>
            <a:r>
              <a:rPr lang="en-US" dirty="0">
                <a:solidFill>
                  <a:srgbClr val="C00000"/>
                </a:solidFill>
              </a:rPr>
              <a:t>machine </a:t>
            </a:r>
            <a:r>
              <a:rPr lang="en-US" dirty="0" err="1">
                <a:solidFill>
                  <a:srgbClr val="C00000"/>
                </a:solidFill>
              </a:rPr>
              <a:t>opcode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rgbClr val="C00000"/>
                </a:solidFill>
              </a:rPr>
              <a:t>mnemonics </a:t>
            </a:r>
            <a:r>
              <a:rPr lang="en-US" dirty="0">
                <a:solidFill>
                  <a:srgbClr val="C00000"/>
                </a:solidFill>
              </a:rPr>
              <a:t>table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dirty="0">
                <a:solidFill>
                  <a:srgbClr val="C00000"/>
                </a:solidFill>
              </a:rPr>
              <a:t>address of memory operand </a:t>
            </a:r>
            <a:r>
              <a:rPr lang="en-US" dirty="0"/>
              <a:t>from the </a:t>
            </a:r>
            <a:r>
              <a:rPr lang="en-US" dirty="0">
                <a:solidFill>
                  <a:srgbClr val="C00000"/>
                </a:solidFill>
              </a:rPr>
              <a:t>symbol table</a:t>
            </a:r>
            <a:r>
              <a:rPr lang="en-US" dirty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Synthesize a machine instruction</a:t>
            </a:r>
            <a:r>
              <a:rPr lang="en-US" dirty="0" smtClean="0"/>
              <a:t>. (conversion from assembly language to machine language)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 smtClean="0"/>
              <a:t>Example: (Conversion from assembly language to machine language)</a:t>
            </a: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MOVER   BREG,   ONE			04   02  100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1257300" lvl="3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42999" y="3405871"/>
            <a:ext cx="1066800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134" y="4784680"/>
            <a:ext cx="2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Opcode</a:t>
            </a:r>
            <a:r>
              <a:rPr lang="en-US" sz="2000" dirty="0" smtClean="0"/>
              <a:t> of MOVER = 04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7093" y="3859832"/>
            <a:ext cx="0" cy="9017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8600" y="3618861"/>
            <a:ext cx="16002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3765" y="4769182"/>
            <a:ext cx="2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Code for BREG = 2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3859832"/>
            <a:ext cx="0" cy="9017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452" y="3405871"/>
            <a:ext cx="952846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06464" y="3421369"/>
            <a:ext cx="710732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1106" y="4726336"/>
            <a:ext cx="207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Consider address of ONE = 100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47683" y="3859832"/>
            <a:ext cx="0" cy="9017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60204" y="3464859"/>
            <a:ext cx="418058" cy="38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67250" y="3464859"/>
            <a:ext cx="418058" cy="38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24130" y="3449473"/>
            <a:ext cx="591069" cy="38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02291"/>
              </p:ext>
            </p:extLst>
          </p:nvPr>
        </p:nvGraphicFramePr>
        <p:xfrm>
          <a:off x="4336298" y="3768151"/>
          <a:ext cx="469773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810"/>
                <a:gridCol w="1329055"/>
                <a:gridCol w="1019810"/>
                <a:gridCol w="1329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/>
                        <a:t>Opcode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Mnemonics </a:t>
                      </a:r>
                      <a:endParaRPr lang="en-US" sz="1800" dirty="0" smtClean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/>
                        <a:t>Opcode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Mnemonics </a:t>
                      </a:r>
                      <a:endParaRPr lang="en-US" sz="1800" dirty="0" smtClean="0"/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STOP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06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COMP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ADD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07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BC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SUB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08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DIV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MULT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09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READ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04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MOVER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PRINT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05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dirty="0" smtClean="0"/>
                        <a:t>MOVEM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23621"/>
              </p:ext>
            </p:extLst>
          </p:nvPr>
        </p:nvGraphicFramePr>
        <p:xfrm>
          <a:off x="5690946" y="4106699"/>
          <a:ext cx="234886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9810"/>
                <a:gridCol w="1329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Code</a:t>
                      </a:r>
                      <a:endParaRPr lang="en-US" sz="2000" dirty="0"/>
                    </a:p>
                  </a:txBody>
                  <a:tcPr marT="0" marB="9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Register </a:t>
                      </a:r>
                      <a:endParaRPr lang="en-US" sz="1800" dirty="0" smtClean="0"/>
                    </a:p>
                  </a:txBody>
                  <a:tcPr marT="0" marB="9144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AREG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02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BREG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03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CREG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04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 smtClean="0"/>
                        <a:t>DREG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9144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11" grpId="0"/>
      <p:bldP spid="11" grpId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7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structure of assembler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 of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complete scan of the program is called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pass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Types of assembler are: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Two pass assembler (Two pass translation)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Single pass assembler (Single pass translation)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2" y="990600"/>
            <a:ext cx="8763000" cy="5334000"/>
          </a:xfrm>
        </p:spPr>
        <p:txBody>
          <a:bodyPr/>
          <a:lstStyle/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Assembler is a </a:t>
            </a:r>
            <a:r>
              <a:rPr lang="en-US" dirty="0" smtClean="0"/>
              <a:t>language processor that converts </a:t>
            </a:r>
            <a:r>
              <a:rPr lang="en-US" dirty="0" smtClean="0">
                <a:solidFill>
                  <a:srgbClr val="C00000"/>
                </a:solidFill>
              </a:rPr>
              <a:t>assembly language program to machine language </a:t>
            </a:r>
            <a:r>
              <a:rPr lang="en-US" dirty="0" smtClean="0"/>
              <a:t>program.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81424" y="33528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Assembler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14624" y="38481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34024" y="38481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0524" y="2507453"/>
            <a:ext cx="2662236" cy="3690151"/>
            <a:chOff x="390524" y="2507453"/>
            <a:chExt cx="2662236" cy="3690151"/>
          </a:xfrm>
        </p:grpSpPr>
        <p:sp>
          <p:nvSpPr>
            <p:cNvPr id="17" name="Vertical Scroll 16"/>
            <p:cNvSpPr/>
            <p:nvPr/>
          </p:nvSpPr>
          <p:spPr>
            <a:xfrm>
              <a:off x="390524" y="2507453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MOV id3,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#2.0,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id2, </a:t>
              </a:r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id1, </a:t>
              </a:r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ADD R2,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R1, id1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4378" y="5207004"/>
              <a:ext cx="1914528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Assembly language program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2688" y="2521740"/>
            <a:ext cx="2662236" cy="3676090"/>
            <a:chOff x="6262688" y="2536028"/>
            <a:chExt cx="2662236" cy="3676090"/>
          </a:xfrm>
        </p:grpSpPr>
        <p:sp>
          <p:nvSpPr>
            <p:cNvPr id="18" name="Vertical Scroll 17"/>
            <p:cNvSpPr/>
            <p:nvPr/>
          </p:nvSpPr>
          <p:spPr>
            <a:xfrm>
              <a:off x="6262688" y="2536028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1011 0010 1010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1001 1000 1001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00824" y="5221518"/>
              <a:ext cx="1993106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Machine </a:t>
              </a:r>
              <a:r>
                <a:rPr lang="en-US" sz="2200" dirty="0">
                  <a:solidFill>
                    <a:schemeClr val="tx1"/>
                  </a:solidFill>
                </a:rPr>
                <a:t>language program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667422" y="4347294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1122" y="5009504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Messages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76917" y="5499954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(If any)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pass </a:t>
            </a:r>
            <a:r>
              <a:rPr lang="en-US" dirty="0" smtClean="0"/>
              <a:t>assembler (Two pass translation)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0826" y="1408294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/>
              </a:rPr>
              <a:t>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2578" y="3464785"/>
            <a:ext cx="1611401" cy="66516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03313" y="3465171"/>
            <a:ext cx="1599094" cy="66439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20" name="Straight Arrow Connector 19"/>
          <p:cNvCxnSpPr>
            <a:endCxn id="13" idx="0"/>
          </p:cNvCxnSpPr>
          <p:nvPr/>
        </p:nvCxnSpPr>
        <p:spPr>
          <a:xfrm flipH="1">
            <a:off x="2398279" y="2476736"/>
            <a:ext cx="1431327" cy="9880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5477686" y="2476736"/>
            <a:ext cx="1425174" cy="98843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3" idx="2"/>
          </p:cNvCxnSpPr>
          <p:nvPr/>
        </p:nvCxnSpPr>
        <p:spPr>
          <a:xfrm>
            <a:off x="2398279" y="4129951"/>
            <a:ext cx="1431327" cy="848775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14" idx="2"/>
          </p:cNvCxnSpPr>
          <p:nvPr/>
        </p:nvCxnSpPr>
        <p:spPr>
          <a:xfrm flipV="1">
            <a:off x="5530225" y="4129565"/>
            <a:ext cx="1372635" cy="84916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>
          <a:xfrm>
            <a:off x="3203979" y="3797368"/>
            <a:ext cx="2899334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75418" y="3463612"/>
            <a:ext cx="1019982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Calibri"/>
              </a:rPr>
              <a:t>Source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49515" y="3463612"/>
            <a:ext cx="1003985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  <a:effectLst>
            <a:outerShdw dist="20000" dir="5400000" sx="99000" sy="99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Target Program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02407" y="3813051"/>
            <a:ext cx="23021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25" idx="3"/>
            <a:endCxn id="13" idx="1"/>
          </p:cNvCxnSpPr>
          <p:nvPr/>
        </p:nvCxnSpPr>
        <p:spPr>
          <a:xfrm>
            <a:off x="1295400" y="3797368"/>
            <a:ext cx="297178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8" name="Rectangle 47"/>
          <p:cNvSpPr/>
          <p:nvPr/>
        </p:nvSpPr>
        <p:spPr>
          <a:xfrm>
            <a:off x="4950826" y="1758975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0826" y="2109657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01540" y="4979695"/>
            <a:ext cx="2262422" cy="5654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Intermediate code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377907" y="5870081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Control transfer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94246" y="2585765"/>
            <a:ext cx="2677009" cy="3761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Data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 structures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48266" y="6098681"/>
            <a:ext cx="640080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62780" y="5736811"/>
            <a:ext cx="640080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prstDash val="solid"/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173944" y="5507105"/>
            <a:ext cx="285018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access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6586" y="1408842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/>
              </a:rPr>
              <a:t>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16586" y="1759523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16586" y="2110205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91012" y="1410506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/>
              </a:rPr>
              <a:t>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1012" y="1761187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91012" y="2111869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44648" y="1417315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/>
              </a:rPr>
              <a:t>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44648" y="1767996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44648" y="2118678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10408" y="1417863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/>
              </a:rPr>
              <a:t>l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10408" y="1768544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10408" y="2119226"/>
            <a:ext cx="365760" cy="3657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54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25" grpId="0" animBg="1"/>
      <p:bldP spid="26" grpId="0" animBg="1"/>
      <p:bldP spid="48" grpId="0" animBg="1"/>
      <p:bldP spid="51" grpId="0" animBg="1"/>
      <p:bldP spid="54" grpId="0" animBg="1"/>
      <p:bldP spid="80" grpId="0"/>
      <p:bldP spid="91" grpId="0"/>
      <p:bldP spid="41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pass assembler (Two pass translation)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638800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first pass performs </a:t>
            </a:r>
            <a:r>
              <a:rPr lang="en-US" dirty="0" smtClean="0">
                <a:solidFill>
                  <a:srgbClr val="C00000"/>
                </a:solidFill>
              </a:rPr>
              <a:t>analysis of the source program</a:t>
            </a:r>
            <a:r>
              <a:rPr lang="en-US" dirty="0" smtClean="0"/>
              <a:t>.</a:t>
            </a:r>
          </a:p>
          <a:p>
            <a:pPr marL="342900" lvl="1" indent="-342900" algn="just"/>
            <a:r>
              <a:rPr lang="en-US" sz="2400" dirty="0" smtClean="0"/>
              <a:t>The first </a:t>
            </a:r>
            <a:r>
              <a:rPr lang="en-US" sz="2400" dirty="0"/>
              <a:t>pass performs </a:t>
            </a:r>
            <a:r>
              <a:rPr lang="en-US" sz="2400" dirty="0" smtClean="0">
                <a:solidFill>
                  <a:srgbClr val="C00000"/>
                </a:solidFill>
              </a:rPr>
              <a:t>Location Counter </a:t>
            </a:r>
            <a:r>
              <a:rPr lang="en-US" sz="2400" dirty="0">
                <a:solidFill>
                  <a:srgbClr val="C00000"/>
                </a:solidFill>
              </a:rPr>
              <a:t>processing </a:t>
            </a:r>
            <a:r>
              <a:rPr lang="en-US" sz="2400" dirty="0"/>
              <a:t>and records the </a:t>
            </a:r>
            <a:r>
              <a:rPr lang="en-US" sz="2400" dirty="0" smtClean="0"/>
              <a:t>addresses </a:t>
            </a:r>
            <a:r>
              <a:rPr lang="en-US" sz="2400" dirty="0"/>
              <a:t>of symbols in the symbol table</a:t>
            </a:r>
            <a:r>
              <a:rPr lang="en-US" sz="2400" dirty="0" smtClean="0"/>
              <a:t>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>
                <a:solidFill>
                  <a:srgbClr val="C00000"/>
                </a:solidFill>
              </a:rPr>
              <a:t>constructs intermediate representation </a:t>
            </a:r>
            <a:r>
              <a:rPr lang="en-US" dirty="0" smtClean="0"/>
              <a:t>of the source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Intermediate representation consists of following two components: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Intermediate code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structures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349" y="1159329"/>
            <a:ext cx="1611401" cy="66516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084" y="1159715"/>
            <a:ext cx="1599094" cy="66439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6" name="Straight Arrow Connector 5"/>
          <p:cNvCxnSpPr>
            <a:stCxn id="4" idx="3"/>
            <a:endCxn id="12" idx="1"/>
          </p:cNvCxnSpPr>
          <p:nvPr/>
        </p:nvCxnSpPr>
        <p:spPr>
          <a:xfrm flipV="1">
            <a:off x="3225750" y="1491589"/>
            <a:ext cx="474909" cy="3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>
            <a:stCxn id="12" idx="3"/>
            <a:endCxn id="5" idx="1"/>
          </p:cNvCxnSpPr>
          <p:nvPr/>
        </p:nvCxnSpPr>
        <p:spPr>
          <a:xfrm>
            <a:off x="5724392" y="1491589"/>
            <a:ext cx="400692" cy="3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97189" y="1141827"/>
            <a:ext cx="1019982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Calibri"/>
              </a:rPr>
              <a:t>Source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1286" y="1141827"/>
            <a:ext cx="1003985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  <a:effectLst>
            <a:outerShdw dist="20000" dir="5400000" sx="99000" sy="99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Target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24178" y="1491266"/>
            <a:ext cx="23021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17171" y="1483586"/>
            <a:ext cx="297178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700659" y="1157833"/>
            <a:ext cx="2023733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Intermediate representation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6725" y="2293149"/>
            <a:ext cx="1447800" cy="635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Intermediate code 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0506" y="2292763"/>
            <a:ext cx="1305489" cy="635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Data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 structures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 flipH="1">
            <a:off x="3760625" y="1825345"/>
            <a:ext cx="951901" cy="46780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2"/>
            <a:endCxn id="18" idx="0"/>
          </p:cNvCxnSpPr>
          <p:nvPr/>
        </p:nvCxnSpPr>
        <p:spPr>
          <a:xfrm>
            <a:off x="4712526" y="1825345"/>
            <a:ext cx="880725" cy="46741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488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pass assembler (Two pass translation)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6388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second pass synthesizes the target program by using address information recorded in the symbol 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Two pass translation </a:t>
            </a:r>
            <a:r>
              <a:rPr lang="en-US" sz="2200" dirty="0" smtClean="0">
                <a:solidFill>
                  <a:srgbClr val="C00000"/>
                </a:solidFill>
              </a:rPr>
              <a:t>handles a forward reference </a:t>
            </a:r>
            <a:r>
              <a:rPr lang="en-US" sz="2200" dirty="0" smtClean="0"/>
              <a:t>to a symbol naturally because the address of each symbol would be known before program synthesis begins.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349" y="1159329"/>
            <a:ext cx="1611401" cy="66516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5084" y="1159715"/>
            <a:ext cx="1599094" cy="66439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/>
              </a:rPr>
              <a:t>Pass II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6" name="Straight Arrow Connector 5"/>
          <p:cNvCxnSpPr>
            <a:stCxn id="4" idx="3"/>
            <a:endCxn id="12" idx="1"/>
          </p:cNvCxnSpPr>
          <p:nvPr/>
        </p:nvCxnSpPr>
        <p:spPr>
          <a:xfrm flipV="1">
            <a:off x="3225750" y="1491589"/>
            <a:ext cx="474909" cy="3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>
            <a:stCxn id="12" idx="3"/>
            <a:endCxn id="5" idx="1"/>
          </p:cNvCxnSpPr>
          <p:nvPr/>
        </p:nvCxnSpPr>
        <p:spPr>
          <a:xfrm>
            <a:off x="5724392" y="1491589"/>
            <a:ext cx="400692" cy="323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97189" y="1141827"/>
            <a:ext cx="1019982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Calibri"/>
              </a:rPr>
              <a:t>Source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1286" y="1141827"/>
            <a:ext cx="1003985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  <a:effectLst>
            <a:outerShdw dist="20000" dir="5400000" sx="99000" sy="99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</a:rPr>
              <a:t>Target Program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24178" y="1491266"/>
            <a:ext cx="230217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17171" y="1483586"/>
            <a:ext cx="297178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700659" y="1157833"/>
            <a:ext cx="2023733" cy="6675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Intermediate representation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6725" y="2293149"/>
            <a:ext cx="1447800" cy="635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Intermediate code 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0506" y="2292763"/>
            <a:ext cx="1305489" cy="635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Data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libri"/>
                <a:cs typeface="Times New Roman"/>
              </a:rPr>
              <a:t> structures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Calibri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 flipH="1">
            <a:off x="3760625" y="1825345"/>
            <a:ext cx="951901" cy="46780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2"/>
            <a:endCxn id="18" idx="0"/>
          </p:cNvCxnSpPr>
          <p:nvPr/>
        </p:nvCxnSpPr>
        <p:spPr>
          <a:xfrm>
            <a:off x="4712526" y="1825345"/>
            <a:ext cx="880725" cy="46741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3695215" y="5567764"/>
            <a:ext cx="340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Use of a Symbol that precedes its definition in a program.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78611" y="4665995"/>
            <a:ext cx="0" cy="90176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04491" y="4261971"/>
            <a:ext cx="2164225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pass assembler (One </a:t>
            </a:r>
            <a:r>
              <a:rPr lang="en-US" dirty="0"/>
              <a:t>pass </a:t>
            </a:r>
            <a:r>
              <a:rPr lang="en-US" dirty="0" smtClean="0"/>
              <a:t>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 one pass assembler </a:t>
            </a:r>
            <a:r>
              <a:rPr lang="en-US" dirty="0" smtClean="0">
                <a:solidFill>
                  <a:srgbClr val="C00000"/>
                </a:solidFill>
              </a:rPr>
              <a:t>requires one scan </a:t>
            </a:r>
            <a:r>
              <a:rPr lang="en-US" dirty="0" smtClean="0"/>
              <a:t>of the source program to generate machine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LC processing, symbol table construction and target code generation proceed in single pass.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issue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forward references </a:t>
            </a:r>
            <a:r>
              <a:rPr lang="en-US" dirty="0" smtClean="0"/>
              <a:t>can be solved </a:t>
            </a:r>
            <a:r>
              <a:rPr lang="en-US" dirty="0"/>
              <a:t>using a process called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 patching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Back patching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5497"/>
              </p:ext>
            </p:extLst>
          </p:nvPr>
        </p:nvGraphicFramePr>
        <p:xfrm>
          <a:off x="190500" y="1078395"/>
          <a:ext cx="4533900" cy="360947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79500"/>
                <a:gridCol w="1703211"/>
                <a:gridCol w="1751189"/>
              </a:tblGrid>
              <a:tr h="36094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Assembly</a:t>
                      </a:r>
                      <a:r>
                        <a:rPr lang="en-US" sz="1800" b="1" baseline="0" dirty="0" smtClean="0">
                          <a:effectLst/>
                        </a:rPr>
                        <a:t> Statements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BREG, ONE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‘1’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ONE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9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34868"/>
              </p:ext>
            </p:extLst>
          </p:nvPr>
        </p:nvGraphicFramePr>
        <p:xfrm>
          <a:off x="4723984" y="1073631"/>
          <a:ext cx="4229099" cy="36189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65971"/>
                <a:gridCol w="958790"/>
                <a:gridCol w="1152169"/>
                <a:gridCol w="1152169"/>
              </a:tblGrid>
              <a:tr h="73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Location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Opcode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Register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116)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 code generation for DS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498" y="1814286"/>
            <a:ext cx="4533901" cy="3474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498" y="3612357"/>
            <a:ext cx="4533902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97607"/>
              </p:ext>
            </p:extLst>
          </p:nvPr>
        </p:nvGraphicFramePr>
        <p:xfrm>
          <a:off x="3184044" y="4860297"/>
          <a:ext cx="3018092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/>
                <a:gridCol w="986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address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603500" y="5993190"/>
            <a:ext cx="434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Table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of incomplete instructions (TII)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75200" y="185782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184527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3250" y="185782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53375" y="1858339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497" y="2167784"/>
            <a:ext cx="4533901" cy="34747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11486" y="222498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7486" y="2212430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9536" y="222498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11486" y="3664243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27486" y="3651692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9536" y="3664243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89661" y="3664754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6166" y="3965855"/>
            <a:ext cx="4533902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497" y="4329774"/>
            <a:ext cx="4533902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26555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61185" y="528049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63044" y="564638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6629" y="566132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85048" y="4012969"/>
            <a:ext cx="838200" cy="260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929666" y="2200614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13370" y="2119597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13370" y="2477803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68046" y="4018659"/>
            <a:ext cx="2446564" cy="273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Resolving </a:t>
            </a:r>
            <a:r>
              <a:rPr lang="en-US" sz="3300" dirty="0"/>
              <a:t>forward references </a:t>
            </a:r>
            <a:r>
              <a:rPr lang="en-US" sz="3300" dirty="0" smtClean="0"/>
              <a:t>using back patching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>
                <a:solidFill>
                  <a:srgbClr val="C00000"/>
                </a:solidFill>
              </a:rPr>
              <a:t>operand field </a:t>
            </a:r>
            <a:r>
              <a:rPr lang="en-US" sz="2600" dirty="0"/>
              <a:t>of an instruction containing forward references is </a:t>
            </a:r>
            <a:r>
              <a:rPr lang="en-US" sz="2600" dirty="0">
                <a:solidFill>
                  <a:srgbClr val="C00000"/>
                </a:solidFill>
              </a:rPr>
              <a:t>left blank </a:t>
            </a:r>
            <a:r>
              <a:rPr lang="en-US" sz="2600" dirty="0"/>
              <a:t>initially.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It </a:t>
            </a:r>
            <a:r>
              <a:rPr lang="en-US" sz="2600" dirty="0">
                <a:solidFill>
                  <a:srgbClr val="C00000"/>
                </a:solidFill>
              </a:rPr>
              <a:t>builds </a:t>
            </a:r>
            <a:r>
              <a:rPr lang="en-US" sz="2600" dirty="0"/>
              <a:t>a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Table </a:t>
            </a:r>
            <a:r>
              <a:rPr lang="en-US" sz="2600" dirty="0">
                <a:solidFill>
                  <a:srgbClr val="C00000"/>
                </a:solidFill>
              </a:rPr>
              <a:t>of </a:t>
            </a:r>
            <a:r>
              <a:rPr lang="en-US" sz="2600" dirty="0" smtClean="0">
                <a:solidFill>
                  <a:srgbClr val="C00000"/>
                </a:solidFill>
              </a:rPr>
              <a:t>Incomplete </a:t>
            </a:r>
            <a:r>
              <a:rPr lang="en-US" sz="2600" dirty="0">
                <a:solidFill>
                  <a:srgbClr val="C00000"/>
                </a:solidFill>
              </a:rPr>
              <a:t>I</a:t>
            </a:r>
            <a:r>
              <a:rPr lang="en-US" sz="2600" dirty="0" smtClean="0">
                <a:solidFill>
                  <a:srgbClr val="C00000"/>
                </a:solidFill>
              </a:rPr>
              <a:t>nstructions </a:t>
            </a:r>
            <a:r>
              <a:rPr lang="en-US" sz="2600" dirty="0">
                <a:solidFill>
                  <a:srgbClr val="C00000"/>
                </a:solidFill>
              </a:rPr>
              <a:t>(TII) </a:t>
            </a:r>
            <a:r>
              <a:rPr lang="en-US" sz="2600" dirty="0"/>
              <a:t>to record information about instructions whose operand fields were left blank.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Each entry in </a:t>
            </a:r>
            <a:r>
              <a:rPr lang="en-US" sz="2600" dirty="0" smtClean="0"/>
              <a:t>TII </a:t>
            </a:r>
            <a:r>
              <a:rPr lang="en-US" sz="2600" dirty="0"/>
              <a:t>contains a </a:t>
            </a:r>
            <a:r>
              <a:rPr lang="en-US" sz="2600" dirty="0" smtClean="0"/>
              <a:t>pair in the form of </a:t>
            </a:r>
            <a:r>
              <a:rPr lang="en-US" sz="2600" i="1" dirty="0">
                <a:solidFill>
                  <a:srgbClr val="C00000"/>
                </a:solidFill>
              </a:rPr>
              <a:t>(instruction address, symbol</a:t>
            </a:r>
            <a:r>
              <a:rPr lang="en-US" sz="2600" i="1" dirty="0" smtClean="0">
                <a:solidFill>
                  <a:srgbClr val="C00000"/>
                </a:solidFill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When END </a:t>
            </a:r>
            <a:r>
              <a:rPr lang="en-US" sz="2600" dirty="0"/>
              <a:t>statement is </a:t>
            </a:r>
            <a:r>
              <a:rPr lang="en-US" sz="2600" dirty="0" smtClean="0"/>
              <a:t>processed, The </a:t>
            </a:r>
            <a:r>
              <a:rPr lang="en-US" sz="2600" dirty="0" smtClean="0">
                <a:solidFill>
                  <a:srgbClr val="C00000"/>
                </a:solidFill>
              </a:rPr>
              <a:t>symbol </a:t>
            </a:r>
            <a:r>
              <a:rPr lang="en-US" sz="2600" dirty="0">
                <a:solidFill>
                  <a:srgbClr val="C00000"/>
                </a:solidFill>
              </a:rPr>
              <a:t>table </a:t>
            </a:r>
            <a:r>
              <a:rPr lang="en-US" sz="2600" dirty="0"/>
              <a:t>would contain </a:t>
            </a:r>
            <a:r>
              <a:rPr lang="en-US" sz="2600" dirty="0" smtClean="0">
                <a:solidFill>
                  <a:srgbClr val="C00000"/>
                </a:solidFill>
              </a:rPr>
              <a:t>addresses </a:t>
            </a:r>
            <a:r>
              <a:rPr lang="en-US" sz="2600" dirty="0">
                <a:solidFill>
                  <a:srgbClr val="C00000"/>
                </a:solidFill>
              </a:rPr>
              <a:t>of all symbols </a:t>
            </a:r>
            <a:r>
              <a:rPr lang="en-US" sz="2600" dirty="0"/>
              <a:t>defined in the source </a:t>
            </a:r>
            <a:r>
              <a:rPr lang="en-US" sz="2600" dirty="0" smtClean="0"/>
              <a:t>program.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TII </a:t>
            </a:r>
            <a:r>
              <a:rPr lang="en-US" sz="2600" dirty="0"/>
              <a:t>would contain information describing all</a:t>
            </a:r>
            <a:r>
              <a:rPr lang="en-US" sz="2600" dirty="0">
                <a:solidFill>
                  <a:srgbClr val="C00000"/>
                </a:solidFill>
              </a:rPr>
              <a:t> forward references</a:t>
            </a:r>
            <a:r>
              <a:rPr lang="en-US" sz="2600" dirty="0"/>
              <a:t>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600" dirty="0"/>
              <a:t>The assembler can now </a:t>
            </a:r>
            <a:r>
              <a:rPr lang="en-US" sz="2600" dirty="0">
                <a:solidFill>
                  <a:srgbClr val="C00000"/>
                </a:solidFill>
              </a:rPr>
              <a:t>process each entry in TII to complete the concerned instruction</a:t>
            </a:r>
            <a:r>
              <a:rPr lang="en-US" sz="2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assembler directives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Advanced </a:t>
            </a:r>
            <a:r>
              <a:rPr lang="en-US" dirty="0"/>
              <a:t>assembler </a:t>
            </a:r>
            <a:r>
              <a:rPr lang="en-US" dirty="0" smtClean="0"/>
              <a:t>directives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ORIGIN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EQU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LTORG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lvl="1" indent="-404813" algn="just"/>
            <a:r>
              <a:rPr lang="en-US" sz="2400" dirty="0" smtClean="0"/>
              <a:t>Syntax:</a:t>
            </a:r>
            <a:endParaRPr lang="en-US" sz="2400" dirty="0"/>
          </a:p>
          <a:p>
            <a:pPr marL="0" lvl="2" indent="0" algn="ctr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ORIGIN &lt;address specification&gt;</a:t>
            </a:r>
          </a:p>
          <a:p>
            <a:pPr marL="404813" lvl="1" indent="-404813" algn="just"/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&lt;address specification&gt; is an &lt;operand specification&gt; or &lt;constant&gt;. </a:t>
            </a:r>
            <a:endParaRPr lang="en-US" sz="2400" dirty="0" smtClean="0"/>
          </a:p>
          <a:p>
            <a:pPr marL="404813" lvl="1" indent="-404813" algn="just"/>
            <a:r>
              <a:rPr lang="en-US" sz="2400" dirty="0" smtClean="0"/>
              <a:t>This directive indicates that </a:t>
            </a:r>
            <a:r>
              <a:rPr lang="en-US" sz="2400" dirty="0" smtClean="0">
                <a:solidFill>
                  <a:srgbClr val="C00000"/>
                </a:solidFill>
              </a:rPr>
              <a:t>LC should be set to the address given by </a:t>
            </a:r>
            <a:r>
              <a:rPr lang="en-US" sz="2400" dirty="0">
                <a:solidFill>
                  <a:srgbClr val="C00000"/>
                </a:solidFill>
              </a:rPr>
              <a:t>&lt;address specification</a:t>
            </a:r>
            <a:r>
              <a:rPr lang="en-US" sz="2400" dirty="0" smtClean="0">
                <a:solidFill>
                  <a:srgbClr val="C00000"/>
                </a:solidFill>
              </a:rPr>
              <a:t>&gt;</a:t>
            </a:r>
            <a:r>
              <a:rPr lang="en-US" sz="2400" dirty="0" smtClean="0"/>
              <a:t>.</a:t>
            </a:r>
          </a:p>
          <a:p>
            <a:pPr marL="404813" lvl="1" indent="-404813" algn="just"/>
            <a:r>
              <a:rPr lang="en-US" sz="2400" dirty="0" smtClean="0"/>
              <a:t>The </a:t>
            </a:r>
            <a:r>
              <a:rPr lang="en-US" sz="2400" dirty="0"/>
              <a:t>ORIGIN statement is useful when the target program does not consist of </a:t>
            </a:r>
            <a:r>
              <a:rPr lang="en-US" sz="2400" dirty="0" smtClean="0"/>
              <a:t>consecutive memory words.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ORIGIN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58922"/>
              </p:ext>
            </p:extLst>
          </p:nvPr>
        </p:nvGraphicFramePr>
        <p:xfrm>
          <a:off x="190500" y="1078395"/>
          <a:ext cx="4533484" cy="29082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76300"/>
                <a:gridCol w="1600200"/>
                <a:gridCol w="2056984"/>
              </a:tblGrid>
              <a:tr h="35683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Assembly</a:t>
                      </a:r>
                      <a:r>
                        <a:rPr lang="en-US" sz="1800" b="1" baseline="0" dirty="0" smtClean="0">
                          <a:effectLst/>
                        </a:rPr>
                        <a:t> Statements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3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START 200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63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b="1" dirty="0"/>
                    </a:p>
                  </a:txBody>
                  <a:tcPr/>
                </a:tc>
              </a:tr>
              <a:tr h="363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MOVER 	AREG,</a:t>
                      </a:r>
                      <a:r>
                        <a:rPr lang="en-US" sz="1800" baseline="0" dirty="0" smtClean="0"/>
                        <a:t> A</a:t>
                      </a:r>
                      <a:endParaRPr lang="en-US" sz="1800" b="1" dirty="0"/>
                    </a:p>
                  </a:txBody>
                  <a:tcPr/>
                </a:tc>
              </a:tr>
              <a:tr h="363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b="1" dirty="0"/>
                    </a:p>
                  </a:txBody>
                  <a:tcPr/>
                </a:tc>
              </a:tr>
              <a:tr h="363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ORIGIN 	LOOP + 2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17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MULT 	CREG, B</a:t>
                      </a:r>
                      <a:endParaRPr lang="en-US" sz="1800" b="1" dirty="0"/>
                    </a:p>
                  </a:txBody>
                  <a:tcPr/>
                </a:tc>
              </a:tr>
              <a:tr h="356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01962"/>
              </p:ext>
            </p:extLst>
          </p:nvPr>
        </p:nvGraphicFramePr>
        <p:xfrm>
          <a:off x="4724401" y="1078395"/>
          <a:ext cx="4229099" cy="290821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65971"/>
                <a:gridCol w="958790"/>
                <a:gridCol w="1152169"/>
                <a:gridCol w="1152169"/>
              </a:tblGrid>
              <a:tr h="735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Location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Opcode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Register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1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en-US" sz="1800" b="1" dirty="0"/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1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en-US" sz="1800" b="1" dirty="0"/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212)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30529" y="222113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2800" y="2227229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4850" y="2210752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98047" y="2217502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503" y="3261778"/>
            <a:ext cx="4533901" cy="3729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5972" y="3308739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54974" y="329855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17024" y="3311109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60221" y="328883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43314" y="3095172"/>
            <a:ext cx="824980" cy="0"/>
          </a:xfrm>
          <a:prstGeom prst="straightConnector1">
            <a:avLst/>
          </a:prstGeom>
          <a:ln w="222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2360" y="2485072"/>
            <a:ext cx="1235440" cy="46203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5503" y="2171089"/>
            <a:ext cx="4533901" cy="3729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21103" y="2168171"/>
            <a:ext cx="1033697" cy="3729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8" grpId="0" animBg="1"/>
      <p:bldP spid="18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An assembly language is  </a:t>
            </a:r>
            <a:r>
              <a:rPr lang="en-US" dirty="0" smtClean="0">
                <a:solidFill>
                  <a:srgbClr val="C00000"/>
                </a:solidFill>
              </a:rPr>
              <a:t>machine dependent</a:t>
            </a:r>
            <a:r>
              <a:rPr lang="en-US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It is low level programming language that is </a:t>
            </a:r>
            <a:r>
              <a:rPr lang="en-US" dirty="0" smtClean="0">
                <a:solidFill>
                  <a:srgbClr val="C00000"/>
                </a:solidFill>
              </a:rPr>
              <a:t>specific to certain computer </a:t>
            </a:r>
            <a:r>
              <a:rPr lang="en-US" dirty="0" smtClean="0"/>
              <a:t>or to the </a:t>
            </a:r>
            <a:r>
              <a:rPr lang="en-US" dirty="0" smtClean="0">
                <a:solidFill>
                  <a:srgbClr val="C00000"/>
                </a:solidFill>
              </a:rPr>
              <a:t>certain family of computers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Assembly language provides following </a:t>
            </a:r>
            <a:r>
              <a:rPr lang="en-US" dirty="0"/>
              <a:t>three basic </a:t>
            </a:r>
            <a:r>
              <a:rPr lang="en-US" dirty="0" smtClean="0"/>
              <a:t>facilities: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Mnemonic operation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Symbolic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operands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declarations</a:t>
            </a:r>
          </a:p>
        </p:txBody>
      </p:sp>
    </p:spTree>
    <p:extLst>
      <p:ext uri="{BB962C8B-B14F-4D97-AF65-F5344CB8AC3E}">
        <p14:creationId xmlns:p14="http://schemas.microsoft.com/office/powerpoint/2010/main" val="14315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lvl="1" indent="-404813"/>
            <a:r>
              <a:rPr lang="en-US" sz="2400" dirty="0" smtClean="0"/>
              <a:t>Syntax</a:t>
            </a:r>
            <a:endParaRPr lang="en-US" sz="2400" dirty="0"/>
          </a:p>
          <a:p>
            <a:pPr marL="60325" lvl="1" indent="0" algn="ctr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&lt;symbol&gt; EQU &lt;address specification&gt;</a:t>
            </a:r>
          </a:p>
          <a:p>
            <a:pPr marL="465138" lvl="1" indent="-404813" algn="just"/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&lt;address specification&gt; is either a &lt;constant&gt; or &lt;symbolic name&gt; ± &lt;displacement&gt;.</a:t>
            </a:r>
          </a:p>
          <a:p>
            <a:pPr marL="465138" lvl="1" indent="-404813" algn="just"/>
            <a:r>
              <a:rPr lang="en-US" sz="2400" dirty="0"/>
              <a:t>The EQU statement simply </a:t>
            </a:r>
            <a:r>
              <a:rPr lang="en-US" sz="2400" dirty="0">
                <a:solidFill>
                  <a:srgbClr val="C00000"/>
                </a:solidFill>
              </a:rPr>
              <a:t>associates the name &lt;symbol&gt; with the address specified by &lt;address specification&gt;.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65138" lvl="1" indent="-404813" algn="just"/>
            <a:r>
              <a:rPr lang="en-US" sz="2400" dirty="0" smtClean="0"/>
              <a:t>However</a:t>
            </a:r>
            <a:r>
              <a:rPr lang="en-US" sz="2400" dirty="0"/>
              <a:t>, the address in the location counter is not affected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6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EQU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10564"/>
              </p:ext>
            </p:extLst>
          </p:nvPr>
        </p:nvGraphicFramePr>
        <p:xfrm>
          <a:off x="190500" y="1078395"/>
          <a:ext cx="4533484" cy="29212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76300"/>
                <a:gridCol w="1600200"/>
                <a:gridCol w="2056984"/>
              </a:tblGrid>
              <a:tr h="36094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Assembly</a:t>
                      </a:r>
                      <a:r>
                        <a:rPr lang="en-US" sz="1800" b="1" baseline="0" dirty="0" smtClean="0">
                          <a:effectLst/>
                        </a:rPr>
                        <a:t> Statements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START 100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….</a:t>
                      </a:r>
                      <a:endParaRPr lang="en-US" sz="1800" b="1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MOVER 	AREG,</a:t>
                      </a:r>
                      <a:r>
                        <a:rPr lang="en-US" sz="1800" baseline="0" dirty="0" smtClean="0"/>
                        <a:t> A</a:t>
                      </a:r>
                      <a:endParaRPr lang="en-US" sz="1800" b="1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BC	LT,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</a:rPr>
                        <a:t>BACK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BACK</a:t>
                      </a: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EQU	LOOP</a:t>
                      </a: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55938"/>
              </p:ext>
            </p:extLst>
          </p:nvPr>
        </p:nvGraphicFramePr>
        <p:xfrm>
          <a:off x="4724401" y="1078397"/>
          <a:ext cx="4229099" cy="291750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65971"/>
                <a:gridCol w="958790"/>
                <a:gridCol w="1152169"/>
                <a:gridCol w="1152169"/>
              </a:tblGrid>
              <a:tr h="737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Location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Opcode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Register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115)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576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 LC counter is processed</a:t>
                      </a:r>
                      <a:endParaRPr lang="en-US" sz="18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966" y="1067152"/>
            <a:ext cx="87630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85504" y="2887582"/>
            <a:ext cx="4538480" cy="373129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61810" y="2949611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77810" y="2937060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39860" y="2920583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01000" y="3209893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71002" y="2937060"/>
            <a:ext cx="838200" cy="24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504" y="3622922"/>
            <a:ext cx="4538480" cy="3729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75894" y="2514601"/>
            <a:ext cx="1305706" cy="115885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2239780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92800" y="2227229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54850" y="2210752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98047" y="2217502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5504" y="2171089"/>
            <a:ext cx="4543476" cy="3729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5181600" y="2544071"/>
            <a:ext cx="3208502" cy="39298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06386" y="3673456"/>
            <a:ext cx="2647013" cy="291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lvl="1" indent="-347663" algn="just"/>
            <a:r>
              <a:rPr lang="en-US" sz="2400" dirty="0" smtClean="0"/>
              <a:t>The LTORG directive, </a:t>
            </a:r>
            <a:r>
              <a:rPr lang="en-US" sz="2400" dirty="0"/>
              <a:t>stands for </a:t>
            </a:r>
            <a:r>
              <a:rPr lang="en-US" sz="2400" dirty="0">
                <a:solidFill>
                  <a:srgbClr val="C00000"/>
                </a:solidFill>
              </a:rPr>
              <a:t>'origin for literals</a:t>
            </a:r>
            <a:r>
              <a:rPr lang="en-US" sz="2400" dirty="0" smtClean="0">
                <a:solidFill>
                  <a:srgbClr val="C00000"/>
                </a:solidFill>
              </a:rPr>
              <a:t>'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347663" lvl="1" indent="-347663" algn="just"/>
            <a:r>
              <a:rPr lang="en-US" sz="2400" dirty="0" smtClean="0"/>
              <a:t>LTORG </a:t>
            </a:r>
            <a:r>
              <a:rPr lang="en-US" sz="2400" dirty="0" smtClean="0">
                <a:solidFill>
                  <a:srgbClr val="C00000"/>
                </a:solidFill>
              </a:rPr>
              <a:t>allows </a:t>
            </a:r>
            <a:r>
              <a:rPr lang="en-US" sz="2400" dirty="0">
                <a:solidFill>
                  <a:srgbClr val="C00000"/>
                </a:solidFill>
              </a:rPr>
              <a:t>a programmer to specify where literals should be placed</a:t>
            </a:r>
            <a:r>
              <a:rPr lang="en-US" sz="2400" dirty="0"/>
              <a:t>.</a:t>
            </a:r>
          </a:p>
          <a:p>
            <a:pPr marL="347663" lvl="1" indent="-347663" algn="just"/>
            <a:r>
              <a:rPr lang="en-US" sz="2400" dirty="0"/>
              <a:t>The assembler uses the following scheme for placement of literals: </a:t>
            </a:r>
            <a:endParaRPr lang="en-US" sz="2400" dirty="0" smtClean="0"/>
          </a:p>
          <a:p>
            <a:pPr marL="857250" lvl="2" indent="-457200" algn="just">
              <a:buFont typeface="+mj-lt"/>
              <a:buAutoNum type="arabicPeriod"/>
            </a:pPr>
            <a:r>
              <a:rPr lang="en-US" sz="2400" dirty="0" smtClean="0"/>
              <a:t>When </a:t>
            </a:r>
            <a:r>
              <a:rPr lang="en-US" sz="2400" dirty="0"/>
              <a:t>the use of a literal is seen in a statement, the assembler </a:t>
            </a:r>
            <a:r>
              <a:rPr lang="en-US" sz="2400" dirty="0">
                <a:solidFill>
                  <a:srgbClr val="C00000"/>
                </a:solidFill>
              </a:rPr>
              <a:t>enters it into a literal pool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unless a matching literal already exists in the pool.</a:t>
            </a:r>
          </a:p>
          <a:p>
            <a:pPr marL="857250" lvl="2" indent="-457200" algn="just">
              <a:buFont typeface="+mj-lt"/>
              <a:buAutoNum type="arabicPeriod"/>
            </a:pPr>
            <a:r>
              <a:rPr lang="en-US" sz="2400" dirty="0"/>
              <a:t>At every </a:t>
            </a:r>
            <a:r>
              <a:rPr lang="en-US" sz="2400" dirty="0">
                <a:solidFill>
                  <a:srgbClr val="C00000"/>
                </a:solidFill>
              </a:rPr>
              <a:t>LTORG </a:t>
            </a:r>
            <a:r>
              <a:rPr lang="en-US" sz="2400" dirty="0" smtClean="0">
                <a:solidFill>
                  <a:srgbClr val="C00000"/>
                </a:solidFill>
              </a:rPr>
              <a:t>statement</a:t>
            </a:r>
            <a:r>
              <a:rPr lang="en-US" sz="2400" dirty="0" smtClean="0"/>
              <a:t> also </a:t>
            </a:r>
            <a:r>
              <a:rPr lang="en-US" sz="2400" dirty="0"/>
              <a:t>at the </a:t>
            </a:r>
            <a:r>
              <a:rPr lang="en-US" sz="2400" dirty="0">
                <a:solidFill>
                  <a:srgbClr val="C00000"/>
                </a:solidFill>
              </a:rPr>
              <a:t>END statement</a:t>
            </a:r>
            <a:r>
              <a:rPr lang="en-US" sz="2400" dirty="0"/>
              <a:t>, the assembler </a:t>
            </a:r>
            <a:r>
              <a:rPr lang="en-US" sz="2400" dirty="0">
                <a:solidFill>
                  <a:srgbClr val="C00000"/>
                </a:solidFill>
              </a:rPr>
              <a:t>allocates memory to the literals </a:t>
            </a:r>
            <a:r>
              <a:rPr lang="en-US" sz="2400" dirty="0"/>
              <a:t>of the literal pool </a:t>
            </a:r>
            <a:r>
              <a:rPr lang="en-US" sz="2400" dirty="0" smtClean="0"/>
              <a:t>then </a:t>
            </a:r>
            <a:r>
              <a:rPr lang="en-US" sz="2400" dirty="0"/>
              <a:t>clears the literal pool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1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: LTORG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47720"/>
              </p:ext>
            </p:extLst>
          </p:nvPr>
        </p:nvGraphicFramePr>
        <p:xfrm>
          <a:off x="190498" y="1063881"/>
          <a:ext cx="4533902" cy="40058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2264"/>
                <a:gridCol w="1411118"/>
                <a:gridCol w="2650520"/>
              </a:tblGrid>
              <a:tr h="35885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Assembly</a:t>
                      </a:r>
                      <a:r>
                        <a:rPr lang="en-US" sz="1800" b="1" baseline="0" dirty="0" smtClean="0">
                          <a:effectLst/>
                        </a:rPr>
                        <a:t> Statements</a:t>
                      </a:r>
                      <a:endParaRPr lang="en-US" sz="18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5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START 200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65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LOOP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MOVER	AREG</a:t>
                      </a:r>
                      <a:r>
                        <a:rPr lang="en-US" sz="1800" dirty="0">
                          <a:effectLst/>
                        </a:rPr>
                        <a:t>,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’5’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ADD	CREG</a:t>
                      </a:r>
                      <a:r>
                        <a:rPr lang="en-US" sz="1800" dirty="0">
                          <a:effectLst/>
                        </a:rPr>
                        <a:t>,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’1’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….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65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</a:rPr>
                        <a:t>LTORG</a:t>
                      </a:r>
                      <a:endParaRPr lang="en-US" sz="1600" b="1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	</a:t>
                      </a: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	=’5’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8" marR="64168" marT="0" marB="0" anchor="ctr"/>
                </a:tc>
              </a:tr>
              <a:tr h="36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	=’1’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8" marR="64168" marT="0" marB="0" anchor="ctr"/>
                </a:tc>
              </a:tr>
              <a:tr h="36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SUB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	</a:t>
                      </a:r>
                      <a:r>
                        <a:rPr lang="en-US" sz="1800" dirty="0" smtClean="0">
                          <a:effectLst/>
                        </a:rPr>
                        <a:t>AREG, =’1’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8" marR="64168" marT="0" marB="0" anchor="ctr"/>
                </a:tc>
              </a:tr>
              <a:tr h="36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</a:txBody>
                  <a:tcPr marL="64168" marR="64168" marT="0" marB="0" anchor="ctr"/>
                </a:tc>
              </a:tr>
              <a:tr h="36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	=’1’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09832"/>
              </p:ext>
            </p:extLst>
          </p:nvPr>
        </p:nvGraphicFramePr>
        <p:xfrm>
          <a:off x="4724401" y="1063883"/>
          <a:ext cx="4229099" cy="40034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65971"/>
                <a:gridCol w="958790"/>
                <a:gridCol w="1152169"/>
                <a:gridCol w="1152169"/>
              </a:tblGrid>
              <a:tr h="737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Location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Opcode</a:t>
                      </a: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Register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Memory Operand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214)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  <a:tr h="36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219)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68" marR="64168" marT="0" marB="0" anchor="ctr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013370" y="2119597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13370" y="2477803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92537"/>
              </p:ext>
            </p:extLst>
          </p:nvPr>
        </p:nvGraphicFramePr>
        <p:xfrm>
          <a:off x="4014787" y="5257800"/>
          <a:ext cx="1419225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‘5’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881793" y="184070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7793" y="1828155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59843" y="184070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32068" y="1840706"/>
            <a:ext cx="838200" cy="2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711" y="1784613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5711" y="2150961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14273" y="220296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0273" y="2190415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92323" y="220296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64548" y="2226764"/>
            <a:ext cx="838200" cy="21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05299" y="566923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51220" y="607291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711" y="2887308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5711" y="3252049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46895" y="331493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62895" y="330238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24945" y="331493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98276" y="3359538"/>
            <a:ext cx="838200" cy="21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0923" y="3632702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81793" y="367719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97793" y="366464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59843" y="367719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932068" y="3700995"/>
            <a:ext cx="838200" cy="21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14849" y="5666000"/>
            <a:ext cx="419100" cy="342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‘1’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0923" y="3978404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8016561" y="4295878"/>
            <a:ext cx="778205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84984" y="401698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00984" y="4004436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63034" y="401698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35259" y="4016987"/>
            <a:ext cx="838200" cy="2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0923" y="4338064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0923" y="4710702"/>
            <a:ext cx="4543476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89420" y="475213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905420" y="4739587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67470" y="4752138"/>
            <a:ext cx="83820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939695" y="4752138"/>
            <a:ext cx="838200" cy="2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4" grpId="0" animBg="1"/>
      <p:bldP spid="35" grpId="0" animBg="1"/>
      <p:bldP spid="36" grpId="0" animBg="1"/>
      <p:bldP spid="37" grpId="0" animBg="1"/>
      <p:bldP spid="38" grpId="0"/>
      <p:bldP spid="38" grpId="1"/>
      <p:bldP spid="39" grpId="0" animBg="1"/>
      <p:bldP spid="39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code 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Intermediate </a:t>
            </a:r>
            <a:r>
              <a:rPr lang="en-US" dirty="0"/>
              <a:t>code </a:t>
            </a:r>
            <a:r>
              <a:rPr lang="en-US" dirty="0" smtClean="0"/>
              <a:t>consists </a:t>
            </a:r>
            <a:r>
              <a:rPr lang="en-US" dirty="0"/>
              <a:t>of a </a:t>
            </a:r>
            <a:r>
              <a:rPr lang="en-US" dirty="0" smtClean="0">
                <a:solidFill>
                  <a:srgbClr val="C00000"/>
                </a:solidFill>
              </a:rPr>
              <a:t>sequence of intermediate code units</a:t>
            </a:r>
            <a:r>
              <a:rPr lang="en-US" dirty="0" smtClean="0"/>
              <a:t>. (IC units)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unit </a:t>
            </a:r>
            <a:r>
              <a:rPr lang="en-US" dirty="0" smtClean="0"/>
              <a:t>consists </a:t>
            </a:r>
            <a:r>
              <a:rPr lang="en-US" dirty="0"/>
              <a:t>of the following three </a:t>
            </a:r>
            <a:r>
              <a:rPr lang="en-US" dirty="0" smtClean="0"/>
              <a:t>fields:</a:t>
            </a:r>
            <a:endParaRPr lang="en-US" dirty="0"/>
          </a:p>
          <a:p>
            <a:pPr marL="1130300" lvl="2" indent="-439738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Address</a:t>
            </a:r>
          </a:p>
          <a:p>
            <a:pPr marL="1131570" lvl="2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Representation of mnemonics opcode</a:t>
            </a:r>
          </a:p>
          <a:p>
            <a:pPr marL="1131570" lvl="2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Representation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operands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two variants of intermediate code:</a:t>
            </a:r>
          </a:p>
          <a:p>
            <a:pPr marL="1138238" lvl="2" indent="-449263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Variant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</a:t>
            </a:r>
          </a:p>
          <a:p>
            <a:pPr marL="1138238" lvl="2" indent="-449263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Variant II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Address </a:t>
            </a:r>
            <a:r>
              <a:rPr lang="en-US" dirty="0">
                <a:solidFill>
                  <a:srgbClr val="C00000"/>
                </a:solidFill>
              </a:rPr>
              <a:t>and mnemonics </a:t>
            </a:r>
            <a:r>
              <a:rPr lang="en-US" dirty="0" err="1">
                <a:solidFill>
                  <a:srgbClr val="C00000"/>
                </a:solidFill>
              </a:rPr>
              <a:t>opcode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fields are assumed to contain </a:t>
            </a:r>
            <a:r>
              <a:rPr lang="en-US" dirty="0">
                <a:solidFill>
                  <a:srgbClr val="C00000"/>
                </a:solidFill>
              </a:rPr>
              <a:t>identical information in both variants</a:t>
            </a:r>
            <a:r>
              <a:rPr lang="en-US" dirty="0"/>
              <a:t>. </a:t>
            </a:r>
          </a:p>
          <a:p>
            <a:pPr marL="336550" lvl="1" indent="-336550" algn="just"/>
            <a:r>
              <a:rPr lang="en-US" sz="2400" dirty="0" smtClean="0"/>
              <a:t>But, both variants </a:t>
            </a:r>
            <a:r>
              <a:rPr lang="en-US" sz="2400" dirty="0" smtClean="0">
                <a:solidFill>
                  <a:srgbClr val="C00000"/>
                </a:solidFill>
              </a:rPr>
              <a:t>differ</a:t>
            </a:r>
            <a:r>
              <a:rPr lang="en-US" sz="2400" dirty="0" smtClean="0"/>
              <a:t> </a:t>
            </a:r>
            <a:r>
              <a:rPr lang="en-US" sz="2400" dirty="0"/>
              <a:t>in information contained in </a:t>
            </a:r>
            <a:r>
              <a:rPr lang="en-US" sz="2400" dirty="0">
                <a:solidFill>
                  <a:srgbClr val="C00000"/>
                </a:solidFill>
              </a:rPr>
              <a:t>operand field</a:t>
            </a:r>
            <a:r>
              <a:rPr lang="en-US" sz="2400" dirty="0"/>
              <a:t>.</a:t>
            </a:r>
          </a:p>
          <a:p>
            <a:pPr marL="274320" lvl="1" indent="0" algn="just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intermediate code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3072" y="1141750"/>
            <a:ext cx="1271016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Address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143000"/>
            <a:ext cx="2919747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Mnemonics </a:t>
            </a:r>
            <a:r>
              <a:rPr lang="en-US" sz="2000" b="1" dirty="0" err="1">
                <a:solidFill>
                  <a:schemeClr val="tx1"/>
                </a:solidFill>
              </a:rPr>
              <a:t>O</a:t>
            </a:r>
            <a:r>
              <a:rPr lang="en-US" sz="2000" b="1" dirty="0" err="1" smtClean="0">
                <a:solidFill>
                  <a:schemeClr val="tx1"/>
                </a:solidFill>
              </a:rPr>
              <a:t>pcode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2547" y="1143000"/>
            <a:ext cx="1269728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Operands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78236" y="2233641"/>
            <a:ext cx="2058349" cy="4772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32350" y="2238945"/>
            <a:ext cx="2058349" cy="46665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class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5400000">
            <a:off x="3468185" y="894456"/>
            <a:ext cx="637830" cy="205114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5516534" y="903096"/>
            <a:ext cx="640534" cy="2048256"/>
          </a:xfrm>
          <a:prstGeom prst="bentConnector3">
            <a:avLst>
              <a:gd name="adj1" fmla="val 49009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3573" y="3390681"/>
            <a:ext cx="1390474" cy="10947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Imperative statement (IS)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256174" y="2208638"/>
            <a:ext cx="704207" cy="1693504"/>
          </a:xfrm>
          <a:prstGeom prst="bentConnector3">
            <a:avLst>
              <a:gd name="adj1" fmla="val 50451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1579280" y="2225197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57079" y="3035543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87251" y="3390681"/>
            <a:ext cx="1390474" cy="10947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statement (DL)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60929" y="3390681"/>
            <a:ext cx="1390474" cy="10947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Assembler directive (AD)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16200000" flipH="1">
            <a:off x="6953130" y="2671978"/>
            <a:ext cx="676656" cy="768096"/>
          </a:xfrm>
          <a:prstGeom prst="bentConnector3">
            <a:avLst>
              <a:gd name="adj1" fmla="val 5093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34" idx="0"/>
          </p:cNvCxnSpPr>
          <p:nvPr/>
        </p:nvCxnSpPr>
        <p:spPr>
          <a:xfrm rot="5400000">
            <a:off x="6178741" y="2662010"/>
            <a:ext cx="679775" cy="777567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434607" y="3390681"/>
            <a:ext cx="1390474" cy="10947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opcode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80269" y="3409296"/>
            <a:ext cx="1390474" cy="109478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for AD &amp; DL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1426"/>
              </p:ext>
            </p:extLst>
          </p:nvPr>
        </p:nvGraphicFramePr>
        <p:xfrm>
          <a:off x="7542275" y="4740716"/>
          <a:ext cx="133356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325"/>
                <a:gridCol w="64623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Code for DL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DC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DS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9512"/>
              </p:ext>
            </p:extLst>
          </p:nvPr>
        </p:nvGraphicFramePr>
        <p:xfrm>
          <a:off x="4572000" y="4739178"/>
          <a:ext cx="27181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5355"/>
                <a:gridCol w="467042"/>
                <a:gridCol w="848741"/>
                <a:gridCol w="46704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Code for AD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START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EQU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END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LTORG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ORIGIN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326853" y="4795404"/>
            <a:ext cx="2630048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START:	</a:t>
            </a:r>
            <a:r>
              <a:rPr lang="en-US" sz="2400" dirty="0">
                <a:solidFill>
                  <a:schemeClr val="tx1"/>
                </a:solidFill>
              </a:rPr>
              <a:t>(AD, 01)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8118" y="5307075"/>
            <a:ext cx="2939227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DS: </a:t>
            </a:r>
            <a:r>
              <a:rPr lang="en-US" sz="2400" dirty="0" smtClean="0">
                <a:solidFill>
                  <a:schemeClr val="tx1"/>
                </a:solidFill>
              </a:rPr>
              <a:t>(DL, 02)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74892" y="5007835"/>
            <a:ext cx="611459" cy="34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22310" y="5007835"/>
            <a:ext cx="663747" cy="34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9356" y="5107070"/>
            <a:ext cx="1399032" cy="37751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07501" y="5550822"/>
            <a:ext cx="530482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42275" y="5484587"/>
            <a:ext cx="1333564" cy="37918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65646" y="5560753"/>
            <a:ext cx="486021" cy="334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4433" y="5818746"/>
            <a:ext cx="2939227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READ:	</a:t>
            </a:r>
            <a:r>
              <a:rPr lang="en-US" sz="2400" dirty="0" smtClean="0">
                <a:solidFill>
                  <a:schemeClr val="tx1"/>
                </a:solidFill>
              </a:rPr>
              <a:t>(IS, 09)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9647" y="6003556"/>
            <a:ext cx="440283" cy="35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71883" y="6023609"/>
            <a:ext cx="440283" cy="35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8" grpId="0" animBg="1"/>
      <p:bldP spid="10" grpId="0" animBg="1"/>
      <p:bldP spid="15" grpId="0" animBg="1"/>
      <p:bldP spid="19" grpId="0" animBg="1"/>
      <p:bldP spid="20" grpId="0" animBg="1"/>
      <p:bldP spid="34" grpId="0" animBg="1"/>
      <p:bldP spid="35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61" grpId="0" animBg="1"/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intermediate code (Variant I)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7643" y="1141750"/>
            <a:ext cx="1271016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Address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7371" y="1143000"/>
            <a:ext cx="2919747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Mnemonics </a:t>
            </a:r>
            <a:r>
              <a:rPr lang="en-US" sz="2000" b="1" dirty="0" err="1">
                <a:solidFill>
                  <a:schemeClr val="tx1"/>
                </a:solidFill>
              </a:rPr>
              <a:t>O</a:t>
            </a:r>
            <a:r>
              <a:rPr lang="en-US" sz="2000" b="1" dirty="0" err="1" smtClean="0">
                <a:solidFill>
                  <a:schemeClr val="tx1"/>
                </a:solidFill>
              </a:rPr>
              <a:t>pcode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7118" y="1143000"/>
            <a:ext cx="1269728" cy="458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Operands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7165" y="2233641"/>
            <a:ext cx="2058349" cy="4772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operand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9825" y="2238945"/>
            <a:ext cx="2058349" cy="46665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operand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569070" y="-137006"/>
            <a:ext cx="637830" cy="41148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8300" y="3417617"/>
            <a:ext cx="1390474" cy="69966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for register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1895751" y="2628670"/>
            <a:ext cx="704207" cy="868680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1027687" y="2620889"/>
            <a:ext cx="688645" cy="86868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77530" y="3422533"/>
            <a:ext cx="1390474" cy="68983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for condition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269318" y="3417617"/>
            <a:ext cx="1390474" cy="69966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Operand class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020849" y="3412629"/>
            <a:ext cx="1390474" cy="7096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6200000" flipH="1">
            <a:off x="5862062" y="2637734"/>
            <a:ext cx="704207" cy="868680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4993437" y="2629953"/>
            <a:ext cx="688645" cy="86868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93930" y="4827946"/>
            <a:ext cx="1426553" cy="457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Constant(C)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612566" y="4827946"/>
            <a:ext cx="1390474" cy="457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Symbol(S)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195123" y="4827946"/>
            <a:ext cx="1390474" cy="457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Literal (L)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233604" y="1601115"/>
            <a:ext cx="0" cy="6325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734138" y="4827946"/>
            <a:ext cx="1405466" cy="1266274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 itself for constant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360714" y="4824077"/>
            <a:ext cx="1622113" cy="157928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symbol and literal entry no. in SYMTAB &amp; LITTAB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Elbow Connector 62"/>
          <p:cNvCxnSpPr/>
          <p:nvPr/>
        </p:nvCxnSpPr>
        <p:spPr>
          <a:xfrm rot="5400000">
            <a:off x="2925427" y="2874831"/>
            <a:ext cx="731520" cy="32004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85519" y="4139229"/>
            <a:ext cx="0" cy="6858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48876" y="4486159"/>
            <a:ext cx="0" cy="34747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H="1">
            <a:off x="7099211" y="3795728"/>
            <a:ext cx="704207" cy="1371600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46" idx="0"/>
          </p:cNvCxnSpPr>
          <p:nvPr/>
        </p:nvCxnSpPr>
        <p:spPr>
          <a:xfrm rot="5400000">
            <a:off x="6254053" y="4314267"/>
            <a:ext cx="696498" cy="330861"/>
          </a:xfrm>
          <a:prstGeom prst="bentConnector3">
            <a:avLst>
              <a:gd name="adj1" fmla="val 5136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3160" y="5419168"/>
            <a:ext cx="1833036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AREG, A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(1) (S, 01)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385" y="5577319"/>
            <a:ext cx="1833036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GT, LOOP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(4) (S, 02)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965025" y="5585054"/>
            <a:ext cx="1833036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AREG, =‘1’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(1) (L, 01)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337965" y="5577319"/>
            <a:ext cx="1833036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START</a:t>
            </a:r>
            <a:r>
              <a:rPr lang="en-US" sz="2200" b="1" dirty="0" smtClean="0">
                <a:solidFill>
                  <a:srgbClr val="C00000"/>
                </a:solidFill>
              </a:rPr>
              <a:t> 200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(C, 200)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84494"/>
              </p:ext>
            </p:extLst>
          </p:nvPr>
        </p:nvGraphicFramePr>
        <p:xfrm>
          <a:off x="7603554" y="1173503"/>
          <a:ext cx="1333564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325"/>
                <a:gridCol w="64623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Code for Condition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LT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01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LE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02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EQ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03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GT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04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GE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05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ANY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>
                          <a:effectLst/>
                        </a:rPr>
                        <a:t>06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61444" y="5992264"/>
            <a:ext cx="376687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415" y="5967514"/>
            <a:ext cx="328867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890" y="5990668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19936" y="2939996"/>
            <a:ext cx="1333564" cy="35661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94824" y="6008577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38742" y="5982364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43693" y="5959779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95021" y="6008577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372625" y="5997354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50925" y="6000838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55591" y="5989072"/>
            <a:ext cx="360674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48101" y="6007578"/>
            <a:ext cx="57282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5072" y="5646638"/>
            <a:ext cx="0" cy="731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98109" y="5648451"/>
            <a:ext cx="0" cy="731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26123" y="5646638"/>
            <a:ext cx="0" cy="731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3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8CCE4"/>
                                      </p:to>
                                    </p:animClr>
                                    <p:set>
                                      <p:cBhvr>
                                        <p:cTn id="3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0" grpId="0" animBg="1"/>
      <p:bldP spid="34" grpId="0" animBg="1"/>
      <p:bldP spid="35" grpId="0" animBg="1"/>
      <p:bldP spid="39" grpId="0" animBg="1"/>
      <p:bldP spid="43" grpId="0" animBg="1"/>
      <p:bldP spid="44" grpId="0" animBg="1"/>
      <p:bldP spid="46" grpId="0" animBg="1"/>
      <p:bldP spid="49" grpId="0" animBg="1"/>
      <p:bldP spid="36" grpId="0" animBg="1"/>
      <p:bldP spid="40" grpId="0" animBg="1"/>
      <p:bldP spid="41" grpId="0" animBg="1"/>
      <p:bldP spid="42" grpId="0" animBg="1"/>
      <p:bldP spid="42" grpId="1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intermediate code (Variant 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1638" lvl="1" indent="-401638" algn="just"/>
            <a:r>
              <a:rPr lang="en-US" sz="2400" dirty="0" smtClean="0"/>
              <a:t>In </a:t>
            </a:r>
            <a:r>
              <a:rPr lang="en-US" sz="2400" dirty="0"/>
              <a:t>variant II </a:t>
            </a:r>
            <a:r>
              <a:rPr lang="en-US" sz="2400" b="1" dirty="0" smtClean="0">
                <a:solidFill>
                  <a:srgbClr val="C00000"/>
                </a:solidFill>
              </a:rPr>
              <a:t>symbols</a:t>
            </a:r>
            <a:r>
              <a:rPr lang="en-US" sz="2400" b="1" dirty="0">
                <a:solidFill>
                  <a:srgbClr val="C00000"/>
                </a:solidFill>
              </a:rPr>
              <a:t>, condition codes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C00000"/>
                </a:solidFill>
              </a:rPr>
              <a:t> CPU </a:t>
            </a:r>
            <a:r>
              <a:rPr lang="en-US" sz="2400" b="1" dirty="0" smtClean="0">
                <a:solidFill>
                  <a:srgbClr val="C00000"/>
                </a:solidFill>
              </a:rPr>
              <a:t>registers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are not processed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5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I &amp; variant 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01889"/>
              </p:ext>
            </p:extLst>
          </p:nvPr>
        </p:nvGraphicFramePr>
        <p:xfrm>
          <a:off x="6039321" y="1074609"/>
          <a:ext cx="2788993" cy="4572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9999"/>
                <a:gridCol w="1608994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Variant II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(AD,01)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(C, 200)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09)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lang="en-US" sz="2000" b="1" u="none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04)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AREG, A</a:t>
                      </a:r>
                      <a:endParaRPr lang="en-US" sz="2000" b="1" u="none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02)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AREG</a:t>
                      </a: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,(L, 01)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07)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u="none" dirty="0">
                          <a:solidFill>
                            <a:srgbClr val="C00000"/>
                          </a:solidFill>
                          <a:effectLst/>
                        </a:rPr>
                        <a:t>GT, LOOP</a:t>
                      </a:r>
                      <a:endParaRPr lang="en-US" sz="2000" b="1" u="none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00)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(DL, 02)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(C,1)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(AD, 05)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66542"/>
              </p:ext>
            </p:extLst>
          </p:nvPr>
        </p:nvGraphicFramePr>
        <p:xfrm>
          <a:off x="228600" y="1081587"/>
          <a:ext cx="3314375" cy="455804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71758"/>
                <a:gridCol w="1044414"/>
                <a:gridCol w="1398203"/>
              </a:tblGrid>
              <a:tr h="45254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Assembly statements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2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START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200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2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1404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READ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671195" algn="l"/>
                        </a:tabLst>
                      </a:pPr>
                      <a:r>
                        <a:rPr lang="en-US" sz="2000" dirty="0">
                          <a:effectLst/>
                        </a:rPr>
                        <a:t>LOOP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MOVER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AREG, A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SUB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AREG, =’1’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BC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GT, LOOP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STOP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DS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>
                          <a:effectLst/>
                        </a:rPr>
                        <a:t>LTORG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85238"/>
              </p:ext>
            </p:extLst>
          </p:nvPr>
        </p:nvGraphicFramePr>
        <p:xfrm>
          <a:off x="3537532" y="1071120"/>
          <a:ext cx="2507232" cy="4572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9999"/>
                <a:gridCol w="1327233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Variant 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(AD,01)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(C, 200)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09)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(S, 01)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04)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(1)(S, 01)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02)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(1)(L, 01)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07)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(4)(S, 02)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(IS, 00)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(DL, 02)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(C,1)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(AD, 05)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9024" y="1538514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358" y="1574799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57367" y="1578736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9024" y="1995441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7881" y="2039690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07890" y="2043627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4014" y="2419710"/>
            <a:ext cx="2432304" cy="48482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90737" y="2468894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01718" y="2472831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1190" y="3359859"/>
            <a:ext cx="2441704" cy="448056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5521" y="3394214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1462" y="3398151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01190" y="3818508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77821" y="3823418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17830" y="3827355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01190" y="4275818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61863" y="4303290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01190" y="4733128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3038" y="4773281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93047" y="4777218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01190" y="5190437"/>
            <a:ext cx="2441704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54416" y="5212867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21109" y="1567542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71632" y="2032433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94488" y="2461637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89272" y="3386957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81572" y="3845189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65614" y="4296033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6789" y="4766024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58167" y="5205610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73490" y="5850544"/>
            <a:ext cx="7391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Symbols</a:t>
            </a:r>
            <a:r>
              <a:rPr lang="en-US" b="1" dirty="0">
                <a:solidFill>
                  <a:srgbClr val="C00000"/>
                </a:solidFill>
              </a:rPr>
              <a:t>, condition codes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b="1" dirty="0">
                <a:solidFill>
                  <a:srgbClr val="C00000"/>
                </a:solidFill>
              </a:rPr>
              <a:t> CPU register </a:t>
            </a:r>
            <a:r>
              <a:rPr lang="en-US" dirty="0">
                <a:solidFill>
                  <a:schemeClr val="tx1"/>
                </a:solidFill>
              </a:rPr>
              <a:t>are not </a:t>
            </a:r>
            <a:r>
              <a:rPr lang="en-US" dirty="0" smtClean="0">
                <a:solidFill>
                  <a:schemeClr val="tx1"/>
                </a:solidFill>
              </a:rPr>
              <a:t>processed in </a:t>
            </a:r>
            <a:r>
              <a:rPr lang="en-US" b="1" dirty="0" smtClean="0">
                <a:solidFill>
                  <a:srgbClr val="C00000"/>
                </a:solidFill>
              </a:rPr>
              <a:t>Variant II.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45333" y="3352217"/>
            <a:ext cx="826467" cy="458918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48751" y="3815019"/>
            <a:ext cx="1386386" cy="45303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52155" y="1999451"/>
            <a:ext cx="1386386" cy="43891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55573" y="2441726"/>
            <a:ext cx="1380744" cy="45355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507489" y="2039690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42201" y="2513200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46000" y="3843149"/>
            <a:ext cx="1107012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301545" y="3404027"/>
            <a:ext cx="713970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00538" y="1584235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30928" y="3404027"/>
            <a:ext cx="650316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8553" y="4781246"/>
            <a:ext cx="983669" cy="37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 of assembly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291"/>
            <a:ext cx="8763000" cy="5334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Consider </a:t>
            </a:r>
            <a:r>
              <a:rPr lang="en-US" sz="2000" dirty="0"/>
              <a:t>following assembly statement: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MOVE     AREG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   X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1126375"/>
            <a:ext cx="3298751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facilities of assembly language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620" y="2564931"/>
            <a:ext cx="1453896" cy="11704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Declaration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35139" y="2564931"/>
            <a:ext cx="1453896" cy="11704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Symbolic Operand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9509" y="2567004"/>
            <a:ext cx="1543986" cy="116628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Mnemonics Operation Code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5118866" y="1366078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457212" y="1375017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7391" y="2208223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15630" y="4470772"/>
            <a:ext cx="1031673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1188" y="5372616"/>
            <a:ext cx="2392206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Mnemonics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67291" y="4850287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71104" y="4446818"/>
            <a:ext cx="939057" cy="38281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0234" y="5385408"/>
            <a:ext cx="239220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operand </a:t>
            </a:r>
          </a:p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symbolic form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00600" y="4850287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46878" y="4470772"/>
            <a:ext cx="360954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15247" y="5385408"/>
            <a:ext cx="239220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operand</a:t>
            </a:r>
          </a:p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symbolic form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3454" y="4850287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4" grpId="0" animBg="1"/>
      <p:bldP spid="15" grpId="0"/>
      <p:bldP spid="17" grpId="0" animBg="1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Exercise: Write variant I &amp; variant II for </a:t>
            </a:r>
            <a:r>
              <a:rPr lang="en-US" sz="3000" smtClean="0"/>
              <a:t>given program.</a:t>
            </a:r>
            <a:endParaRPr lang="en-US" sz="3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14816"/>
              </p:ext>
            </p:extLst>
          </p:nvPr>
        </p:nvGraphicFramePr>
        <p:xfrm>
          <a:off x="190500" y="1053353"/>
          <a:ext cx="8797822" cy="532790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9380"/>
                <a:gridCol w="1051954"/>
                <a:gridCol w="1131872"/>
                <a:gridCol w="1436773"/>
                <a:gridCol w="1114498"/>
                <a:gridCol w="1141427"/>
                <a:gridCol w="991148"/>
                <a:gridCol w="1330770"/>
              </a:tblGrid>
              <a:tr h="4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Assembly statements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Variant 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Variant II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(AD, 01)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(C, 101)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(AD, 01)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(C, 101)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09)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(S, 02)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09)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MOVER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BREG, ONE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04)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(2)(S, 04)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04)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ONE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BREG, TERM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(2)(S, 05)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TERM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AGAIN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BREG,TERM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03)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(2)(S, 05)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03)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TERM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MOVER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CREG, TERM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04)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(3)(S, 05)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04)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TERM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CREG, ONE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(3)(S, 04)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ONE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MOVEM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CREG, TERM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(3)(S, 05)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TERM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CREG, 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06)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(3)(S, 02)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06)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CREG,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BC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LE, AGAIN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07)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(2)(S, 01)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07)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LE, </a:t>
                      </a:r>
                      <a:r>
                        <a:rPr lang="en-US" sz="1600" dirty="0">
                          <a:effectLst/>
                        </a:rPr>
                        <a:t>AGAIN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MOVEM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BREG, RESULT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(2)(S, 03)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05)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BREG, </a:t>
                      </a:r>
                      <a:r>
                        <a:rPr lang="en-US" sz="1600" dirty="0">
                          <a:effectLst/>
                        </a:rPr>
                        <a:t>RESULT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PRINT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(IS, 10)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(S, 03)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10)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STOP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(IS, 00)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(IS, 00)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(DL, 02)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(DL, 02)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(DL, 02)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(DL, 02)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DC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‘1’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(DL, 01)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(DL, 01)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TERM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 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(DL, 02)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(DL, 02)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(C, 1)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END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(AD, 02)</a:t>
                      </a:r>
                      <a:endParaRPr lang="en-US" sz="1600" b="1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rgbClr val="2D1D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(AD, 02)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19600" y="1020696"/>
            <a:ext cx="2286000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4932" y="1024324"/>
            <a:ext cx="2469068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a two pass assembler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 two pass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Tasks performed by the passes of a two pass assembler are as follows: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Pass I (Analysis phase)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Separate the symbol, mnemonics </a:t>
            </a:r>
            <a:r>
              <a:rPr lang="en-US" dirty="0" err="1" smtClean="0"/>
              <a:t>opcode</a:t>
            </a:r>
            <a:r>
              <a:rPr lang="en-US" dirty="0" smtClean="0"/>
              <a:t> and operand fields.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Build the symbol table.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Perform Location Counter (LC) processing.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Construct intermediate representation.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II (Synthesis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Synthesize the target program.</a:t>
            </a:r>
            <a:endParaRPr lang="en-US" dirty="0"/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6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of assembler </a:t>
            </a:r>
            <a:r>
              <a:rPr lang="en-US" dirty="0" smtClean="0"/>
              <a:t>- Pass </a:t>
            </a:r>
            <a:r>
              <a:rPr lang="en-US" dirty="0"/>
              <a:t>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71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 I uses the following data structures: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OPTAB -  A table of mnemonics </a:t>
            </a:r>
            <a:r>
              <a:rPr lang="en-US" dirty="0" err="1"/>
              <a:t>opcode</a:t>
            </a:r>
            <a:r>
              <a:rPr lang="en-US" dirty="0"/>
              <a:t> and related information 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SYMTAB -  </a:t>
            </a:r>
            <a:r>
              <a:rPr lang="en-US" dirty="0" smtClean="0"/>
              <a:t>A table of symbols used in the program.</a:t>
            </a:r>
            <a:endParaRPr lang="en-US" dirty="0"/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LITTAB - A table of literals used in the program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POOLTAB – A table of information concerning literal pools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38138" lvl="1" indent="-338138" algn="just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14792"/>
              </p:ext>
            </p:extLst>
          </p:nvPr>
        </p:nvGraphicFramePr>
        <p:xfrm>
          <a:off x="1302661" y="3203748"/>
          <a:ext cx="6852094" cy="16002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67902"/>
                <a:gridCol w="1898840"/>
                <a:gridCol w="2685352"/>
              </a:tblGrid>
              <a:tr h="380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Mnemonics opcode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Mnemonics info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Class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MOVER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(04,1)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IS (Imperative</a:t>
                      </a:r>
                      <a:r>
                        <a:rPr lang="en-US" sz="1800" baseline="0" dirty="0" smtClean="0">
                          <a:effectLst/>
                        </a:rPr>
                        <a:t> statement)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406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DS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R#7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DL (Declaration statement)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START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R#11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AD (Assembler directive)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74150" y="3590500"/>
            <a:ext cx="1895664" cy="39213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150" y="3982637"/>
            <a:ext cx="1895664" cy="420565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74150" y="4404667"/>
            <a:ext cx="1895664" cy="392137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" y="4835547"/>
            <a:ext cx="87630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1" indent="-338138" algn="just"/>
            <a:r>
              <a:rPr lang="en-US" dirty="0"/>
              <a:t>If an imperative statement, </a:t>
            </a:r>
            <a:r>
              <a:rPr lang="en-US" dirty="0" smtClean="0"/>
              <a:t>then </a:t>
            </a:r>
            <a:r>
              <a:rPr lang="en-US" dirty="0"/>
              <a:t>mnemonics info field contains the pair </a:t>
            </a:r>
            <a:r>
              <a:rPr lang="en-US" dirty="0">
                <a:solidFill>
                  <a:srgbClr val="C00000"/>
                </a:solidFill>
              </a:rPr>
              <a:t>(machine code, instruction length)</a:t>
            </a:r>
            <a:r>
              <a:rPr lang="en-US" dirty="0"/>
              <a:t>.</a:t>
            </a:r>
          </a:p>
          <a:p>
            <a:pPr marL="338138" lvl="1" indent="-338138" algn="just"/>
            <a:r>
              <a:rPr lang="en-US" dirty="0"/>
              <a:t>Else it contains the </a:t>
            </a:r>
            <a:r>
              <a:rPr lang="en-US" dirty="0">
                <a:solidFill>
                  <a:srgbClr val="C00000"/>
                </a:solidFill>
              </a:rPr>
              <a:t>id of a routine </a:t>
            </a:r>
            <a:r>
              <a:rPr lang="en-US" dirty="0"/>
              <a:t>to handle the declaration or </a:t>
            </a:r>
            <a:r>
              <a:rPr lang="en-US" dirty="0" smtClean="0"/>
              <a:t>assembler directive </a:t>
            </a:r>
            <a:r>
              <a:rPr lang="en-US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1062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of assembler </a:t>
            </a:r>
            <a:r>
              <a:rPr lang="en-US" dirty="0" smtClean="0"/>
              <a:t>- Pass </a:t>
            </a:r>
            <a:r>
              <a:rPr lang="en-US" dirty="0"/>
              <a:t>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71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 I uses the following data structures: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OPTAB -  A table of mnemonics </a:t>
            </a:r>
            <a:r>
              <a:rPr lang="en-US" dirty="0" err="1"/>
              <a:t>opcode</a:t>
            </a:r>
            <a:r>
              <a:rPr lang="en-US" dirty="0"/>
              <a:t> and related information 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SYMTAB -  A table of symbols used in the program.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 smtClean="0"/>
              <a:t>LITTAB </a:t>
            </a:r>
            <a:r>
              <a:rPr lang="en-US" dirty="0"/>
              <a:t>- A table of literals used in the program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POOLTAB – A table of information concerning literal pools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38138" lvl="1" indent="-338138" algn="just"/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9350"/>
              </p:ext>
            </p:extLst>
          </p:nvPr>
        </p:nvGraphicFramePr>
        <p:xfrm>
          <a:off x="3161093" y="3188569"/>
          <a:ext cx="2821814" cy="160934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40372"/>
                <a:gridCol w="998220"/>
                <a:gridCol w="883222"/>
              </a:tblGrid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Symbol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Address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Length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LOOP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202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NEXT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214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LAST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216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90500" y="4879089"/>
            <a:ext cx="8763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1" indent="-338138" algn="just"/>
            <a:r>
              <a:rPr lang="en-US" dirty="0" smtClean="0"/>
              <a:t>A SYMTAB entry contains the </a:t>
            </a:r>
            <a:r>
              <a:rPr lang="en-US" dirty="0" smtClean="0">
                <a:solidFill>
                  <a:srgbClr val="C00000"/>
                </a:solidFill>
              </a:rPr>
              <a:t>symbol name, field address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C00000"/>
                </a:solidFill>
              </a:rPr>
              <a:t> length.</a:t>
            </a:r>
          </a:p>
          <a:p>
            <a:pPr marL="338138" lvl="1" indent="-338138" algn="just">
              <a:buClr>
                <a:schemeClr val="tx1"/>
              </a:buClr>
            </a:pPr>
            <a:r>
              <a:rPr lang="en-US" dirty="0" smtClean="0">
                <a:solidFill>
                  <a:srgbClr val="C00000"/>
                </a:solidFill>
              </a:rPr>
              <a:t>Some</a:t>
            </a:r>
            <a:r>
              <a:rPr lang="en-US" dirty="0" smtClean="0"/>
              <a:t> addresses can be </a:t>
            </a:r>
            <a:r>
              <a:rPr lang="en-US" dirty="0" smtClean="0">
                <a:solidFill>
                  <a:srgbClr val="C00000"/>
                </a:solidFill>
              </a:rPr>
              <a:t>determined directly</a:t>
            </a:r>
            <a:r>
              <a:rPr lang="en-US" dirty="0" smtClean="0"/>
              <a:t>, e.g. the address of the first instruction in the program, however </a:t>
            </a:r>
            <a:r>
              <a:rPr lang="en-US" dirty="0" smtClean="0">
                <a:solidFill>
                  <a:srgbClr val="C00000"/>
                </a:solidFill>
              </a:rPr>
              <a:t>others must be inferred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of assembler </a:t>
            </a:r>
            <a:r>
              <a:rPr lang="en-US" dirty="0" smtClean="0"/>
              <a:t>- Pass </a:t>
            </a:r>
            <a:r>
              <a:rPr lang="en-US" dirty="0"/>
              <a:t>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71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 I uses the following data structures: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OPTAB -  A table of mnemonics </a:t>
            </a:r>
            <a:r>
              <a:rPr lang="en-US" dirty="0" err="1"/>
              <a:t>opcode</a:t>
            </a:r>
            <a:r>
              <a:rPr lang="en-US" dirty="0"/>
              <a:t> and related information 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 smtClean="0"/>
              <a:t>SYMTAB </a:t>
            </a:r>
            <a:r>
              <a:rPr lang="en-US" dirty="0"/>
              <a:t>-  A table of symbols used in the program</a:t>
            </a:r>
            <a:r>
              <a:rPr lang="en-US" dirty="0" smtClean="0"/>
              <a:t>.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 smtClean="0"/>
              <a:t>LITTAB </a:t>
            </a:r>
            <a:r>
              <a:rPr lang="en-US" dirty="0"/>
              <a:t>- A table of literals used in the program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POOLTAB – A table of information concerning literal pools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38138" lvl="1" indent="-338138" algn="just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0500" y="4879089"/>
            <a:ext cx="8763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1" indent="-338138" algn="just"/>
            <a:r>
              <a:rPr lang="en-US" dirty="0"/>
              <a:t>A LITTAB entry contains the </a:t>
            </a:r>
            <a:r>
              <a:rPr lang="en-US" dirty="0">
                <a:solidFill>
                  <a:srgbClr val="C00000"/>
                </a:solidFill>
              </a:rPr>
              <a:t>field literal and address</a:t>
            </a:r>
            <a:r>
              <a:rPr lang="en-US" dirty="0" smtClean="0"/>
              <a:t>.</a:t>
            </a:r>
          </a:p>
          <a:p>
            <a:pPr marL="338138" lvl="1" indent="-338138" algn="just"/>
            <a:r>
              <a:rPr lang="en-US" dirty="0"/>
              <a:t>The first pass uses LITTAB to </a:t>
            </a:r>
            <a:r>
              <a:rPr lang="en-US" dirty="0">
                <a:solidFill>
                  <a:srgbClr val="C00000"/>
                </a:solidFill>
              </a:rPr>
              <a:t>collect all literals used in a program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26259"/>
              </p:ext>
            </p:extLst>
          </p:nvPr>
        </p:nvGraphicFramePr>
        <p:xfrm>
          <a:off x="3010510" y="3189670"/>
          <a:ext cx="2486312" cy="160934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32645"/>
                <a:gridCol w="1007835"/>
                <a:gridCol w="945832"/>
              </a:tblGrid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literal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Address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=’5’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=’1’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=’1’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of assembler </a:t>
            </a:r>
            <a:r>
              <a:rPr lang="en-US" dirty="0" smtClean="0"/>
              <a:t>- Pass </a:t>
            </a:r>
            <a:r>
              <a:rPr lang="en-US" dirty="0"/>
              <a:t>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71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 I uses the following data structures: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OPTAB -  A table of mnemonics </a:t>
            </a:r>
            <a:r>
              <a:rPr lang="en-US" dirty="0" err="1"/>
              <a:t>opcode</a:t>
            </a:r>
            <a:r>
              <a:rPr lang="en-US" dirty="0"/>
              <a:t> and related information 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SYMTAB -  A table of symbols used in the program.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 smtClean="0"/>
              <a:t>LITTAB </a:t>
            </a:r>
            <a:r>
              <a:rPr lang="en-US" dirty="0"/>
              <a:t>- A table of literals used in the program</a:t>
            </a:r>
          </a:p>
          <a:p>
            <a:pPr marL="787400" lvl="1" indent="-449263">
              <a:buFont typeface="+mj-lt"/>
              <a:buAutoNum type="arabicPeriod"/>
            </a:pPr>
            <a:r>
              <a:rPr lang="en-US" dirty="0"/>
              <a:t>POOLTAB – A table of information concerning literal pools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38138" lvl="1" indent="-338138" algn="just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0500" y="4879089"/>
            <a:ext cx="8763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lvl="1" indent="-338138" algn="just"/>
            <a:r>
              <a:rPr lang="en-US" dirty="0"/>
              <a:t>This table contains the </a:t>
            </a:r>
            <a:r>
              <a:rPr lang="en-US" dirty="0">
                <a:solidFill>
                  <a:srgbClr val="C00000"/>
                </a:solidFill>
              </a:rPr>
              <a:t>literal number of the starting literal of each literal pool</a:t>
            </a:r>
            <a:r>
              <a:rPr lang="en-US" dirty="0"/>
              <a:t>.</a:t>
            </a:r>
          </a:p>
          <a:p>
            <a:pPr marL="338138" lvl="1" indent="-338138" algn="just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71227"/>
              </p:ext>
            </p:extLst>
          </p:nvPr>
        </p:nvGraphicFramePr>
        <p:xfrm>
          <a:off x="3982307" y="3336220"/>
          <a:ext cx="1179386" cy="14630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9386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 smtClean="0">
                          <a:effectLst/>
                        </a:rPr>
                        <a:t>#1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 smtClean="0">
                          <a:effectLst/>
                        </a:rPr>
                        <a:t>#3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-1139671" y="120431"/>
            <a:ext cx="8065606" cy="6676359"/>
            <a:chOff x="668" y="235"/>
            <a:chExt cx="4521" cy="37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668" y="236"/>
              <a:ext cx="4521" cy="3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6"/>
            <p:cNvGrpSpPr>
              <a:grpSpLocks/>
            </p:cNvGrpSpPr>
            <p:nvPr/>
          </p:nvGrpSpPr>
          <p:grpSpPr bwMode="auto">
            <a:xfrm>
              <a:off x="1527" y="235"/>
              <a:ext cx="2889" cy="2973"/>
              <a:chOff x="1527" y="235"/>
              <a:chExt cx="2889" cy="2973"/>
            </a:xfrm>
          </p:grpSpPr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527" y="235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1583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780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2188" y="235"/>
                <a:ext cx="3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START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2466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2758" y="235"/>
                <a:ext cx="197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200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3" name="Rectangle 12"/>
              <p:cNvSpPr>
                <a:spLocks noChangeArrowheads="1"/>
              </p:cNvSpPr>
              <p:nvPr/>
            </p:nvSpPr>
            <p:spPr bwMode="auto">
              <a:xfrm>
                <a:off x="2923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3491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3858" y="23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6" name="Rectangle 15"/>
              <p:cNvSpPr>
                <a:spLocks noChangeArrowheads="1"/>
              </p:cNvSpPr>
              <p:nvPr/>
            </p:nvSpPr>
            <p:spPr bwMode="auto">
              <a:xfrm>
                <a:off x="1527" y="383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1583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1780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2188" y="383"/>
                <a:ext cx="40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MOVER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2527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2758" y="383"/>
                <a:ext cx="61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AREG, =’50’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3216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3491" y="383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200)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3689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858" y="383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+04 1 211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4292" y="38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1527" y="532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3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1583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9" name="Rectangle 28"/>
              <p:cNvSpPr>
                <a:spLocks noChangeArrowheads="1"/>
              </p:cNvSpPr>
              <p:nvPr/>
            </p:nvSpPr>
            <p:spPr bwMode="auto">
              <a:xfrm>
                <a:off x="1780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2188" y="532"/>
                <a:ext cx="44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MOVEM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1" name="Rectangle 30"/>
              <p:cNvSpPr>
                <a:spLocks noChangeArrowheads="1"/>
              </p:cNvSpPr>
              <p:nvPr/>
            </p:nvSpPr>
            <p:spPr bwMode="auto">
              <a:xfrm>
                <a:off x="2560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2" name="Rectangle 31"/>
              <p:cNvSpPr>
                <a:spLocks noChangeArrowheads="1"/>
              </p:cNvSpPr>
              <p:nvPr/>
            </p:nvSpPr>
            <p:spPr bwMode="auto">
              <a:xfrm>
                <a:off x="2758" y="532"/>
                <a:ext cx="424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AREG, A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3116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3491" y="532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201)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3689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6" name="Rectangle 35"/>
              <p:cNvSpPr>
                <a:spLocks noChangeArrowheads="1"/>
              </p:cNvSpPr>
              <p:nvPr/>
            </p:nvSpPr>
            <p:spPr bwMode="auto">
              <a:xfrm>
                <a:off x="3858" y="532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+05 1 217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>
                <a:off x="4292" y="53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8" name="Rectangle 37"/>
              <p:cNvSpPr>
                <a:spLocks noChangeArrowheads="1"/>
              </p:cNvSpPr>
              <p:nvPr/>
            </p:nvSpPr>
            <p:spPr bwMode="auto">
              <a:xfrm>
                <a:off x="1527" y="680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4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1583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1780" y="680"/>
                <a:ext cx="28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cs typeface="Arial" pitchFamily="34" charset="0"/>
                  </a:rPr>
                  <a:t>LOOP</a:t>
                </a: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2026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2188" y="680"/>
                <a:ext cx="40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MOVER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3" name="Rectangle 42"/>
              <p:cNvSpPr>
                <a:spLocks noChangeArrowheads="1"/>
              </p:cNvSpPr>
              <p:nvPr/>
            </p:nvSpPr>
            <p:spPr bwMode="auto">
              <a:xfrm>
                <a:off x="2527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4" name="Rectangle 43"/>
              <p:cNvSpPr>
                <a:spLocks noChangeArrowheads="1"/>
              </p:cNvSpPr>
              <p:nvPr/>
            </p:nvSpPr>
            <p:spPr bwMode="auto">
              <a:xfrm>
                <a:off x="2758" y="680"/>
                <a:ext cx="424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AREG, A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5" name="Rectangle 44"/>
              <p:cNvSpPr>
                <a:spLocks noChangeArrowheads="1"/>
              </p:cNvSpPr>
              <p:nvPr/>
            </p:nvSpPr>
            <p:spPr bwMode="auto">
              <a:xfrm>
                <a:off x="3116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6" name="Rectangle 45"/>
              <p:cNvSpPr>
                <a:spLocks noChangeArrowheads="1"/>
              </p:cNvSpPr>
              <p:nvPr/>
            </p:nvSpPr>
            <p:spPr bwMode="auto">
              <a:xfrm>
                <a:off x="3491" y="680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202)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7" name="Rectangle 46"/>
              <p:cNvSpPr>
                <a:spLocks noChangeArrowheads="1"/>
              </p:cNvSpPr>
              <p:nvPr/>
            </p:nvSpPr>
            <p:spPr bwMode="auto">
              <a:xfrm>
                <a:off x="3689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8" name="Rectangle 47"/>
              <p:cNvSpPr>
                <a:spLocks noChangeArrowheads="1"/>
              </p:cNvSpPr>
              <p:nvPr/>
            </p:nvSpPr>
            <p:spPr bwMode="auto">
              <a:xfrm>
                <a:off x="3858" y="680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+04 1 217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89" name="Rectangle 48"/>
              <p:cNvSpPr>
                <a:spLocks noChangeArrowheads="1"/>
              </p:cNvSpPr>
              <p:nvPr/>
            </p:nvSpPr>
            <p:spPr bwMode="auto">
              <a:xfrm>
                <a:off x="4292" y="68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0" name="Rectangle 49"/>
              <p:cNvSpPr>
                <a:spLocks noChangeArrowheads="1"/>
              </p:cNvSpPr>
              <p:nvPr/>
            </p:nvSpPr>
            <p:spPr bwMode="auto">
              <a:xfrm>
                <a:off x="1527" y="829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5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1" name="Rectangle 50"/>
              <p:cNvSpPr>
                <a:spLocks noChangeArrowheads="1"/>
              </p:cNvSpPr>
              <p:nvPr/>
            </p:nvSpPr>
            <p:spPr bwMode="auto">
              <a:xfrm>
                <a:off x="1583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2" name="Rectangle 51"/>
              <p:cNvSpPr>
                <a:spLocks noChangeArrowheads="1"/>
              </p:cNvSpPr>
              <p:nvPr/>
            </p:nvSpPr>
            <p:spPr bwMode="auto">
              <a:xfrm>
                <a:off x="1780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3" name="Rectangle 52"/>
              <p:cNvSpPr>
                <a:spLocks noChangeArrowheads="1"/>
              </p:cNvSpPr>
              <p:nvPr/>
            </p:nvSpPr>
            <p:spPr bwMode="auto">
              <a:xfrm>
                <a:off x="2188" y="829"/>
                <a:ext cx="40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MOVER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4" name="Rectangle 53"/>
              <p:cNvSpPr>
                <a:spLocks noChangeArrowheads="1"/>
              </p:cNvSpPr>
              <p:nvPr/>
            </p:nvSpPr>
            <p:spPr bwMode="auto">
              <a:xfrm>
                <a:off x="2527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5" name="Rectangle 54"/>
              <p:cNvSpPr>
                <a:spLocks noChangeArrowheads="1"/>
              </p:cNvSpPr>
              <p:nvPr/>
            </p:nvSpPr>
            <p:spPr bwMode="auto">
              <a:xfrm>
                <a:off x="2758" y="829"/>
                <a:ext cx="41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CREG, B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6" name="Rectangle 55"/>
              <p:cNvSpPr>
                <a:spLocks noChangeArrowheads="1"/>
              </p:cNvSpPr>
              <p:nvPr/>
            </p:nvSpPr>
            <p:spPr bwMode="auto">
              <a:xfrm>
                <a:off x="3108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7" name="Rectangle 56"/>
              <p:cNvSpPr>
                <a:spLocks noChangeArrowheads="1"/>
              </p:cNvSpPr>
              <p:nvPr/>
            </p:nvSpPr>
            <p:spPr bwMode="auto">
              <a:xfrm>
                <a:off x="3491" y="829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203)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8" name="Rectangle 57"/>
              <p:cNvSpPr>
                <a:spLocks noChangeArrowheads="1"/>
              </p:cNvSpPr>
              <p:nvPr/>
            </p:nvSpPr>
            <p:spPr bwMode="auto">
              <a:xfrm>
                <a:off x="3689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99" name="Rectangle 58"/>
              <p:cNvSpPr>
                <a:spLocks noChangeArrowheads="1"/>
              </p:cNvSpPr>
              <p:nvPr/>
            </p:nvSpPr>
            <p:spPr bwMode="auto">
              <a:xfrm>
                <a:off x="3858" y="829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+04 3 218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0" name="Rectangle 59"/>
              <p:cNvSpPr>
                <a:spLocks noChangeArrowheads="1"/>
              </p:cNvSpPr>
              <p:nvPr/>
            </p:nvSpPr>
            <p:spPr bwMode="auto">
              <a:xfrm>
                <a:off x="4292" y="82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1" name="Rectangle 60"/>
              <p:cNvSpPr>
                <a:spLocks noChangeArrowheads="1"/>
              </p:cNvSpPr>
              <p:nvPr/>
            </p:nvSpPr>
            <p:spPr bwMode="auto">
              <a:xfrm>
                <a:off x="1527" y="976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6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" name="Rectangle 61"/>
              <p:cNvSpPr>
                <a:spLocks noChangeArrowheads="1"/>
              </p:cNvSpPr>
              <p:nvPr/>
            </p:nvSpPr>
            <p:spPr bwMode="auto">
              <a:xfrm>
                <a:off x="1583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3" name="Rectangle 62"/>
              <p:cNvSpPr>
                <a:spLocks noChangeArrowheads="1"/>
              </p:cNvSpPr>
              <p:nvPr/>
            </p:nvSpPr>
            <p:spPr bwMode="auto">
              <a:xfrm>
                <a:off x="1780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4" name="Rectangle 63"/>
              <p:cNvSpPr>
                <a:spLocks noChangeArrowheads="1"/>
              </p:cNvSpPr>
              <p:nvPr/>
            </p:nvSpPr>
            <p:spPr bwMode="auto">
              <a:xfrm>
                <a:off x="2188" y="976"/>
                <a:ext cx="23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ADD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5" name="Rectangle 64"/>
              <p:cNvSpPr>
                <a:spLocks noChangeArrowheads="1"/>
              </p:cNvSpPr>
              <p:nvPr/>
            </p:nvSpPr>
            <p:spPr bwMode="auto">
              <a:xfrm>
                <a:off x="2384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6" name="Rectangle 65"/>
              <p:cNvSpPr>
                <a:spLocks noChangeArrowheads="1"/>
              </p:cNvSpPr>
              <p:nvPr/>
            </p:nvSpPr>
            <p:spPr bwMode="auto">
              <a:xfrm>
                <a:off x="2758" y="976"/>
                <a:ext cx="60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CREG, =’10’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7" name="Rectangle 66"/>
              <p:cNvSpPr>
                <a:spLocks noChangeArrowheads="1"/>
              </p:cNvSpPr>
              <p:nvPr/>
            </p:nvSpPr>
            <p:spPr bwMode="auto">
              <a:xfrm>
                <a:off x="3212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8" name="Rectangle 67"/>
              <p:cNvSpPr>
                <a:spLocks noChangeArrowheads="1"/>
              </p:cNvSpPr>
              <p:nvPr/>
            </p:nvSpPr>
            <p:spPr bwMode="auto">
              <a:xfrm>
                <a:off x="3491" y="976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204)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9" name="Rectangle 68"/>
              <p:cNvSpPr>
                <a:spLocks noChangeArrowheads="1"/>
              </p:cNvSpPr>
              <p:nvPr/>
            </p:nvSpPr>
            <p:spPr bwMode="auto">
              <a:xfrm>
                <a:off x="3689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0" name="Rectangle 69"/>
              <p:cNvSpPr>
                <a:spLocks noChangeArrowheads="1"/>
              </p:cNvSpPr>
              <p:nvPr/>
            </p:nvSpPr>
            <p:spPr bwMode="auto">
              <a:xfrm>
                <a:off x="3858" y="976"/>
                <a:ext cx="29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+01 3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1" name="Rectangle 70"/>
              <p:cNvSpPr>
                <a:spLocks noChangeArrowheads="1"/>
              </p:cNvSpPr>
              <p:nvPr/>
            </p:nvSpPr>
            <p:spPr bwMode="auto">
              <a:xfrm>
                <a:off x="4103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2" name="Rectangle 71"/>
              <p:cNvSpPr>
                <a:spLocks noChangeArrowheads="1"/>
              </p:cNvSpPr>
              <p:nvPr/>
            </p:nvSpPr>
            <p:spPr bwMode="auto">
              <a:xfrm>
                <a:off x="4219" y="976"/>
                <a:ext cx="197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212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3" name="Rectangle 72"/>
              <p:cNvSpPr>
                <a:spLocks noChangeArrowheads="1"/>
              </p:cNvSpPr>
              <p:nvPr/>
            </p:nvSpPr>
            <p:spPr bwMode="auto">
              <a:xfrm>
                <a:off x="4292" y="97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4" name="Rectangle 73"/>
              <p:cNvSpPr>
                <a:spLocks noChangeArrowheads="1"/>
              </p:cNvSpPr>
              <p:nvPr/>
            </p:nvSpPr>
            <p:spPr bwMode="auto">
              <a:xfrm>
                <a:off x="1527" y="1124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7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5" name="Rectangle 74"/>
              <p:cNvSpPr>
                <a:spLocks noChangeArrowheads="1"/>
              </p:cNvSpPr>
              <p:nvPr/>
            </p:nvSpPr>
            <p:spPr bwMode="auto">
              <a:xfrm>
                <a:off x="1583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6" name="Rectangle 75"/>
              <p:cNvSpPr>
                <a:spLocks noChangeArrowheads="1"/>
              </p:cNvSpPr>
              <p:nvPr/>
            </p:nvSpPr>
            <p:spPr bwMode="auto">
              <a:xfrm>
                <a:off x="1780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7" name="Rectangle 76"/>
              <p:cNvSpPr>
                <a:spLocks noChangeArrowheads="1"/>
              </p:cNvSpPr>
              <p:nvPr/>
            </p:nvSpPr>
            <p:spPr bwMode="auto">
              <a:xfrm>
                <a:off x="2188" y="1124"/>
                <a:ext cx="8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…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8" name="Rectangle 77"/>
              <p:cNvSpPr>
                <a:spLocks noChangeArrowheads="1"/>
              </p:cNvSpPr>
              <p:nvPr/>
            </p:nvSpPr>
            <p:spPr bwMode="auto">
              <a:xfrm>
                <a:off x="2263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19" name="Rectangle 78"/>
              <p:cNvSpPr>
                <a:spLocks noChangeArrowheads="1"/>
              </p:cNvSpPr>
              <p:nvPr/>
            </p:nvSpPr>
            <p:spPr bwMode="auto">
              <a:xfrm>
                <a:off x="2758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0" name="Rectangle 79"/>
              <p:cNvSpPr>
                <a:spLocks noChangeArrowheads="1"/>
              </p:cNvSpPr>
              <p:nvPr/>
            </p:nvSpPr>
            <p:spPr bwMode="auto">
              <a:xfrm>
                <a:off x="3491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1" name="Rectangle 80"/>
              <p:cNvSpPr>
                <a:spLocks noChangeArrowheads="1"/>
              </p:cNvSpPr>
              <p:nvPr/>
            </p:nvSpPr>
            <p:spPr bwMode="auto">
              <a:xfrm>
                <a:off x="3858" y="112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2" name="Rectangle 81"/>
              <p:cNvSpPr>
                <a:spLocks noChangeArrowheads="1"/>
              </p:cNvSpPr>
              <p:nvPr/>
            </p:nvSpPr>
            <p:spPr bwMode="auto">
              <a:xfrm>
                <a:off x="1527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3" name="Rectangle 82"/>
              <p:cNvSpPr>
                <a:spLocks noChangeArrowheads="1"/>
              </p:cNvSpPr>
              <p:nvPr/>
            </p:nvSpPr>
            <p:spPr bwMode="auto">
              <a:xfrm>
                <a:off x="1780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4" name="Rectangle 83"/>
              <p:cNvSpPr>
                <a:spLocks noChangeArrowheads="1"/>
              </p:cNvSpPr>
              <p:nvPr/>
            </p:nvSpPr>
            <p:spPr bwMode="auto">
              <a:xfrm>
                <a:off x="2188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5" name="Rectangle 84"/>
              <p:cNvSpPr>
                <a:spLocks noChangeArrowheads="1"/>
              </p:cNvSpPr>
              <p:nvPr/>
            </p:nvSpPr>
            <p:spPr bwMode="auto">
              <a:xfrm>
                <a:off x="2758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6" name="Rectangle 85"/>
              <p:cNvSpPr>
                <a:spLocks noChangeArrowheads="1"/>
              </p:cNvSpPr>
              <p:nvPr/>
            </p:nvSpPr>
            <p:spPr bwMode="auto">
              <a:xfrm>
                <a:off x="3491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7" name="Rectangle 86"/>
              <p:cNvSpPr>
                <a:spLocks noChangeArrowheads="1"/>
              </p:cNvSpPr>
              <p:nvPr/>
            </p:nvSpPr>
            <p:spPr bwMode="auto">
              <a:xfrm>
                <a:off x="3858" y="127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8" name="Rectangle 87"/>
              <p:cNvSpPr>
                <a:spLocks noChangeArrowheads="1"/>
              </p:cNvSpPr>
              <p:nvPr/>
            </p:nvSpPr>
            <p:spPr bwMode="auto">
              <a:xfrm>
                <a:off x="1527" y="1421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12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29" name="Rectangle 88"/>
              <p:cNvSpPr>
                <a:spLocks noChangeArrowheads="1"/>
              </p:cNvSpPr>
              <p:nvPr/>
            </p:nvSpPr>
            <p:spPr bwMode="auto">
              <a:xfrm>
                <a:off x="1637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0" name="Rectangle 89"/>
              <p:cNvSpPr>
                <a:spLocks noChangeArrowheads="1"/>
              </p:cNvSpPr>
              <p:nvPr/>
            </p:nvSpPr>
            <p:spPr bwMode="auto">
              <a:xfrm>
                <a:off x="1780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1" name="Rectangle 90"/>
              <p:cNvSpPr>
                <a:spLocks noChangeArrowheads="1"/>
              </p:cNvSpPr>
              <p:nvPr/>
            </p:nvSpPr>
            <p:spPr bwMode="auto">
              <a:xfrm>
                <a:off x="2188" y="1421"/>
                <a:ext cx="13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BC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2" name="Rectangle 91"/>
              <p:cNvSpPr>
                <a:spLocks noChangeArrowheads="1"/>
              </p:cNvSpPr>
              <p:nvPr/>
            </p:nvSpPr>
            <p:spPr bwMode="auto">
              <a:xfrm>
                <a:off x="2305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3" name="Rectangle 92"/>
              <p:cNvSpPr>
                <a:spLocks noChangeArrowheads="1"/>
              </p:cNvSpPr>
              <p:nvPr/>
            </p:nvSpPr>
            <p:spPr bwMode="auto">
              <a:xfrm>
                <a:off x="2758" y="1421"/>
                <a:ext cx="544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ANY, NEXT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4" name="Rectangle 93"/>
              <p:cNvSpPr>
                <a:spLocks noChangeArrowheads="1"/>
              </p:cNvSpPr>
              <p:nvPr/>
            </p:nvSpPr>
            <p:spPr bwMode="auto">
              <a:xfrm>
                <a:off x="3228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5" name="Rectangle 94"/>
              <p:cNvSpPr>
                <a:spLocks noChangeArrowheads="1"/>
              </p:cNvSpPr>
              <p:nvPr/>
            </p:nvSpPr>
            <p:spPr bwMode="auto">
              <a:xfrm>
                <a:off x="3491" y="1421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210)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6" name="Rectangle 95"/>
              <p:cNvSpPr>
                <a:spLocks noChangeArrowheads="1"/>
              </p:cNvSpPr>
              <p:nvPr/>
            </p:nvSpPr>
            <p:spPr bwMode="auto">
              <a:xfrm>
                <a:off x="3689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7" name="Rectangle 96"/>
              <p:cNvSpPr>
                <a:spLocks noChangeArrowheads="1"/>
              </p:cNvSpPr>
              <p:nvPr/>
            </p:nvSpPr>
            <p:spPr bwMode="auto">
              <a:xfrm>
                <a:off x="3858" y="1421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+07 6 214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8" name="Rectangle 97"/>
              <p:cNvSpPr>
                <a:spLocks noChangeArrowheads="1"/>
              </p:cNvSpPr>
              <p:nvPr/>
            </p:nvSpPr>
            <p:spPr bwMode="auto">
              <a:xfrm>
                <a:off x="4292" y="142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39" name="Rectangle 98"/>
              <p:cNvSpPr>
                <a:spLocks noChangeArrowheads="1"/>
              </p:cNvSpPr>
              <p:nvPr/>
            </p:nvSpPr>
            <p:spPr bwMode="auto">
              <a:xfrm>
                <a:off x="1527" y="1569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13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0" name="Rectangle 99"/>
              <p:cNvSpPr>
                <a:spLocks noChangeArrowheads="1"/>
              </p:cNvSpPr>
              <p:nvPr/>
            </p:nvSpPr>
            <p:spPr bwMode="auto">
              <a:xfrm>
                <a:off x="1637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1" name="Rectangle 100"/>
              <p:cNvSpPr>
                <a:spLocks noChangeArrowheads="1"/>
              </p:cNvSpPr>
              <p:nvPr/>
            </p:nvSpPr>
            <p:spPr bwMode="auto">
              <a:xfrm>
                <a:off x="1780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2" name="Rectangle 101"/>
              <p:cNvSpPr>
                <a:spLocks noChangeArrowheads="1"/>
              </p:cNvSpPr>
              <p:nvPr/>
            </p:nvSpPr>
            <p:spPr bwMode="auto">
              <a:xfrm>
                <a:off x="2188" y="1569"/>
                <a:ext cx="34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2D1DFF"/>
                    </a:solidFill>
                    <a:effectLst/>
                    <a:cs typeface="Arial" pitchFamily="34" charset="0"/>
                  </a:rPr>
                  <a:t>LTORG</a:t>
                </a:r>
              </a:p>
            </p:txBody>
          </p:sp>
          <p:sp>
            <p:nvSpPr>
              <p:cNvPr id="143" name="Rectangle 102"/>
              <p:cNvSpPr>
                <a:spLocks noChangeArrowheads="1"/>
              </p:cNvSpPr>
              <p:nvPr/>
            </p:nvSpPr>
            <p:spPr bwMode="auto">
              <a:xfrm>
                <a:off x="2485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4" name="Rectangle 103"/>
              <p:cNvSpPr>
                <a:spLocks noChangeArrowheads="1"/>
              </p:cNvSpPr>
              <p:nvPr/>
            </p:nvSpPr>
            <p:spPr bwMode="auto">
              <a:xfrm>
                <a:off x="2758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5" name="Rectangle 104"/>
              <p:cNvSpPr>
                <a:spLocks noChangeArrowheads="1"/>
              </p:cNvSpPr>
              <p:nvPr/>
            </p:nvSpPr>
            <p:spPr bwMode="auto">
              <a:xfrm>
                <a:off x="3491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6" name="Rectangle 105"/>
              <p:cNvSpPr>
                <a:spLocks noChangeArrowheads="1"/>
              </p:cNvSpPr>
              <p:nvPr/>
            </p:nvSpPr>
            <p:spPr bwMode="auto">
              <a:xfrm>
                <a:off x="3858" y="1569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7" name="Rectangle 106"/>
              <p:cNvSpPr>
                <a:spLocks noChangeArrowheads="1"/>
              </p:cNvSpPr>
              <p:nvPr/>
            </p:nvSpPr>
            <p:spPr bwMode="auto">
              <a:xfrm>
                <a:off x="1527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8" name="Rectangle 107"/>
              <p:cNvSpPr>
                <a:spLocks noChangeArrowheads="1"/>
              </p:cNvSpPr>
              <p:nvPr/>
            </p:nvSpPr>
            <p:spPr bwMode="auto">
              <a:xfrm>
                <a:off x="1780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49" name="Rectangle 108"/>
              <p:cNvSpPr>
                <a:spLocks noChangeArrowheads="1"/>
              </p:cNvSpPr>
              <p:nvPr/>
            </p:nvSpPr>
            <p:spPr bwMode="auto">
              <a:xfrm>
                <a:off x="2188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0" name="Rectangle 109"/>
              <p:cNvSpPr>
                <a:spLocks noChangeArrowheads="1"/>
              </p:cNvSpPr>
              <p:nvPr/>
            </p:nvSpPr>
            <p:spPr bwMode="auto">
              <a:xfrm>
                <a:off x="2758" y="1717"/>
                <a:ext cx="26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=’50’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1" name="Rectangle 110"/>
              <p:cNvSpPr>
                <a:spLocks noChangeArrowheads="1"/>
              </p:cNvSpPr>
              <p:nvPr/>
            </p:nvSpPr>
            <p:spPr bwMode="auto">
              <a:xfrm>
                <a:off x="2921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2" name="Rectangle 111"/>
              <p:cNvSpPr>
                <a:spLocks noChangeArrowheads="1"/>
              </p:cNvSpPr>
              <p:nvPr/>
            </p:nvSpPr>
            <p:spPr bwMode="auto">
              <a:xfrm>
                <a:off x="3491" y="1717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211)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3" name="Rectangle 112"/>
              <p:cNvSpPr>
                <a:spLocks noChangeArrowheads="1"/>
              </p:cNvSpPr>
              <p:nvPr/>
            </p:nvSpPr>
            <p:spPr bwMode="auto">
              <a:xfrm>
                <a:off x="3689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4" name="Rectangle 113"/>
              <p:cNvSpPr>
                <a:spLocks noChangeArrowheads="1"/>
              </p:cNvSpPr>
              <p:nvPr/>
            </p:nvSpPr>
            <p:spPr bwMode="auto">
              <a:xfrm>
                <a:off x="3858" y="1717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+00 0 005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5" name="Rectangle 114"/>
              <p:cNvSpPr>
                <a:spLocks noChangeArrowheads="1"/>
              </p:cNvSpPr>
              <p:nvPr/>
            </p:nvSpPr>
            <p:spPr bwMode="auto">
              <a:xfrm>
                <a:off x="4292" y="1717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6" name="Rectangle 115"/>
              <p:cNvSpPr>
                <a:spLocks noChangeArrowheads="1"/>
              </p:cNvSpPr>
              <p:nvPr/>
            </p:nvSpPr>
            <p:spPr bwMode="auto">
              <a:xfrm>
                <a:off x="1527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7" name="Rectangle 116"/>
              <p:cNvSpPr>
                <a:spLocks noChangeArrowheads="1"/>
              </p:cNvSpPr>
              <p:nvPr/>
            </p:nvSpPr>
            <p:spPr bwMode="auto">
              <a:xfrm>
                <a:off x="1780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8" name="Rectangle 117"/>
              <p:cNvSpPr>
                <a:spLocks noChangeArrowheads="1"/>
              </p:cNvSpPr>
              <p:nvPr/>
            </p:nvSpPr>
            <p:spPr bwMode="auto">
              <a:xfrm>
                <a:off x="2188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59" name="Rectangle 118"/>
              <p:cNvSpPr>
                <a:spLocks noChangeArrowheads="1"/>
              </p:cNvSpPr>
              <p:nvPr/>
            </p:nvSpPr>
            <p:spPr bwMode="auto">
              <a:xfrm>
                <a:off x="2758" y="1865"/>
                <a:ext cx="26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=’10’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0" name="Rectangle 119"/>
              <p:cNvSpPr>
                <a:spLocks noChangeArrowheads="1"/>
              </p:cNvSpPr>
              <p:nvPr/>
            </p:nvSpPr>
            <p:spPr bwMode="auto">
              <a:xfrm>
                <a:off x="2921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1" name="Rectangle 120"/>
              <p:cNvSpPr>
                <a:spLocks noChangeArrowheads="1"/>
              </p:cNvSpPr>
              <p:nvPr/>
            </p:nvSpPr>
            <p:spPr bwMode="auto">
              <a:xfrm>
                <a:off x="3491" y="1865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212)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2" name="Rectangle 121"/>
              <p:cNvSpPr>
                <a:spLocks noChangeArrowheads="1"/>
              </p:cNvSpPr>
              <p:nvPr/>
            </p:nvSpPr>
            <p:spPr bwMode="auto">
              <a:xfrm>
                <a:off x="3689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3" name="Rectangle 122"/>
              <p:cNvSpPr>
                <a:spLocks noChangeArrowheads="1"/>
              </p:cNvSpPr>
              <p:nvPr/>
            </p:nvSpPr>
            <p:spPr bwMode="auto">
              <a:xfrm>
                <a:off x="3858" y="1865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+00 0 001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4" name="Rectangle 123"/>
              <p:cNvSpPr>
                <a:spLocks noChangeArrowheads="1"/>
              </p:cNvSpPr>
              <p:nvPr/>
            </p:nvSpPr>
            <p:spPr bwMode="auto">
              <a:xfrm>
                <a:off x="4292" y="1865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5" name="Rectangle 124"/>
              <p:cNvSpPr>
                <a:spLocks noChangeArrowheads="1"/>
              </p:cNvSpPr>
              <p:nvPr/>
            </p:nvSpPr>
            <p:spPr bwMode="auto">
              <a:xfrm>
                <a:off x="1527" y="2014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14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6" name="Rectangle 125"/>
              <p:cNvSpPr>
                <a:spLocks noChangeArrowheads="1"/>
              </p:cNvSpPr>
              <p:nvPr/>
            </p:nvSpPr>
            <p:spPr bwMode="auto">
              <a:xfrm>
                <a:off x="1637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7" name="Rectangle 126"/>
              <p:cNvSpPr>
                <a:spLocks noChangeArrowheads="1"/>
              </p:cNvSpPr>
              <p:nvPr/>
            </p:nvSpPr>
            <p:spPr bwMode="auto">
              <a:xfrm>
                <a:off x="1780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8" name="Rectangle 127"/>
              <p:cNvSpPr>
                <a:spLocks noChangeArrowheads="1"/>
              </p:cNvSpPr>
              <p:nvPr/>
            </p:nvSpPr>
            <p:spPr bwMode="auto">
              <a:xfrm>
                <a:off x="2188" y="2014"/>
                <a:ext cx="8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…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69" name="Rectangle 128"/>
              <p:cNvSpPr>
                <a:spLocks noChangeArrowheads="1"/>
              </p:cNvSpPr>
              <p:nvPr/>
            </p:nvSpPr>
            <p:spPr bwMode="auto">
              <a:xfrm>
                <a:off x="2263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0" name="Rectangle 129"/>
              <p:cNvSpPr>
                <a:spLocks noChangeArrowheads="1"/>
              </p:cNvSpPr>
              <p:nvPr/>
            </p:nvSpPr>
            <p:spPr bwMode="auto">
              <a:xfrm>
                <a:off x="2758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1" name="Rectangle 130"/>
              <p:cNvSpPr>
                <a:spLocks noChangeArrowheads="1"/>
              </p:cNvSpPr>
              <p:nvPr/>
            </p:nvSpPr>
            <p:spPr bwMode="auto">
              <a:xfrm>
                <a:off x="3491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2" name="Rectangle 131"/>
              <p:cNvSpPr>
                <a:spLocks noChangeArrowheads="1"/>
              </p:cNvSpPr>
              <p:nvPr/>
            </p:nvSpPr>
            <p:spPr bwMode="auto">
              <a:xfrm>
                <a:off x="3858" y="201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3" name="Rectangle 132"/>
              <p:cNvSpPr>
                <a:spLocks noChangeArrowheads="1"/>
              </p:cNvSpPr>
              <p:nvPr/>
            </p:nvSpPr>
            <p:spPr bwMode="auto">
              <a:xfrm>
                <a:off x="1527" y="2162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15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4" name="Rectangle 133"/>
              <p:cNvSpPr>
                <a:spLocks noChangeArrowheads="1"/>
              </p:cNvSpPr>
              <p:nvPr/>
            </p:nvSpPr>
            <p:spPr bwMode="auto">
              <a:xfrm>
                <a:off x="1637" y="216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5" name="Rectangle 134"/>
              <p:cNvSpPr>
                <a:spLocks noChangeArrowheads="1"/>
              </p:cNvSpPr>
              <p:nvPr/>
            </p:nvSpPr>
            <p:spPr bwMode="auto">
              <a:xfrm>
                <a:off x="1780" y="2162"/>
                <a:ext cx="277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cs typeface="Arial" pitchFamily="34" charset="0"/>
                  </a:rPr>
                  <a:t>NEXT</a:t>
                </a:r>
              </a:p>
            </p:txBody>
          </p:sp>
          <p:sp>
            <p:nvSpPr>
              <p:cNvPr id="176" name="Rectangle 135"/>
              <p:cNvSpPr>
                <a:spLocks noChangeArrowheads="1"/>
              </p:cNvSpPr>
              <p:nvPr/>
            </p:nvSpPr>
            <p:spPr bwMode="auto">
              <a:xfrm>
                <a:off x="2013" y="216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7" name="Rectangle 136"/>
              <p:cNvSpPr>
                <a:spLocks noChangeArrowheads="1"/>
              </p:cNvSpPr>
              <p:nvPr/>
            </p:nvSpPr>
            <p:spPr bwMode="auto">
              <a:xfrm>
                <a:off x="2188" y="2162"/>
                <a:ext cx="212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SUB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8" name="Rectangle 137"/>
              <p:cNvSpPr>
                <a:spLocks noChangeArrowheads="1"/>
              </p:cNvSpPr>
              <p:nvPr/>
            </p:nvSpPr>
            <p:spPr bwMode="auto">
              <a:xfrm>
                <a:off x="2367" y="216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79" name="Rectangle 138"/>
              <p:cNvSpPr>
                <a:spLocks noChangeArrowheads="1"/>
              </p:cNvSpPr>
              <p:nvPr/>
            </p:nvSpPr>
            <p:spPr bwMode="auto">
              <a:xfrm>
                <a:off x="2758" y="2162"/>
                <a:ext cx="61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AREG, =’20’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1" name="Rectangle 140"/>
              <p:cNvSpPr>
                <a:spLocks noChangeArrowheads="1"/>
              </p:cNvSpPr>
              <p:nvPr/>
            </p:nvSpPr>
            <p:spPr bwMode="auto">
              <a:xfrm>
                <a:off x="3491" y="2162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214)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2" name="Rectangle 141"/>
              <p:cNvSpPr>
                <a:spLocks noChangeArrowheads="1"/>
              </p:cNvSpPr>
              <p:nvPr/>
            </p:nvSpPr>
            <p:spPr bwMode="auto">
              <a:xfrm>
                <a:off x="3689" y="216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3" name="Rectangle 142"/>
              <p:cNvSpPr>
                <a:spLocks noChangeArrowheads="1"/>
              </p:cNvSpPr>
              <p:nvPr/>
            </p:nvSpPr>
            <p:spPr bwMode="auto">
              <a:xfrm>
                <a:off x="3858" y="2162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+02 1 219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4" name="Rectangle 143"/>
              <p:cNvSpPr>
                <a:spLocks noChangeArrowheads="1"/>
              </p:cNvSpPr>
              <p:nvPr/>
            </p:nvSpPr>
            <p:spPr bwMode="auto">
              <a:xfrm>
                <a:off x="4292" y="2162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5" name="Rectangle 144"/>
              <p:cNvSpPr>
                <a:spLocks noChangeArrowheads="1"/>
              </p:cNvSpPr>
              <p:nvPr/>
            </p:nvSpPr>
            <p:spPr bwMode="auto">
              <a:xfrm>
                <a:off x="1527" y="2310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16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6" name="Rectangle 145"/>
              <p:cNvSpPr>
                <a:spLocks noChangeArrowheads="1"/>
              </p:cNvSpPr>
              <p:nvPr/>
            </p:nvSpPr>
            <p:spPr bwMode="auto">
              <a:xfrm>
                <a:off x="1637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7" name="Rectangle 146"/>
              <p:cNvSpPr>
                <a:spLocks noChangeArrowheads="1"/>
              </p:cNvSpPr>
              <p:nvPr/>
            </p:nvSpPr>
            <p:spPr bwMode="auto">
              <a:xfrm>
                <a:off x="1780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8" name="Rectangle 147"/>
              <p:cNvSpPr>
                <a:spLocks noChangeArrowheads="1"/>
              </p:cNvSpPr>
              <p:nvPr/>
            </p:nvSpPr>
            <p:spPr bwMode="auto">
              <a:xfrm>
                <a:off x="2188" y="2310"/>
                <a:ext cx="13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BC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89" name="Rectangle 148"/>
              <p:cNvSpPr>
                <a:spLocks noChangeArrowheads="1"/>
              </p:cNvSpPr>
              <p:nvPr/>
            </p:nvSpPr>
            <p:spPr bwMode="auto">
              <a:xfrm>
                <a:off x="2305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0" name="Rectangle 149"/>
              <p:cNvSpPr>
                <a:spLocks noChangeArrowheads="1"/>
              </p:cNvSpPr>
              <p:nvPr/>
            </p:nvSpPr>
            <p:spPr bwMode="auto">
              <a:xfrm>
                <a:off x="2758" y="2310"/>
                <a:ext cx="4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LT, BACK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1" name="Rectangle 150"/>
              <p:cNvSpPr>
                <a:spLocks noChangeArrowheads="1"/>
              </p:cNvSpPr>
              <p:nvPr/>
            </p:nvSpPr>
            <p:spPr bwMode="auto">
              <a:xfrm>
                <a:off x="3145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2" name="Rectangle 151"/>
              <p:cNvSpPr>
                <a:spLocks noChangeArrowheads="1"/>
              </p:cNvSpPr>
              <p:nvPr/>
            </p:nvSpPr>
            <p:spPr bwMode="auto">
              <a:xfrm>
                <a:off x="3491" y="2310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215)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3" name="Rectangle 152"/>
              <p:cNvSpPr>
                <a:spLocks noChangeArrowheads="1"/>
              </p:cNvSpPr>
              <p:nvPr/>
            </p:nvSpPr>
            <p:spPr bwMode="auto">
              <a:xfrm>
                <a:off x="3689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4" name="Rectangle 153"/>
              <p:cNvSpPr>
                <a:spLocks noChangeArrowheads="1"/>
              </p:cNvSpPr>
              <p:nvPr/>
            </p:nvSpPr>
            <p:spPr bwMode="auto">
              <a:xfrm>
                <a:off x="3858" y="2310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+07 1 202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5" name="Rectangle 154"/>
              <p:cNvSpPr>
                <a:spLocks noChangeArrowheads="1"/>
              </p:cNvSpPr>
              <p:nvPr/>
            </p:nvSpPr>
            <p:spPr bwMode="auto">
              <a:xfrm>
                <a:off x="4292" y="2310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6" name="Rectangle 155"/>
              <p:cNvSpPr>
                <a:spLocks noChangeArrowheads="1"/>
              </p:cNvSpPr>
              <p:nvPr/>
            </p:nvSpPr>
            <p:spPr bwMode="auto">
              <a:xfrm>
                <a:off x="1527" y="2458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17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7" name="Rectangle 156"/>
              <p:cNvSpPr>
                <a:spLocks noChangeArrowheads="1"/>
              </p:cNvSpPr>
              <p:nvPr/>
            </p:nvSpPr>
            <p:spPr bwMode="auto">
              <a:xfrm>
                <a:off x="1637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98" name="Rectangle 157"/>
              <p:cNvSpPr>
                <a:spLocks noChangeArrowheads="1"/>
              </p:cNvSpPr>
              <p:nvPr/>
            </p:nvSpPr>
            <p:spPr bwMode="auto">
              <a:xfrm>
                <a:off x="1780" y="2458"/>
                <a:ext cx="25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cs typeface="Arial" pitchFamily="34" charset="0"/>
                  </a:rPr>
                  <a:t>LAST</a:t>
                </a:r>
              </a:p>
            </p:txBody>
          </p:sp>
          <p:sp>
            <p:nvSpPr>
              <p:cNvPr id="199" name="Rectangle 158"/>
              <p:cNvSpPr>
                <a:spLocks noChangeArrowheads="1"/>
              </p:cNvSpPr>
              <p:nvPr/>
            </p:nvSpPr>
            <p:spPr bwMode="auto">
              <a:xfrm>
                <a:off x="1992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0" name="Rectangle 159"/>
              <p:cNvSpPr>
                <a:spLocks noChangeArrowheads="1"/>
              </p:cNvSpPr>
              <p:nvPr/>
            </p:nvSpPr>
            <p:spPr bwMode="auto">
              <a:xfrm>
                <a:off x="2188" y="2458"/>
                <a:ext cx="26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STOP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1" name="Rectangle 160"/>
              <p:cNvSpPr>
                <a:spLocks noChangeArrowheads="1"/>
              </p:cNvSpPr>
              <p:nvPr/>
            </p:nvSpPr>
            <p:spPr bwMode="auto">
              <a:xfrm>
                <a:off x="2419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2" name="Rectangle 161"/>
              <p:cNvSpPr>
                <a:spLocks noChangeArrowheads="1"/>
              </p:cNvSpPr>
              <p:nvPr/>
            </p:nvSpPr>
            <p:spPr bwMode="auto">
              <a:xfrm>
                <a:off x="2758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3" name="Rectangle 162"/>
              <p:cNvSpPr>
                <a:spLocks noChangeArrowheads="1"/>
              </p:cNvSpPr>
              <p:nvPr/>
            </p:nvSpPr>
            <p:spPr bwMode="auto">
              <a:xfrm>
                <a:off x="3491" y="2458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216)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4" name="Rectangle 163"/>
              <p:cNvSpPr>
                <a:spLocks noChangeArrowheads="1"/>
              </p:cNvSpPr>
              <p:nvPr/>
            </p:nvSpPr>
            <p:spPr bwMode="auto">
              <a:xfrm>
                <a:off x="3689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5" name="Rectangle 164"/>
              <p:cNvSpPr>
                <a:spLocks noChangeArrowheads="1"/>
              </p:cNvSpPr>
              <p:nvPr/>
            </p:nvSpPr>
            <p:spPr bwMode="auto">
              <a:xfrm>
                <a:off x="3858" y="2458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+00 0 000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6" name="Rectangle 165"/>
              <p:cNvSpPr>
                <a:spLocks noChangeArrowheads="1"/>
              </p:cNvSpPr>
              <p:nvPr/>
            </p:nvSpPr>
            <p:spPr bwMode="auto">
              <a:xfrm>
                <a:off x="4292" y="2458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7" name="Rectangle 166"/>
              <p:cNvSpPr>
                <a:spLocks noChangeArrowheads="1"/>
              </p:cNvSpPr>
              <p:nvPr/>
            </p:nvSpPr>
            <p:spPr bwMode="auto">
              <a:xfrm>
                <a:off x="1527" y="2606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18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8" name="Rectangle 167"/>
              <p:cNvSpPr>
                <a:spLocks noChangeArrowheads="1"/>
              </p:cNvSpPr>
              <p:nvPr/>
            </p:nvSpPr>
            <p:spPr bwMode="auto">
              <a:xfrm>
                <a:off x="1637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09" name="Rectangle 168"/>
              <p:cNvSpPr>
                <a:spLocks noChangeArrowheads="1"/>
              </p:cNvSpPr>
              <p:nvPr/>
            </p:nvSpPr>
            <p:spPr bwMode="auto">
              <a:xfrm>
                <a:off x="1780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0" name="Rectangle 169"/>
              <p:cNvSpPr>
                <a:spLocks noChangeArrowheads="1"/>
              </p:cNvSpPr>
              <p:nvPr/>
            </p:nvSpPr>
            <p:spPr bwMode="auto">
              <a:xfrm>
                <a:off x="2188" y="2606"/>
                <a:ext cx="38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ORIGIN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1" name="Rectangle 170"/>
              <p:cNvSpPr>
                <a:spLocks noChangeArrowheads="1"/>
              </p:cNvSpPr>
              <p:nvPr/>
            </p:nvSpPr>
            <p:spPr bwMode="auto">
              <a:xfrm>
                <a:off x="2512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2" name="Rectangle 171"/>
              <p:cNvSpPr>
                <a:spLocks noChangeArrowheads="1"/>
              </p:cNvSpPr>
              <p:nvPr/>
            </p:nvSpPr>
            <p:spPr bwMode="auto">
              <a:xfrm>
                <a:off x="2758" y="2606"/>
                <a:ext cx="47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LOOP + 2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3" name="Rectangle 172"/>
              <p:cNvSpPr>
                <a:spLocks noChangeArrowheads="1"/>
              </p:cNvSpPr>
              <p:nvPr/>
            </p:nvSpPr>
            <p:spPr bwMode="auto">
              <a:xfrm>
                <a:off x="3162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4" name="Rectangle 173"/>
              <p:cNvSpPr>
                <a:spLocks noChangeArrowheads="1"/>
              </p:cNvSpPr>
              <p:nvPr/>
            </p:nvSpPr>
            <p:spPr bwMode="auto">
              <a:xfrm>
                <a:off x="3491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5" name="Rectangle 174"/>
              <p:cNvSpPr>
                <a:spLocks noChangeArrowheads="1"/>
              </p:cNvSpPr>
              <p:nvPr/>
            </p:nvSpPr>
            <p:spPr bwMode="auto">
              <a:xfrm>
                <a:off x="3858" y="2606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6" name="Rectangle 175"/>
              <p:cNvSpPr>
                <a:spLocks noChangeArrowheads="1"/>
              </p:cNvSpPr>
              <p:nvPr/>
            </p:nvSpPr>
            <p:spPr bwMode="auto">
              <a:xfrm>
                <a:off x="1527" y="2754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19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7" name="Rectangle 176"/>
              <p:cNvSpPr>
                <a:spLocks noChangeArrowheads="1"/>
              </p:cNvSpPr>
              <p:nvPr/>
            </p:nvSpPr>
            <p:spPr bwMode="auto">
              <a:xfrm>
                <a:off x="1637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8" name="Rectangle 177"/>
              <p:cNvSpPr>
                <a:spLocks noChangeArrowheads="1"/>
              </p:cNvSpPr>
              <p:nvPr/>
            </p:nvSpPr>
            <p:spPr bwMode="auto">
              <a:xfrm>
                <a:off x="1780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19" name="Rectangle 178"/>
              <p:cNvSpPr>
                <a:spLocks noChangeArrowheads="1"/>
              </p:cNvSpPr>
              <p:nvPr/>
            </p:nvSpPr>
            <p:spPr bwMode="auto">
              <a:xfrm>
                <a:off x="2188" y="2754"/>
                <a:ext cx="30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MULT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0" name="Rectangle 179"/>
              <p:cNvSpPr>
                <a:spLocks noChangeArrowheads="1"/>
              </p:cNvSpPr>
              <p:nvPr/>
            </p:nvSpPr>
            <p:spPr bwMode="auto">
              <a:xfrm>
                <a:off x="2448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1" name="Rectangle 180"/>
              <p:cNvSpPr>
                <a:spLocks noChangeArrowheads="1"/>
              </p:cNvSpPr>
              <p:nvPr/>
            </p:nvSpPr>
            <p:spPr bwMode="auto">
              <a:xfrm>
                <a:off x="2758" y="2754"/>
                <a:ext cx="41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CREG, B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2" name="Rectangle 181"/>
              <p:cNvSpPr>
                <a:spLocks noChangeArrowheads="1"/>
              </p:cNvSpPr>
              <p:nvPr/>
            </p:nvSpPr>
            <p:spPr bwMode="auto">
              <a:xfrm>
                <a:off x="3108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3" name="Rectangle 182"/>
              <p:cNvSpPr>
                <a:spLocks noChangeArrowheads="1"/>
              </p:cNvSpPr>
              <p:nvPr/>
            </p:nvSpPr>
            <p:spPr bwMode="auto">
              <a:xfrm>
                <a:off x="3491" y="2754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204)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4" name="Rectangle 183"/>
              <p:cNvSpPr>
                <a:spLocks noChangeArrowheads="1"/>
              </p:cNvSpPr>
              <p:nvPr/>
            </p:nvSpPr>
            <p:spPr bwMode="auto">
              <a:xfrm>
                <a:off x="3689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5" name="Rectangle 184"/>
              <p:cNvSpPr>
                <a:spLocks noChangeArrowheads="1"/>
              </p:cNvSpPr>
              <p:nvPr/>
            </p:nvSpPr>
            <p:spPr bwMode="auto">
              <a:xfrm>
                <a:off x="3858" y="2754"/>
                <a:ext cx="518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+03 3 218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6" name="Rectangle 185"/>
              <p:cNvSpPr>
                <a:spLocks noChangeArrowheads="1"/>
              </p:cNvSpPr>
              <p:nvPr/>
            </p:nvSpPr>
            <p:spPr bwMode="auto">
              <a:xfrm>
                <a:off x="4292" y="2754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7" name="Rectangle 186"/>
              <p:cNvSpPr>
                <a:spLocks noChangeArrowheads="1"/>
              </p:cNvSpPr>
              <p:nvPr/>
            </p:nvSpPr>
            <p:spPr bwMode="auto">
              <a:xfrm>
                <a:off x="1527" y="2903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20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8" name="Rectangle 187"/>
              <p:cNvSpPr>
                <a:spLocks noChangeArrowheads="1"/>
              </p:cNvSpPr>
              <p:nvPr/>
            </p:nvSpPr>
            <p:spPr bwMode="auto">
              <a:xfrm>
                <a:off x="1637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29" name="Rectangle 188"/>
              <p:cNvSpPr>
                <a:spLocks noChangeArrowheads="1"/>
              </p:cNvSpPr>
              <p:nvPr/>
            </p:nvSpPr>
            <p:spPr bwMode="auto">
              <a:xfrm>
                <a:off x="1780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0" name="Rectangle 189"/>
              <p:cNvSpPr>
                <a:spLocks noChangeArrowheads="1"/>
              </p:cNvSpPr>
              <p:nvPr/>
            </p:nvSpPr>
            <p:spPr bwMode="auto">
              <a:xfrm>
                <a:off x="2188" y="2903"/>
                <a:ext cx="38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ORIGIN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1" name="Rectangle 190"/>
              <p:cNvSpPr>
                <a:spLocks noChangeArrowheads="1"/>
              </p:cNvSpPr>
              <p:nvPr/>
            </p:nvSpPr>
            <p:spPr bwMode="auto">
              <a:xfrm>
                <a:off x="2512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2" name="Rectangle 191"/>
              <p:cNvSpPr>
                <a:spLocks noChangeArrowheads="1"/>
              </p:cNvSpPr>
              <p:nvPr/>
            </p:nvSpPr>
            <p:spPr bwMode="auto">
              <a:xfrm>
                <a:off x="2758" y="2903"/>
                <a:ext cx="44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LAST + 1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3" name="Rectangle 192"/>
              <p:cNvSpPr>
                <a:spLocks noChangeArrowheads="1"/>
              </p:cNvSpPr>
              <p:nvPr/>
            </p:nvSpPr>
            <p:spPr bwMode="auto">
              <a:xfrm>
                <a:off x="3127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4" name="Rectangle 193"/>
              <p:cNvSpPr>
                <a:spLocks noChangeArrowheads="1"/>
              </p:cNvSpPr>
              <p:nvPr/>
            </p:nvSpPr>
            <p:spPr bwMode="auto">
              <a:xfrm>
                <a:off x="3491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5" name="Rectangle 194"/>
              <p:cNvSpPr>
                <a:spLocks noChangeArrowheads="1"/>
              </p:cNvSpPr>
              <p:nvPr/>
            </p:nvSpPr>
            <p:spPr bwMode="auto">
              <a:xfrm>
                <a:off x="3858" y="2903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6" name="Rectangle 195"/>
              <p:cNvSpPr>
                <a:spLocks noChangeArrowheads="1"/>
              </p:cNvSpPr>
              <p:nvPr/>
            </p:nvSpPr>
            <p:spPr bwMode="auto">
              <a:xfrm>
                <a:off x="1527" y="3051"/>
                <a:ext cx="131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7" name="Rectangle 196"/>
              <p:cNvSpPr>
                <a:spLocks noChangeArrowheads="1"/>
              </p:cNvSpPr>
              <p:nvPr/>
            </p:nvSpPr>
            <p:spPr bwMode="auto">
              <a:xfrm>
                <a:off x="1637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38" name="Rectangle 197"/>
              <p:cNvSpPr>
                <a:spLocks noChangeArrowheads="1"/>
              </p:cNvSpPr>
              <p:nvPr/>
            </p:nvSpPr>
            <p:spPr bwMode="auto">
              <a:xfrm>
                <a:off x="1780" y="3051"/>
                <a:ext cx="75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239" name="Rectangle 198"/>
              <p:cNvSpPr>
                <a:spLocks noChangeArrowheads="1"/>
              </p:cNvSpPr>
              <p:nvPr/>
            </p:nvSpPr>
            <p:spPr bwMode="auto">
              <a:xfrm>
                <a:off x="1843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0" name="Rectangle 199"/>
              <p:cNvSpPr>
                <a:spLocks noChangeArrowheads="1"/>
              </p:cNvSpPr>
              <p:nvPr/>
            </p:nvSpPr>
            <p:spPr bwMode="auto">
              <a:xfrm>
                <a:off x="2188" y="3051"/>
                <a:ext cx="139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DS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1" name="Rectangle 200"/>
              <p:cNvSpPr>
                <a:spLocks noChangeArrowheads="1"/>
              </p:cNvSpPr>
              <p:nvPr/>
            </p:nvSpPr>
            <p:spPr bwMode="auto">
              <a:xfrm>
                <a:off x="2304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2" name="Rectangle 201"/>
              <p:cNvSpPr>
                <a:spLocks noChangeArrowheads="1"/>
              </p:cNvSpPr>
              <p:nvPr/>
            </p:nvSpPr>
            <p:spPr bwMode="auto">
              <a:xfrm>
                <a:off x="2758" y="3051"/>
                <a:ext cx="6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1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3" name="Rectangle 202"/>
              <p:cNvSpPr>
                <a:spLocks noChangeArrowheads="1"/>
              </p:cNvSpPr>
              <p:nvPr/>
            </p:nvSpPr>
            <p:spPr bwMode="auto">
              <a:xfrm>
                <a:off x="2813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4" name="Rectangle 203"/>
              <p:cNvSpPr>
                <a:spLocks noChangeArrowheads="1"/>
              </p:cNvSpPr>
              <p:nvPr/>
            </p:nvSpPr>
            <p:spPr bwMode="auto">
              <a:xfrm>
                <a:off x="3491" y="3051"/>
                <a:ext cx="236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217)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5" name="Rectangle 204"/>
              <p:cNvSpPr>
                <a:spLocks noChangeArrowheads="1"/>
              </p:cNvSpPr>
              <p:nvPr/>
            </p:nvSpPr>
            <p:spPr bwMode="auto">
              <a:xfrm>
                <a:off x="3689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246" name="Rectangle 205"/>
              <p:cNvSpPr>
                <a:spLocks noChangeArrowheads="1"/>
              </p:cNvSpPr>
              <p:nvPr/>
            </p:nvSpPr>
            <p:spPr bwMode="auto">
              <a:xfrm>
                <a:off x="3858" y="3051"/>
                <a:ext cx="30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 </a:t>
                </a:r>
                <a:endParaRPr kumimoji="0" lang="en-US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>
              <a:off x="1527" y="3199"/>
              <a:ext cx="1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22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1637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>
              <a:off x="1780" y="3199"/>
              <a:ext cx="27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itchFamily="34" charset="0"/>
                </a:rPr>
                <a:t>BACK</a:t>
              </a:r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2017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2188" y="3199"/>
              <a:ext cx="2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EQU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2383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2758" y="3199"/>
              <a:ext cx="28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LOOP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3003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3491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>
              <a:off x="3858" y="3199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>
              <a:off x="1527" y="3347"/>
              <a:ext cx="1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23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8" name="Rectangle 218"/>
            <p:cNvSpPr>
              <a:spLocks noChangeArrowheads="1"/>
            </p:cNvSpPr>
            <p:nvPr/>
          </p:nvSpPr>
          <p:spPr bwMode="auto">
            <a:xfrm>
              <a:off x="1637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9" name="Rectangle 219"/>
            <p:cNvSpPr>
              <a:spLocks noChangeArrowheads="1"/>
            </p:cNvSpPr>
            <p:nvPr/>
          </p:nvSpPr>
          <p:spPr bwMode="auto">
            <a:xfrm>
              <a:off x="1780" y="3347"/>
              <a:ext cx="7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cs typeface="Arial" pitchFamily="34" charset="0"/>
                </a:rPr>
                <a:t>B</a:t>
              </a:r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>
              <a:off x="1839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Rectangle 221"/>
            <p:cNvSpPr>
              <a:spLocks noChangeArrowheads="1"/>
            </p:cNvSpPr>
            <p:nvPr/>
          </p:nvSpPr>
          <p:spPr bwMode="auto">
            <a:xfrm>
              <a:off x="2188" y="3347"/>
              <a:ext cx="13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DS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>
              <a:off x="2304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3" name="Rectangle 223"/>
            <p:cNvSpPr>
              <a:spLocks noChangeArrowheads="1"/>
            </p:cNvSpPr>
            <p:nvPr/>
          </p:nvSpPr>
          <p:spPr bwMode="auto">
            <a:xfrm>
              <a:off x="2758" y="3347"/>
              <a:ext cx="6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1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" name="Rectangle 224"/>
            <p:cNvSpPr>
              <a:spLocks noChangeArrowheads="1"/>
            </p:cNvSpPr>
            <p:nvPr/>
          </p:nvSpPr>
          <p:spPr bwMode="auto">
            <a:xfrm>
              <a:off x="2813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5" name="Rectangle 225"/>
            <p:cNvSpPr>
              <a:spLocks noChangeArrowheads="1"/>
            </p:cNvSpPr>
            <p:nvPr/>
          </p:nvSpPr>
          <p:spPr bwMode="auto">
            <a:xfrm>
              <a:off x="3491" y="3347"/>
              <a:ext cx="23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218)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6" name="Rectangle 226"/>
            <p:cNvSpPr>
              <a:spLocks noChangeArrowheads="1"/>
            </p:cNvSpPr>
            <p:nvPr/>
          </p:nvSpPr>
          <p:spPr bwMode="auto">
            <a:xfrm>
              <a:off x="3689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7" name="Rectangle 227"/>
            <p:cNvSpPr>
              <a:spLocks noChangeArrowheads="1"/>
            </p:cNvSpPr>
            <p:nvPr/>
          </p:nvSpPr>
          <p:spPr bwMode="auto">
            <a:xfrm>
              <a:off x="3858" y="3347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8" name="Rectangle 228"/>
            <p:cNvSpPr>
              <a:spLocks noChangeArrowheads="1"/>
            </p:cNvSpPr>
            <p:nvPr/>
          </p:nvSpPr>
          <p:spPr bwMode="auto">
            <a:xfrm>
              <a:off x="1527" y="3495"/>
              <a:ext cx="1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24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9" name="Rectangle 229"/>
            <p:cNvSpPr>
              <a:spLocks noChangeArrowheads="1"/>
            </p:cNvSpPr>
            <p:nvPr/>
          </p:nvSpPr>
          <p:spPr bwMode="auto">
            <a:xfrm>
              <a:off x="1637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" name="Rectangle 230"/>
            <p:cNvSpPr>
              <a:spLocks noChangeArrowheads="1"/>
            </p:cNvSpPr>
            <p:nvPr/>
          </p:nvSpPr>
          <p:spPr bwMode="auto">
            <a:xfrm>
              <a:off x="1780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1" name="Rectangle 231"/>
            <p:cNvSpPr>
              <a:spLocks noChangeArrowheads="1"/>
            </p:cNvSpPr>
            <p:nvPr/>
          </p:nvSpPr>
          <p:spPr bwMode="auto">
            <a:xfrm>
              <a:off x="2188" y="3495"/>
              <a:ext cx="22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END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2" name="Rectangle 232"/>
            <p:cNvSpPr>
              <a:spLocks noChangeArrowheads="1"/>
            </p:cNvSpPr>
            <p:nvPr/>
          </p:nvSpPr>
          <p:spPr bwMode="auto">
            <a:xfrm>
              <a:off x="2378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3" name="Rectangle 233"/>
            <p:cNvSpPr>
              <a:spLocks noChangeArrowheads="1"/>
            </p:cNvSpPr>
            <p:nvPr/>
          </p:nvSpPr>
          <p:spPr bwMode="auto">
            <a:xfrm>
              <a:off x="2758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4" name="Rectangle 234"/>
            <p:cNvSpPr>
              <a:spLocks noChangeArrowheads="1"/>
            </p:cNvSpPr>
            <p:nvPr/>
          </p:nvSpPr>
          <p:spPr bwMode="auto">
            <a:xfrm>
              <a:off x="3491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5" name="Rectangle 235"/>
            <p:cNvSpPr>
              <a:spLocks noChangeArrowheads="1"/>
            </p:cNvSpPr>
            <p:nvPr/>
          </p:nvSpPr>
          <p:spPr bwMode="auto">
            <a:xfrm>
              <a:off x="3858" y="3495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6" name="Rectangle 236"/>
            <p:cNvSpPr>
              <a:spLocks noChangeArrowheads="1"/>
            </p:cNvSpPr>
            <p:nvPr/>
          </p:nvSpPr>
          <p:spPr bwMode="auto">
            <a:xfrm>
              <a:off x="1527" y="3644"/>
              <a:ext cx="13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25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7" name="Rectangle 237"/>
            <p:cNvSpPr>
              <a:spLocks noChangeArrowheads="1"/>
            </p:cNvSpPr>
            <p:nvPr/>
          </p:nvSpPr>
          <p:spPr bwMode="auto">
            <a:xfrm>
              <a:off x="1637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8" name="Rectangle 238"/>
            <p:cNvSpPr>
              <a:spLocks noChangeArrowheads="1"/>
            </p:cNvSpPr>
            <p:nvPr/>
          </p:nvSpPr>
          <p:spPr bwMode="auto">
            <a:xfrm>
              <a:off x="1780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9" name="Rectangle 239"/>
            <p:cNvSpPr>
              <a:spLocks noChangeArrowheads="1"/>
            </p:cNvSpPr>
            <p:nvPr/>
          </p:nvSpPr>
          <p:spPr bwMode="auto">
            <a:xfrm>
              <a:off x="2188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0" name="Rectangle 240"/>
            <p:cNvSpPr>
              <a:spLocks noChangeArrowheads="1"/>
            </p:cNvSpPr>
            <p:nvPr/>
          </p:nvSpPr>
          <p:spPr bwMode="auto">
            <a:xfrm>
              <a:off x="2758" y="3644"/>
              <a:ext cx="26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=’20’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1" name="Rectangle 241"/>
            <p:cNvSpPr>
              <a:spLocks noChangeArrowheads="1"/>
            </p:cNvSpPr>
            <p:nvPr/>
          </p:nvSpPr>
          <p:spPr bwMode="auto">
            <a:xfrm>
              <a:off x="2921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2" name="Rectangle 242"/>
            <p:cNvSpPr>
              <a:spLocks noChangeArrowheads="1"/>
            </p:cNvSpPr>
            <p:nvPr/>
          </p:nvSpPr>
          <p:spPr bwMode="auto">
            <a:xfrm>
              <a:off x="3491" y="3644"/>
              <a:ext cx="23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219)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3" name="Rectangle 243"/>
            <p:cNvSpPr>
              <a:spLocks noChangeArrowheads="1"/>
            </p:cNvSpPr>
            <p:nvPr/>
          </p:nvSpPr>
          <p:spPr bwMode="auto">
            <a:xfrm>
              <a:off x="3689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4" name="Rectangle 244"/>
            <p:cNvSpPr>
              <a:spLocks noChangeArrowheads="1"/>
            </p:cNvSpPr>
            <p:nvPr/>
          </p:nvSpPr>
          <p:spPr bwMode="auto">
            <a:xfrm>
              <a:off x="3858" y="3644"/>
              <a:ext cx="51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+00 0 001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5" name="Rectangle 245"/>
            <p:cNvSpPr>
              <a:spLocks noChangeArrowheads="1"/>
            </p:cNvSpPr>
            <p:nvPr/>
          </p:nvSpPr>
          <p:spPr bwMode="auto">
            <a:xfrm>
              <a:off x="4292" y="3644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46" name="Rectangle 246"/>
            <p:cNvSpPr>
              <a:spLocks noChangeArrowheads="1"/>
            </p:cNvSpPr>
            <p:nvPr/>
          </p:nvSpPr>
          <p:spPr bwMode="auto">
            <a:xfrm>
              <a:off x="723" y="3792"/>
              <a:ext cx="3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 </a:t>
              </a:r>
              <a:endParaRPr kumimoji="0" lang="en-US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cxnSp>
        <p:nvCxnSpPr>
          <p:cNvPr id="248" name="Straight Connector 247"/>
          <p:cNvCxnSpPr/>
          <p:nvPr/>
        </p:nvCxnSpPr>
        <p:spPr>
          <a:xfrm>
            <a:off x="3733800" y="0"/>
            <a:ext cx="0" cy="6477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" name="Table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21457"/>
              </p:ext>
            </p:extLst>
          </p:nvPr>
        </p:nvGraphicFramePr>
        <p:xfrm>
          <a:off x="5844812" y="222963"/>
          <a:ext cx="3095561" cy="252374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30478"/>
                <a:gridCol w="1097915"/>
                <a:gridCol w="967168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Symbol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Address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Length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LOOP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202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NEXT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214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LAST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216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217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BACK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202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218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SYMTAB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740698" y="932839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734962" y="3557521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712014" y="4084179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23488" y="5103707"/>
            <a:ext cx="388791" cy="2449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717751" y="5375096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714235" y="5618258"/>
            <a:ext cx="395039" cy="26836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028288" y="599338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080643" y="581678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8087871" y="599338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6004625" y="901379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056980" y="883719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64208" y="901379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6006409" y="122862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58764" y="121096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8065992" y="122862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948949" y="154591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7001304" y="152825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8008532" y="154591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6028288" y="186320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7080643" y="184554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8087871" y="186320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074149" y="216283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7126504" y="214517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8133732" y="216283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7" name="Table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49561"/>
              </p:ext>
            </p:extLst>
          </p:nvPr>
        </p:nvGraphicFramePr>
        <p:xfrm>
          <a:off x="6149379" y="2946040"/>
          <a:ext cx="2581245" cy="15773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32645"/>
                <a:gridCol w="1007835"/>
                <a:gridCol w="1040765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No.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literal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Address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smtClean="0">
                          <a:effectLst/>
                        </a:rPr>
                        <a:t>’50’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211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smtClean="0">
                          <a:effectLst/>
                        </a:rPr>
                        <a:t>’10’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212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smtClean="0">
                          <a:effectLst/>
                        </a:rPr>
                        <a:t>’20’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219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7432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</a:rPr>
                        <a:t>LITTAB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9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80307"/>
              </p:ext>
            </p:extLst>
          </p:nvPr>
        </p:nvGraphicFramePr>
        <p:xfrm>
          <a:off x="6962822" y="4772637"/>
          <a:ext cx="1179386" cy="14630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79386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effectLst/>
                        </a:rPr>
                        <a:t>#1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b="0" dirty="0" smtClean="0">
                          <a:effectLst/>
                        </a:rPr>
                        <a:t>#3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</a:rPr>
                        <a:t>POOLTAB</a:t>
                      </a:r>
                      <a:endParaRPr lang="en-US" sz="1800" b="1" dirty="0">
                        <a:solidFill>
                          <a:srgbClr val="C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81" name="Rectangle 280"/>
          <p:cNvSpPr/>
          <p:nvPr/>
        </p:nvSpPr>
        <p:spPr>
          <a:xfrm>
            <a:off x="3302438" y="383747"/>
            <a:ext cx="388791" cy="2449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05696" y="1418890"/>
            <a:ext cx="388791" cy="2449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1493808" y="2493989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240498" y="3303378"/>
            <a:ext cx="363810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6844657" y="3342164"/>
            <a:ext cx="735515" cy="164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216834" y="3620409"/>
            <a:ext cx="430289" cy="183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823743" y="3641590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774833" y="2764510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774832" y="3033365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7895420" y="3304105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847290" y="3607186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443675" y="5248079"/>
            <a:ext cx="363810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316716" y="3519129"/>
            <a:ext cx="388791" cy="24492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6203868" y="3964021"/>
            <a:ext cx="430289" cy="183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823742" y="396402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1494007" y="5884359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761832" y="6173690"/>
            <a:ext cx="743189" cy="21669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7862019" y="3923681"/>
            <a:ext cx="735515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7398267" y="5586847"/>
            <a:ext cx="363810" cy="2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0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5" grpId="0" animBg="1"/>
      <p:bldP spid="286" grpId="0" animBg="1"/>
      <p:bldP spid="287" grpId="0" animBg="1"/>
      <p:bldP spid="288" grpId="0" animBg="1"/>
      <p:bldP spid="288" grpId="1" animBg="1"/>
      <p:bldP spid="289" grpId="0" animBg="1"/>
      <p:bldP spid="289" grpId="1" animBg="1"/>
      <p:bldP spid="290" grpId="0" animBg="1"/>
      <p:bldP spid="291" grpId="0" animBg="1"/>
      <p:bldP spid="292" grpId="0" animBg="1"/>
      <p:bldP spid="293" grpId="0" animBg="1"/>
      <p:bldP spid="293" grpId="1" animBg="1"/>
      <p:bldP spid="294" grpId="0" animBg="1"/>
      <p:bldP spid="295" grpId="0" animBg="1"/>
      <p:bldP spid="296" grpId="0" animBg="1"/>
      <p:bldP spid="296" grpId="1" animBg="1"/>
      <p:bldP spid="297" grpId="0" animBg="1"/>
      <p:bldP spid="297" grpId="1" animBg="1"/>
      <p:bldP spid="298" grpId="0" animBg="1"/>
      <p:bldP spid="30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8030"/>
            <a:ext cx="8763000" cy="533400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loc_cntr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=0(default value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defTabSz="347663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pooltab_ptr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=1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; POOLTAB[1]=1;</a:t>
            </a:r>
          </a:p>
          <a:p>
            <a:pPr marL="0" indent="0" defTabSz="347663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littab_ptr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=1;</a:t>
            </a:r>
          </a:p>
          <a:p>
            <a:pPr defTabSz="347663">
              <a:lnSpc>
                <a:spcPct val="100000"/>
              </a:lnSpc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	While next statement is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not END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800" dirty="0" smtClean="0">
                <a:solidFill>
                  <a:srgbClr val="C00000"/>
                </a:solidFill>
              </a:rPr>
              <a:t>If a label is present then</a:t>
            </a:r>
          </a:p>
          <a:p>
            <a:pPr marL="1598613" lvl="1" indent="-400050" defTabSz="573088">
              <a:lnSpc>
                <a:spcPct val="100000"/>
              </a:lnSpc>
              <a:buFont typeface="+mj-lt"/>
              <a:buAutoNum type="romanUcPeriod"/>
            </a:pPr>
            <a:r>
              <a:rPr lang="en-US" sz="1800" dirty="0"/>
              <a:t> </a:t>
            </a:r>
            <a:r>
              <a:rPr lang="en-US" sz="1800" i="1" dirty="0" err="1" smtClean="0"/>
              <a:t>this_label</a:t>
            </a:r>
            <a:r>
              <a:rPr lang="en-US" sz="1800" dirty="0" smtClean="0"/>
              <a:t>=symbol in label field</a:t>
            </a:r>
          </a:p>
          <a:p>
            <a:pPr marL="1598613" lvl="1" indent="-400050" defTabSz="573088">
              <a:lnSpc>
                <a:spcPct val="100000"/>
              </a:lnSpc>
              <a:buFont typeface="+mj-lt"/>
              <a:buAutoNum type="romanUcPeriod"/>
            </a:pPr>
            <a:r>
              <a:rPr lang="en-US" sz="1800" dirty="0" smtClean="0"/>
              <a:t>Enter (</a:t>
            </a:r>
            <a:r>
              <a:rPr lang="en-US" sz="1800" i="1" dirty="0" err="1" smtClean="0"/>
              <a:t>this_label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loc_cntr</a:t>
            </a:r>
            <a:r>
              <a:rPr lang="en-US" sz="1800" dirty="0" smtClean="0"/>
              <a:t>) in SYMTAB</a:t>
            </a:r>
          </a:p>
          <a:p>
            <a:pPr marL="747713" lvl="1" indent="-347663">
              <a:lnSpc>
                <a:spcPct val="100000"/>
              </a:lnSpc>
              <a:buFont typeface="+mj-lt"/>
              <a:buAutoNum type="alphaLcParenR" startAt="2"/>
            </a:pPr>
            <a:r>
              <a:rPr lang="en-US" sz="1800" dirty="0" smtClean="0">
                <a:solidFill>
                  <a:srgbClr val="C00000"/>
                </a:solidFill>
              </a:rPr>
              <a:t>If an LTORG statement then</a:t>
            </a:r>
          </a:p>
          <a:p>
            <a:pPr marL="1597025" lvl="1" indent="-398463" defTabSz="573088">
              <a:lnSpc>
                <a:spcPct val="100000"/>
              </a:lnSpc>
              <a:buFont typeface="+mj-lt"/>
              <a:buAutoNum type="romanUcPeriod"/>
              <a:tabLst>
                <a:tab pos="1828800" algn="l"/>
              </a:tabLst>
            </a:pPr>
            <a:r>
              <a:rPr lang="en-US" sz="1800" dirty="0" smtClean="0"/>
              <a:t>Process literals LITTAB to allocate memory and put the address field. update </a:t>
            </a:r>
            <a:r>
              <a:rPr lang="en-US" sz="1800" i="1" dirty="0" err="1" smtClean="0"/>
              <a:t>loc_cntr</a:t>
            </a:r>
            <a:r>
              <a:rPr lang="en-US" sz="1800" dirty="0" smtClean="0"/>
              <a:t> accordingly</a:t>
            </a:r>
          </a:p>
          <a:p>
            <a:pPr marL="1598613" lvl="1" indent="-400050" defTabSz="573088">
              <a:lnSpc>
                <a:spcPct val="100000"/>
              </a:lnSpc>
              <a:buFont typeface="+mj-lt"/>
              <a:buAutoNum type="romanUcPeriod"/>
            </a:pPr>
            <a:r>
              <a:rPr lang="en-US" sz="1800" dirty="0" smtClean="0"/>
              <a:t> </a:t>
            </a:r>
            <a:r>
              <a:rPr lang="en-US" sz="1800" i="1" dirty="0" err="1" smtClean="0"/>
              <a:t>pooltab_ptr</a:t>
            </a:r>
            <a:r>
              <a:rPr lang="en-US" sz="1800" i="1" dirty="0" smtClean="0"/>
              <a:t>= pooltab_ptr</a:t>
            </a:r>
            <a:r>
              <a:rPr lang="en-US" sz="1800" dirty="0" smtClean="0"/>
              <a:t>+1;</a:t>
            </a:r>
          </a:p>
          <a:p>
            <a:pPr marL="1598613" lvl="1" indent="-400050" defTabSz="573088">
              <a:lnSpc>
                <a:spcPct val="100000"/>
              </a:lnSpc>
              <a:buFont typeface="+mj-lt"/>
              <a:buAutoNum type="romanUcPeriod"/>
            </a:pPr>
            <a:r>
              <a:rPr lang="en-US" sz="1800" dirty="0" smtClean="0"/>
              <a:t>POOLTAB[ </a:t>
            </a:r>
            <a:r>
              <a:rPr lang="en-US" sz="1800" i="1" dirty="0" err="1" smtClean="0"/>
              <a:t>pooltab_ptr</a:t>
            </a:r>
            <a:r>
              <a:rPr lang="en-US" sz="1800" dirty="0" smtClean="0"/>
              <a:t>]= </a:t>
            </a:r>
            <a:r>
              <a:rPr lang="en-US" sz="1800" i="1" dirty="0" err="1" smtClean="0"/>
              <a:t>littab_ptr</a:t>
            </a:r>
            <a:endParaRPr lang="en-US" sz="1800" i="1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arenR" startAt="3"/>
            </a:pPr>
            <a:r>
              <a:rPr lang="en-US" sz="1800" dirty="0" smtClean="0">
                <a:solidFill>
                  <a:srgbClr val="C00000"/>
                </a:solidFill>
              </a:rPr>
              <a:t>If a START or ORIGIN statement then</a:t>
            </a:r>
          </a:p>
          <a:p>
            <a:pPr marL="1598613" lvl="1" indent="-400050" defTabSz="239713">
              <a:lnSpc>
                <a:spcPct val="100000"/>
              </a:lnSpc>
              <a:buFont typeface="+mj-lt"/>
              <a:buAutoNum type="romanUcPeriod"/>
              <a:tabLst>
                <a:tab pos="1146175" algn="l"/>
              </a:tabLst>
            </a:pPr>
            <a:r>
              <a:rPr lang="en-US" sz="1800" dirty="0"/>
              <a:t> </a:t>
            </a:r>
            <a:r>
              <a:rPr lang="en-US" sz="1800" i="1" dirty="0" err="1" smtClean="0"/>
              <a:t>loc_cntr</a:t>
            </a:r>
            <a:r>
              <a:rPr lang="en-US" sz="1800" dirty="0" smtClean="0"/>
              <a:t>=value specified in operand field;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lphaLcParenR" startAt="4"/>
            </a:pPr>
            <a:r>
              <a:rPr lang="en-US" sz="1800" dirty="0" smtClean="0">
                <a:solidFill>
                  <a:srgbClr val="C00000"/>
                </a:solidFill>
              </a:rPr>
              <a:t>If an EQU statement then</a:t>
            </a:r>
          </a:p>
          <a:p>
            <a:pPr marL="1598613" lvl="1" indent="-400050" defTabSz="573088">
              <a:lnSpc>
                <a:spcPct val="100000"/>
              </a:lnSpc>
              <a:buFont typeface="+mj-lt"/>
              <a:buAutoNum type="romanUcPeriod"/>
            </a:pPr>
            <a:r>
              <a:rPr lang="en-US" sz="1800" dirty="0"/>
              <a:t> </a:t>
            </a:r>
            <a:r>
              <a:rPr lang="en-US" sz="1800" i="1" dirty="0" err="1" smtClean="0"/>
              <a:t>this_address</a:t>
            </a:r>
            <a:r>
              <a:rPr lang="en-US" sz="1800" dirty="0" smtClean="0"/>
              <a:t>=value specified in &lt;address spec&gt;;</a:t>
            </a:r>
          </a:p>
          <a:p>
            <a:pPr marL="1598613" lvl="1" indent="-400050" defTabSz="601663">
              <a:lnSpc>
                <a:spcPct val="100000"/>
              </a:lnSpc>
              <a:buFont typeface="+mj-lt"/>
              <a:buAutoNum type="romanUcPeriod"/>
            </a:pPr>
            <a:r>
              <a:rPr lang="en-US" sz="1800" dirty="0" smtClean="0"/>
              <a:t>Correct the </a:t>
            </a:r>
            <a:r>
              <a:rPr lang="en-US" sz="1800" dirty="0" err="1" smtClean="0"/>
              <a:t>symtab</a:t>
            </a:r>
            <a:r>
              <a:rPr lang="en-US" sz="1800" dirty="0" smtClean="0"/>
              <a:t> entry for </a:t>
            </a:r>
            <a:r>
              <a:rPr lang="en-US" sz="1800" i="1" dirty="0" err="1" smtClean="0"/>
              <a:t>this_label</a:t>
            </a:r>
            <a:r>
              <a:rPr lang="en-US" sz="1800" dirty="0" smtClean="0"/>
              <a:t> to (</a:t>
            </a:r>
            <a:r>
              <a:rPr lang="en-US" sz="1800" i="1" dirty="0" err="1" smtClean="0"/>
              <a:t>this_label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this_address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991430" y="870858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Location Counter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42344" y="1099458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32512" y="1197427"/>
            <a:ext cx="274864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Points </a:t>
            </a:r>
            <a:r>
              <a:rPr lang="en-US" dirty="0">
                <a:solidFill>
                  <a:srgbClr val="C00000"/>
                </a:solidFill>
              </a:rPr>
              <a:t>to an entry in LITTAB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83426" y="1426027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21430" y="1545769"/>
            <a:ext cx="309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Points </a:t>
            </a:r>
            <a:r>
              <a:rPr lang="en-US" dirty="0">
                <a:solidFill>
                  <a:srgbClr val="C00000"/>
                </a:solidFill>
              </a:rPr>
              <a:t>to an entry in POOLTAB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72344" y="1774369"/>
            <a:ext cx="838200" cy="0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5334000" y="2211634"/>
            <a:ext cx="2989943" cy="522521"/>
          </a:xfrm>
          <a:prstGeom prst="wedgeRoundRectCallout">
            <a:avLst>
              <a:gd name="adj1" fmla="val -112672"/>
              <a:gd name="adj2" fmla="val -8740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Enter label in symbol table.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86188" y="2885340"/>
            <a:ext cx="3176812" cy="665958"/>
          </a:xfrm>
          <a:prstGeom prst="wedgeRoundRectCallout">
            <a:avLst>
              <a:gd name="adj1" fmla="val -111909"/>
              <a:gd name="adj2" fmla="val 317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Allocate memory for literals and increment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pooltab_ptr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51178" y="4555757"/>
            <a:ext cx="2881086" cy="522521"/>
          </a:xfrm>
          <a:prstGeom prst="wedgeRoundRectCallout">
            <a:avLst>
              <a:gd name="adj1" fmla="val -103353"/>
              <a:gd name="adj2" fmla="val 3984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Memory allocation process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20230" y="5078278"/>
            <a:ext cx="2942770" cy="763645"/>
          </a:xfrm>
          <a:prstGeom prst="wedgeRoundRectCallout">
            <a:avLst>
              <a:gd name="adj1" fmla="val -129190"/>
              <a:gd name="adj2" fmla="val 2981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the symbol table entry for label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59974"/>
            <a:ext cx="8763000" cy="5867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While next statement is not END statement</a:t>
            </a:r>
          </a:p>
          <a:p>
            <a:pPr marL="857250" lvl="1" indent="-457200">
              <a:buFont typeface="+mj-lt"/>
              <a:buAutoNum type="alphaLcParenR" startAt="5"/>
            </a:pPr>
            <a:r>
              <a:rPr lang="en-US" sz="1800" dirty="0" smtClean="0">
                <a:solidFill>
                  <a:srgbClr val="C00000"/>
                </a:solidFill>
              </a:rPr>
              <a:t>If </a:t>
            </a:r>
            <a:r>
              <a:rPr lang="en-US" sz="1800" dirty="0">
                <a:solidFill>
                  <a:srgbClr val="C00000"/>
                </a:solidFill>
              </a:rPr>
              <a:t>a </a:t>
            </a:r>
            <a:r>
              <a:rPr lang="en-US" sz="1800" dirty="0" smtClean="0">
                <a:solidFill>
                  <a:srgbClr val="C00000"/>
                </a:solidFill>
              </a:rPr>
              <a:t>declaration statement then</a:t>
            </a:r>
            <a:endParaRPr lang="en-US" sz="1800" dirty="0">
              <a:solidFill>
                <a:srgbClr val="C00000"/>
              </a:solidFill>
            </a:endParaRPr>
          </a:p>
          <a:p>
            <a:pPr marL="1655763" lvl="1" indent="-400050" defTabSz="631825">
              <a:buFont typeface="+mj-lt"/>
              <a:buAutoNum type="romanUcPeriod"/>
            </a:pPr>
            <a:r>
              <a:rPr lang="en-US" sz="1800" dirty="0" smtClean="0"/>
              <a:t>	code</a:t>
            </a:r>
            <a:r>
              <a:rPr lang="en-US" sz="1800" dirty="0"/>
              <a:t>= code of the declaration statement</a:t>
            </a:r>
          </a:p>
          <a:p>
            <a:pPr marL="1655763" lvl="1" indent="-400050" defTabSz="631825">
              <a:buFont typeface="+mj-lt"/>
              <a:buAutoNum type="romanUcPeriod"/>
            </a:pPr>
            <a:r>
              <a:rPr lang="en-US" sz="1800" dirty="0" smtClean="0"/>
              <a:t>	size</a:t>
            </a:r>
            <a:r>
              <a:rPr lang="en-US" sz="1800" dirty="0"/>
              <a:t>= size of memory area required by DC/DS</a:t>
            </a:r>
          </a:p>
          <a:p>
            <a:pPr marL="1655763" lvl="1" indent="-400050" defTabSz="631825">
              <a:buFont typeface="+mj-lt"/>
              <a:buAutoNum type="romanUcPeriod"/>
            </a:pPr>
            <a:r>
              <a:rPr lang="en-US" sz="1800" dirty="0" smtClean="0"/>
              <a:t>	</a:t>
            </a:r>
            <a:r>
              <a:rPr lang="en-US" sz="1800" i="1" dirty="0" err="1" smtClean="0"/>
              <a:t>loc_cntr</a:t>
            </a:r>
            <a:r>
              <a:rPr lang="en-US" sz="1800" i="1" dirty="0" smtClean="0"/>
              <a:t>=</a:t>
            </a:r>
            <a:r>
              <a:rPr lang="en-US" sz="1800" i="1" dirty="0" err="1" smtClean="0"/>
              <a:t>loc_cntr</a:t>
            </a:r>
            <a:r>
              <a:rPr lang="en-US" sz="1800" dirty="0" err="1" smtClean="0"/>
              <a:t>+size</a:t>
            </a:r>
            <a:r>
              <a:rPr lang="en-US" sz="1800" dirty="0"/>
              <a:t>;</a:t>
            </a:r>
          </a:p>
          <a:p>
            <a:pPr marL="1655763" lvl="1" indent="-400050" defTabSz="631825">
              <a:buFont typeface="+mj-lt"/>
              <a:buAutoNum type="romanUcPeriod"/>
            </a:pPr>
            <a:r>
              <a:rPr lang="en-US" sz="1800" dirty="0" smtClean="0"/>
              <a:t>	</a:t>
            </a:r>
            <a:r>
              <a:rPr lang="en-US" sz="1800" b="1" dirty="0" smtClean="0"/>
              <a:t>Generate </a:t>
            </a:r>
            <a:r>
              <a:rPr lang="en-US" sz="1800" b="1" dirty="0"/>
              <a:t>IC ’(</a:t>
            </a:r>
            <a:r>
              <a:rPr lang="en-US" sz="1800" b="1" dirty="0" err="1"/>
              <a:t>DL,code</a:t>
            </a:r>
            <a:r>
              <a:rPr lang="en-US" sz="1800" b="1" dirty="0"/>
              <a:t>)’</a:t>
            </a:r>
            <a:r>
              <a:rPr lang="en-US" sz="1800" dirty="0"/>
              <a:t>..</a:t>
            </a:r>
          </a:p>
          <a:p>
            <a:pPr marL="857250" lvl="1" indent="-457200">
              <a:buFont typeface="+mj-lt"/>
              <a:buAutoNum type="alphaLcParenR" startAt="6"/>
            </a:pPr>
            <a:r>
              <a:rPr lang="en-US" sz="1800" dirty="0" smtClean="0">
                <a:solidFill>
                  <a:srgbClr val="C00000"/>
                </a:solidFill>
              </a:rPr>
              <a:t>If </a:t>
            </a:r>
            <a:r>
              <a:rPr lang="en-US" sz="1800" dirty="0">
                <a:solidFill>
                  <a:srgbClr val="C00000"/>
                </a:solidFill>
              </a:rPr>
              <a:t>an imperative statement then</a:t>
            </a:r>
          </a:p>
          <a:p>
            <a:pPr marL="1262063" lvl="1" indent="0" defTabSz="1828800">
              <a:buFont typeface="+mj-lt"/>
              <a:buAutoNum type="romanUcPeriod"/>
            </a:pPr>
            <a:r>
              <a:rPr lang="en-US" sz="1500" dirty="0" smtClean="0"/>
              <a:t>	</a:t>
            </a:r>
            <a:r>
              <a:rPr lang="en-US" sz="1800" dirty="0" smtClean="0"/>
              <a:t>Code= 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from OPTAB</a:t>
            </a:r>
          </a:p>
          <a:p>
            <a:pPr marL="1262063" lvl="1" indent="0" defTabSz="1828800">
              <a:buFont typeface="+mj-lt"/>
              <a:buAutoNum type="romanUcPeriod"/>
            </a:pPr>
            <a:r>
              <a:rPr lang="en-US" sz="1800" dirty="0" smtClean="0"/>
              <a:t>	</a:t>
            </a:r>
            <a:r>
              <a:rPr lang="en-US" sz="1800" i="1" dirty="0" err="1" smtClean="0"/>
              <a:t>loc_cntr</a:t>
            </a:r>
            <a:r>
              <a:rPr lang="en-US" sz="1800" dirty="0" smtClean="0"/>
              <a:t>=</a:t>
            </a:r>
            <a:r>
              <a:rPr lang="en-US" sz="1800" i="1" dirty="0" err="1" smtClean="0"/>
              <a:t>loc_cntr</a:t>
            </a:r>
            <a:r>
              <a:rPr lang="en-US" sz="1800" dirty="0" err="1" smtClean="0"/>
              <a:t>+instruction</a:t>
            </a:r>
            <a:r>
              <a:rPr lang="en-US" sz="1800" dirty="0" smtClean="0"/>
              <a:t> length from OPTAB;</a:t>
            </a:r>
          </a:p>
          <a:p>
            <a:pPr marL="1262063" lvl="1" indent="0" defTabSz="1828800">
              <a:buFont typeface="+mj-lt"/>
              <a:buAutoNum type="romanUcPeriod"/>
            </a:pPr>
            <a:r>
              <a:rPr lang="en-US" sz="1800" dirty="0" smtClean="0"/>
              <a:t>	if operand is a literal then </a:t>
            </a:r>
          </a:p>
          <a:p>
            <a:pPr marL="1262063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</a:t>
            </a:r>
            <a:r>
              <a:rPr lang="en-US" sz="1900" i="1" dirty="0" err="1" smtClean="0"/>
              <a:t>this_literal</a:t>
            </a:r>
            <a:r>
              <a:rPr lang="en-US" sz="1900" dirty="0" smtClean="0"/>
              <a:t>=literal </a:t>
            </a:r>
            <a:r>
              <a:rPr lang="en-US" sz="1900" dirty="0"/>
              <a:t>in operand field;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LITTAB[</a:t>
            </a:r>
            <a:r>
              <a:rPr lang="en-US" sz="1900" i="1" dirty="0" err="1" smtClean="0"/>
              <a:t>littab_ptr</a:t>
            </a:r>
            <a:r>
              <a:rPr lang="en-US" sz="1900" dirty="0"/>
              <a:t>]=</a:t>
            </a:r>
            <a:r>
              <a:rPr lang="en-US" sz="1900" i="1" dirty="0" err="1"/>
              <a:t>this_literal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</a:t>
            </a:r>
            <a:r>
              <a:rPr lang="en-US" sz="1900" i="1" dirty="0" err="1" smtClean="0"/>
              <a:t>littab_ptr</a:t>
            </a:r>
            <a:r>
              <a:rPr lang="en-US" sz="1900" i="1" dirty="0"/>
              <a:t>= </a:t>
            </a:r>
            <a:r>
              <a:rPr lang="en-US" sz="1900" i="1" dirty="0" err="1"/>
              <a:t>littab_ptr</a:t>
            </a:r>
            <a:r>
              <a:rPr lang="en-US" sz="1900" i="1" dirty="0"/>
              <a:t> </a:t>
            </a:r>
            <a:r>
              <a:rPr lang="en-US" sz="1900" dirty="0"/>
              <a:t>+1;</a:t>
            </a:r>
          </a:p>
          <a:p>
            <a:pPr marL="0" indent="0">
              <a:buNone/>
            </a:pPr>
            <a:r>
              <a:rPr lang="en-US" sz="1900" dirty="0" smtClean="0"/>
              <a:t>		else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</a:t>
            </a:r>
            <a:r>
              <a:rPr lang="en-US" sz="1900" i="1" dirty="0" err="1" smtClean="0"/>
              <a:t>this_entry</a:t>
            </a:r>
            <a:r>
              <a:rPr lang="en-US" sz="1900" dirty="0"/>
              <a:t>= SYMTAB entry number of operand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</a:t>
            </a:r>
            <a:r>
              <a:rPr lang="en-US" sz="1900" b="1" dirty="0" smtClean="0"/>
              <a:t>generate </a:t>
            </a:r>
            <a:r>
              <a:rPr lang="en-US" sz="1900" b="1" dirty="0"/>
              <a:t>IC ‘(IS, code)(S, </a:t>
            </a:r>
            <a:r>
              <a:rPr lang="en-US" sz="1900" b="1" dirty="0" err="1"/>
              <a:t>this_entry</a:t>
            </a:r>
            <a:r>
              <a:rPr lang="en-US" sz="1900" b="1" dirty="0"/>
              <a:t>)’;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00800" y="914400"/>
            <a:ext cx="2552700" cy="1652814"/>
          </a:xfrm>
          <a:prstGeom prst="wedgeRoundRectCallout">
            <a:avLst>
              <a:gd name="adj1" fmla="val -141686"/>
              <a:gd name="adj2" fmla="val -2095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Consider size require by DC/DS and according to that update location counter, then generate intermediate 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862372" y="1447800"/>
            <a:ext cx="2247900" cy="4268449"/>
          </a:xfrm>
          <a:prstGeom prst="wedgeRoundRectCallout">
            <a:avLst>
              <a:gd name="adj1" fmla="val -172706"/>
              <a:gd name="adj2" fmla="val -1094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Take machine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opcode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acoording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to that update location counter.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operand is literal make entry in literal table and update literal table pointer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operand is label make entry in symbol table, then generate IC code.</a:t>
            </a:r>
          </a:p>
        </p:txBody>
      </p:sp>
    </p:spTree>
    <p:extLst>
      <p:ext uri="{BB962C8B-B14F-4D97-AF65-F5344CB8AC3E}">
        <p14:creationId xmlns:p14="http://schemas.microsoft.com/office/powerpoint/2010/main" val="19116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 of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291"/>
            <a:ext cx="8763000" cy="5334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Consider another assembly </a:t>
            </a:r>
            <a:r>
              <a:rPr lang="en-US" sz="2000" dirty="0"/>
              <a:t>statement: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X       DS,   5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1126375"/>
            <a:ext cx="3298751" cy="73586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facilities of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ssembly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620" y="2564931"/>
            <a:ext cx="1453896" cy="117043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Declaration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35139" y="2564931"/>
            <a:ext cx="1453896" cy="1170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Symbolic Operand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9509" y="2567004"/>
            <a:ext cx="1543986" cy="1166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Mnemonics Operation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5118866" y="1366078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3457212" y="1375017"/>
            <a:ext cx="688645" cy="1660064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7391" y="2208223"/>
            <a:ext cx="0" cy="3754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34511" y="4469840"/>
            <a:ext cx="414715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55911" y="5424825"/>
            <a:ext cx="2392206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Symbolic 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52014" y="4874590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86523" y="4469840"/>
            <a:ext cx="481738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7944" y="5424825"/>
            <a:ext cx="3818896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storage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67759" y="4874590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52572" y="4469840"/>
            <a:ext cx="325520" cy="37943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23167" y="5438472"/>
            <a:ext cx="2392206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Reserves 5 words of memory for 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304386" y="4874590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4" grpId="0" animBg="1"/>
      <p:bldP spid="14" grpId="1" animBg="1"/>
      <p:bldP spid="15" grpId="0"/>
      <p:bldP spid="15" grpId="1"/>
      <p:bldP spid="17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8030"/>
            <a:ext cx="8763000" cy="5334000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 startAt="3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Processing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END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/>
              <a:t>Perform step 2(b</a:t>
            </a:r>
            <a:r>
              <a:rPr lang="en-US" sz="1800" dirty="0"/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b="1" dirty="0"/>
              <a:t>Generate IC ‘(AD,02)’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Go to pass II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1219200"/>
            <a:ext cx="2989943" cy="370121"/>
          </a:xfrm>
          <a:prstGeom prst="wedgeRoundRectCallout">
            <a:avLst>
              <a:gd name="adj1" fmla="val -63324"/>
              <a:gd name="adj2" fmla="val 3392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Allocate memory for literals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48743" y="1651002"/>
            <a:ext cx="1905000" cy="457200"/>
          </a:xfrm>
          <a:prstGeom prst="wedgeRoundRectCallout">
            <a:avLst>
              <a:gd name="adj1" fmla="val -75326"/>
              <a:gd name="adj2" fmla="val -33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IC unit for END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</a:t>
            </a:r>
            <a:r>
              <a:rPr lang="en-US" dirty="0" smtClean="0"/>
              <a:t>II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8030"/>
            <a:ext cx="8763000" cy="53340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loc_cntr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/>
              <a:t>Location 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littab_ptr</a:t>
            </a:r>
            <a:r>
              <a:rPr lang="en-US" sz="1800" dirty="0"/>
              <a:t> </a:t>
            </a:r>
            <a:r>
              <a:rPr lang="en-US" sz="1800" dirty="0" smtClean="0"/>
              <a:t>: Points </a:t>
            </a:r>
            <a:r>
              <a:rPr lang="en-US" sz="1800" dirty="0"/>
              <a:t>to an entry in LITTAB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pooltab_ptr</a:t>
            </a:r>
            <a:r>
              <a:rPr lang="en-US" sz="1800" dirty="0"/>
              <a:t> </a:t>
            </a:r>
            <a:r>
              <a:rPr lang="en-US" sz="1800" dirty="0" smtClean="0"/>
              <a:t>: Points </a:t>
            </a:r>
            <a:r>
              <a:rPr lang="en-US" sz="1800" dirty="0"/>
              <a:t>to an entry in POOLTAB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machine_code_buffer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/>
              <a:t>Area for constructing code for one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code_area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/>
              <a:t>Area for assembling the target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 err="1"/>
              <a:t>code_area_address</a:t>
            </a:r>
            <a:r>
              <a:rPr lang="en-US" sz="1800" dirty="0"/>
              <a:t> </a:t>
            </a:r>
            <a:r>
              <a:rPr lang="en-US" sz="1800" dirty="0" smtClean="0"/>
              <a:t>: </a:t>
            </a:r>
            <a:r>
              <a:rPr lang="en-US" sz="1800" dirty="0"/>
              <a:t>Contains address of </a:t>
            </a:r>
            <a:r>
              <a:rPr lang="en-US" sz="1800" dirty="0" err="1"/>
              <a:t>code_area</a:t>
            </a:r>
            <a:endParaRPr lang="en-US" sz="1800" dirty="0"/>
          </a:p>
          <a:p>
            <a:pPr lvl="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Code_area_adress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 address of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code_areas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347663">
              <a:buNone/>
            </a:pP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Pooltab_ptr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=1;</a:t>
            </a:r>
          </a:p>
          <a:p>
            <a:pPr marL="0" indent="347663">
              <a:buNone/>
            </a:pP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Loc_cntr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=0;</a:t>
            </a:r>
          </a:p>
          <a:p>
            <a:pPr lvl="0">
              <a:buFont typeface="+mj-lt"/>
              <a:buAutoNum type="arabicPeriod" startAt="2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While next statement is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not an END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statement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>
                <a:solidFill>
                  <a:srgbClr val="C00000"/>
                </a:solidFill>
              </a:rPr>
              <a:t>Clear </a:t>
            </a:r>
            <a:r>
              <a:rPr lang="en-US" sz="1800" dirty="0" err="1" smtClean="0">
                <a:solidFill>
                  <a:srgbClr val="C00000"/>
                </a:solidFill>
              </a:rPr>
              <a:t>machine_</a:t>
            </a:r>
            <a:r>
              <a:rPr lang="en-US" sz="1800" i="1" dirty="0" err="1" smtClean="0">
                <a:solidFill>
                  <a:srgbClr val="C00000"/>
                </a:solidFill>
              </a:rPr>
              <a:t>code_buffer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 smtClean="0">
                <a:solidFill>
                  <a:srgbClr val="C00000"/>
                </a:solidFill>
              </a:rPr>
              <a:t>if </a:t>
            </a:r>
            <a:r>
              <a:rPr lang="en-US" sz="1800" dirty="0">
                <a:solidFill>
                  <a:srgbClr val="C00000"/>
                </a:solidFill>
              </a:rPr>
              <a:t>an LTORG </a:t>
            </a:r>
            <a:r>
              <a:rPr lang="en-US" sz="1800" dirty="0" smtClean="0">
                <a:solidFill>
                  <a:srgbClr val="C00000"/>
                </a:solidFill>
              </a:rPr>
              <a:t>statement</a:t>
            </a:r>
            <a:endParaRPr lang="en-US" sz="1800" dirty="0">
              <a:solidFill>
                <a:srgbClr val="C00000"/>
              </a:solidFill>
            </a:endParaRPr>
          </a:p>
          <a:p>
            <a:pPr marL="1539875" lvl="1" indent="-400050" defTabSz="1030288">
              <a:buFont typeface="+mj-lt"/>
              <a:buAutoNum type="romanLcPeriod"/>
            </a:pPr>
            <a:r>
              <a:rPr lang="en-US" sz="1800" dirty="0"/>
              <a:t>Process literals in LITTAB and assemble the literals in </a:t>
            </a:r>
            <a:r>
              <a:rPr lang="en-US" sz="1800" i="1" dirty="0" err="1"/>
              <a:t>machine_code_buffer</a:t>
            </a:r>
            <a:r>
              <a:rPr lang="en-US" sz="1800" dirty="0"/>
              <a:t>.</a:t>
            </a:r>
          </a:p>
          <a:p>
            <a:pPr marL="1539875" lvl="1" indent="-400050" defTabSz="1030288">
              <a:buFont typeface="+mj-lt"/>
              <a:buAutoNum type="romanLcPeriod"/>
            </a:pPr>
            <a:r>
              <a:rPr lang="en-US" sz="1800" dirty="0"/>
              <a:t>s</a:t>
            </a:r>
            <a:r>
              <a:rPr lang="en-US" sz="1800" dirty="0" smtClean="0"/>
              <a:t>ize</a:t>
            </a:r>
            <a:r>
              <a:rPr lang="en-US" sz="1800" dirty="0"/>
              <a:t>= size of memory area required for literals</a:t>
            </a:r>
          </a:p>
          <a:p>
            <a:pPr marL="1539875" lvl="1" indent="-400050" defTabSz="1030288">
              <a:buFont typeface="+mj-lt"/>
              <a:buAutoNum type="romanLcPeriod"/>
            </a:pPr>
            <a:r>
              <a:rPr lang="en-US" sz="1800" dirty="0"/>
              <a:t> </a:t>
            </a:r>
            <a:r>
              <a:rPr lang="en-US" sz="1800" i="1" dirty="0" err="1" smtClean="0"/>
              <a:t>pooltab_ptr</a:t>
            </a:r>
            <a:r>
              <a:rPr lang="en-US" sz="1800" i="1" dirty="0" smtClean="0"/>
              <a:t>=</a:t>
            </a:r>
            <a:r>
              <a:rPr lang="en-US" sz="1800" i="1" dirty="0" err="1" smtClean="0"/>
              <a:t>pooltab_ptr</a:t>
            </a:r>
            <a:r>
              <a:rPr lang="en-US" sz="1800" dirty="0" smtClean="0"/>
              <a:t> </a:t>
            </a:r>
            <a:r>
              <a:rPr lang="en-US" sz="1800" dirty="0"/>
              <a:t>+1;</a:t>
            </a:r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4267200"/>
            <a:ext cx="3505200" cy="914400"/>
          </a:xfrm>
          <a:prstGeom prst="wedgeRoundRectCallout">
            <a:avLst>
              <a:gd name="adj1" fmla="val -109023"/>
              <a:gd name="adj2" fmla="val 513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Process literals and generate target code also increment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pooltab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pointer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</a:t>
            </a:r>
            <a:r>
              <a:rPr lang="en-US" dirty="0" smtClean="0"/>
              <a:t>II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8030"/>
            <a:ext cx="8763000" cy="5334000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While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next statement is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not an END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</a:p>
          <a:p>
            <a:pPr marL="739775" lvl="0" indent="-392113">
              <a:buFont typeface="+mj-lt"/>
              <a:buAutoNum type="alphaLcParenR" startAt="3"/>
            </a:pPr>
            <a:r>
              <a:rPr lang="en-US" sz="1800" dirty="0" smtClean="0">
                <a:solidFill>
                  <a:srgbClr val="C00000"/>
                </a:solidFill>
              </a:rPr>
              <a:t>If </a:t>
            </a:r>
            <a:r>
              <a:rPr lang="en-US" sz="1800" dirty="0">
                <a:solidFill>
                  <a:srgbClr val="C00000"/>
                </a:solidFill>
              </a:rPr>
              <a:t>a START or ORIGIN statement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i="1" dirty="0" err="1"/>
              <a:t>l</a:t>
            </a:r>
            <a:r>
              <a:rPr lang="en-US" i="1" dirty="0" err="1" smtClean="0"/>
              <a:t>oc_cntr</a:t>
            </a:r>
            <a:r>
              <a:rPr lang="en-US" dirty="0" smtClean="0"/>
              <a:t>=value </a:t>
            </a:r>
            <a:r>
              <a:rPr lang="en-US" dirty="0"/>
              <a:t>specified in operand field;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s</a:t>
            </a:r>
            <a:r>
              <a:rPr lang="en-US" dirty="0" smtClean="0"/>
              <a:t>ize=0;</a:t>
            </a:r>
            <a:endParaRPr lang="en-US" dirty="0"/>
          </a:p>
          <a:p>
            <a:pPr marL="739775" lvl="0" indent="-392113">
              <a:buFont typeface="+mj-lt"/>
              <a:buAutoNum type="alphaLcParenR" startAt="3"/>
            </a:pPr>
            <a:r>
              <a:rPr lang="en-US" sz="1800" dirty="0">
                <a:solidFill>
                  <a:srgbClr val="C00000"/>
                </a:solidFill>
              </a:rPr>
              <a:t>If a declaration statement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If a DC statement then assemble the constant in  </a:t>
            </a:r>
            <a:r>
              <a:rPr lang="en-US" i="1" dirty="0" err="1"/>
              <a:t>machine_code_buffer</a:t>
            </a:r>
            <a:r>
              <a:rPr lang="en-US" dirty="0"/>
              <a:t>;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s</a:t>
            </a:r>
            <a:r>
              <a:rPr lang="en-US" dirty="0" smtClean="0"/>
              <a:t>ize</a:t>
            </a:r>
            <a:r>
              <a:rPr lang="en-US" dirty="0"/>
              <a:t>= size of memory area required by DC/DS;</a:t>
            </a:r>
          </a:p>
          <a:p>
            <a:pPr marL="739775" lvl="0" indent="-392113">
              <a:buFont typeface="+mj-lt"/>
              <a:buAutoNum type="alphaLcParenR" startAt="3"/>
            </a:pPr>
            <a:r>
              <a:rPr lang="en-US" sz="1800" dirty="0">
                <a:solidFill>
                  <a:srgbClr val="C00000"/>
                </a:solidFill>
              </a:rPr>
              <a:t>If an imperative statement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Get operand address from SYMTAB or LITTAB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Assemble instruction in  </a:t>
            </a:r>
            <a:r>
              <a:rPr lang="en-US" i="1" dirty="0" err="1"/>
              <a:t>machine_code_buffer</a:t>
            </a:r>
            <a:r>
              <a:rPr lang="en-US" dirty="0"/>
              <a:t>;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s</a:t>
            </a:r>
            <a:r>
              <a:rPr lang="en-US" dirty="0" smtClean="0"/>
              <a:t>ize=size </a:t>
            </a:r>
            <a:r>
              <a:rPr lang="en-US" dirty="0"/>
              <a:t>of instruction;</a:t>
            </a:r>
          </a:p>
          <a:p>
            <a:pPr marL="739775" lvl="0" indent="-392113">
              <a:buFont typeface="+mj-lt"/>
              <a:buAutoNum type="alphaLcParenR" startAt="3"/>
            </a:pPr>
            <a:r>
              <a:rPr lang="en-US" sz="1800" dirty="0">
                <a:solidFill>
                  <a:srgbClr val="C00000"/>
                </a:solidFill>
              </a:rPr>
              <a:t>If size≠ 0 then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Move contents of </a:t>
            </a:r>
            <a:r>
              <a:rPr lang="en-US" i="1" dirty="0" err="1"/>
              <a:t>machine_code_buffer</a:t>
            </a:r>
            <a:r>
              <a:rPr lang="en-US" dirty="0"/>
              <a:t> to the </a:t>
            </a:r>
            <a:r>
              <a:rPr lang="en-US" dirty="0" smtClean="0"/>
              <a:t>address </a:t>
            </a:r>
            <a:r>
              <a:rPr lang="en-US" i="1" dirty="0" err="1" smtClean="0"/>
              <a:t>code_area_address+loc_cntr</a:t>
            </a:r>
            <a:r>
              <a:rPr lang="en-US" dirty="0"/>
              <a:t>;</a:t>
            </a:r>
          </a:p>
          <a:p>
            <a:pPr marL="1547812" lvl="2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i="1" dirty="0" err="1" smtClean="0"/>
              <a:t>loc_cntr</a:t>
            </a:r>
            <a:r>
              <a:rPr lang="en-US" i="1" dirty="0" smtClean="0"/>
              <a:t>=</a:t>
            </a:r>
            <a:r>
              <a:rPr lang="en-US" i="1" dirty="0" err="1" smtClean="0"/>
              <a:t>loc_cntr</a:t>
            </a:r>
            <a:r>
              <a:rPr lang="en-US" dirty="0" err="1" smtClean="0"/>
              <a:t>+size</a:t>
            </a:r>
            <a:r>
              <a:rPr lang="en-US" dirty="0"/>
              <a:t>;</a:t>
            </a:r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947184" y="1351750"/>
            <a:ext cx="2774043" cy="355612"/>
          </a:xfrm>
          <a:prstGeom prst="wedgeRoundRectCallout">
            <a:avLst>
              <a:gd name="adj1" fmla="val -122655"/>
              <a:gd name="adj2" fmla="val -332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location counter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594529" y="2231541"/>
            <a:ext cx="3124200" cy="355612"/>
          </a:xfrm>
          <a:prstGeom prst="wedgeRoundRectCallout">
            <a:avLst>
              <a:gd name="adj1" fmla="val -117706"/>
              <a:gd name="adj2" fmla="val 6605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Generate target code for DC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205988" y="3361994"/>
            <a:ext cx="2745014" cy="1057597"/>
          </a:xfrm>
          <a:prstGeom prst="wedgeRoundRectCallout">
            <a:avLst>
              <a:gd name="adj1" fmla="val -145662"/>
              <a:gd name="adj2" fmla="val -1590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Get addresses from symbol table and literal table then generate target 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679430"/>
            <a:ext cx="4379002" cy="685799"/>
          </a:xfrm>
          <a:prstGeom prst="wedgeRoundRectCallout">
            <a:avLst>
              <a:gd name="adj1" fmla="val -100914"/>
              <a:gd name="adj2" fmla="val 2693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Move the target code to memory location assigned for it and update location counter.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pass </a:t>
            </a:r>
            <a:r>
              <a:rPr lang="en-US" dirty="0" smtClean="0"/>
              <a:t>II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8030"/>
            <a:ext cx="8763000" cy="5334000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 startAt="3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Processing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END statement</a:t>
            </a:r>
          </a:p>
          <a:p>
            <a:pPr marL="739775" lvl="0" indent="-392113">
              <a:buFont typeface="+mj-lt"/>
              <a:buAutoNum type="alphaLcParenR"/>
            </a:pPr>
            <a:r>
              <a:rPr lang="en-US" sz="1800" dirty="0" smtClean="0"/>
              <a:t>Perform steps 2(b) and 2(f).</a:t>
            </a:r>
          </a:p>
          <a:p>
            <a:pPr marL="739775" lvl="0" indent="-392113">
              <a:buFont typeface="+mj-lt"/>
              <a:buAutoNum type="alphaLcParenR"/>
            </a:pPr>
            <a:r>
              <a:rPr lang="en-US" sz="1800" dirty="0" smtClean="0"/>
              <a:t>Write </a:t>
            </a:r>
            <a:r>
              <a:rPr lang="en-US" sz="1800" b="1" dirty="0" err="1" smtClean="0"/>
              <a:t>code_area</a:t>
            </a:r>
            <a:r>
              <a:rPr lang="en-US" sz="1800" b="1" dirty="0" smtClean="0"/>
              <a:t> into output file.</a:t>
            </a:r>
            <a:endParaRPr lang="en-US" sz="1800" b="1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82886" y="1066800"/>
            <a:ext cx="3418114" cy="584212"/>
          </a:xfrm>
          <a:prstGeom prst="wedgeRoundRectCallout">
            <a:avLst>
              <a:gd name="adj1" fmla="val -74917"/>
              <a:gd name="adj2" fmla="val 29479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Generate code for LTORG and  place at proper memory location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998238" y="1828800"/>
            <a:ext cx="3951514" cy="466702"/>
          </a:xfrm>
          <a:prstGeom prst="wedgeRoundRectCallout">
            <a:avLst>
              <a:gd name="adj1" fmla="val -71123"/>
              <a:gd name="adj2" fmla="val -3662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Write entire target code to output file.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Unit - 3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statement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87388"/>
            <a:ext cx="8763000" cy="5334000"/>
          </a:xfrm>
        </p:spPr>
        <p:txBody>
          <a:bodyPr>
            <a:normAutofit/>
          </a:bodyPr>
          <a:lstStyle/>
          <a:p>
            <a:pPr marL="349250" lvl="1" indent="-349250" algn="just"/>
            <a:r>
              <a:rPr lang="en-US" sz="2200" dirty="0"/>
              <a:t>An assembly language statement has the following format: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[Label</a:t>
            </a:r>
            <a:r>
              <a:rPr lang="en-US" sz="2400" dirty="0" smtClean="0">
                <a:solidFill>
                  <a:srgbClr val="C00000"/>
                </a:solidFill>
              </a:rPr>
              <a:t>]	&lt;</a:t>
            </a:r>
            <a:r>
              <a:rPr lang="en-US" sz="2400" dirty="0" err="1">
                <a:solidFill>
                  <a:srgbClr val="C00000"/>
                </a:solidFill>
              </a:rPr>
              <a:t>Opcode</a:t>
            </a:r>
            <a:r>
              <a:rPr lang="en-US" sz="2400" dirty="0">
                <a:solidFill>
                  <a:srgbClr val="C00000"/>
                </a:solidFill>
              </a:rPr>
              <a:t>&gt;	&lt;operand specification&gt;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AGAIN   MULT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BREG, A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584759" y="1549733"/>
            <a:ext cx="1091736" cy="38100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24211" y="2540841"/>
            <a:ext cx="1159889" cy="38725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13430" y="3545871"/>
            <a:ext cx="2392206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symbolic name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 field.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409533" y="2915596"/>
            <a:ext cx="0" cy="6108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statement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87388"/>
            <a:ext cx="8763000" cy="5334000"/>
          </a:xfrm>
        </p:spPr>
        <p:txBody>
          <a:bodyPr>
            <a:normAutofit/>
          </a:bodyPr>
          <a:lstStyle/>
          <a:p>
            <a:pPr marL="349250" lvl="1" indent="-349250" algn="just"/>
            <a:r>
              <a:rPr lang="en-US" sz="2200" dirty="0"/>
              <a:t>An assembly language statement has the following format: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[Label</a:t>
            </a:r>
            <a:r>
              <a:rPr lang="en-US" sz="2400" dirty="0" smtClean="0">
                <a:solidFill>
                  <a:srgbClr val="C00000"/>
                </a:solidFill>
              </a:rPr>
              <a:t>]	&lt;</a:t>
            </a:r>
            <a:r>
              <a:rPr lang="en-US" sz="2400" dirty="0" err="1">
                <a:solidFill>
                  <a:srgbClr val="C00000"/>
                </a:solidFill>
              </a:rPr>
              <a:t>Opcode</a:t>
            </a:r>
            <a:r>
              <a:rPr lang="en-US" sz="2400" dirty="0">
                <a:solidFill>
                  <a:srgbClr val="C00000"/>
                </a:solidFill>
              </a:rPr>
              <a:t>&gt;	&lt;operand specification&gt;</a:t>
            </a:r>
          </a:p>
          <a:p>
            <a:pPr marL="0" indent="0" algn="just">
              <a:buNone/>
            </a:pPr>
            <a:endParaRPr lang="en-US" sz="2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048000" y="1505979"/>
            <a:ext cx="1371600" cy="38100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62154"/>
              </p:ext>
            </p:extLst>
          </p:nvPr>
        </p:nvGraphicFramePr>
        <p:xfrm>
          <a:off x="755127" y="1996253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Instruction</a:t>
                      </a:r>
                      <a:r>
                        <a:rPr lang="en-US" sz="1800" baseline="0" dirty="0" smtClean="0"/>
                        <a:t> opcode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Assembly</a:t>
                      </a:r>
                      <a:r>
                        <a:rPr lang="en-US" sz="1800" baseline="0" dirty="0" smtClean="0"/>
                        <a:t> mnemonics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3012"/>
              </p:ext>
            </p:extLst>
          </p:nvPr>
        </p:nvGraphicFramePr>
        <p:xfrm>
          <a:off x="755127" y="2357729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00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STOP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Stop execution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71380"/>
              </p:ext>
            </p:extLst>
          </p:nvPr>
        </p:nvGraphicFramePr>
        <p:xfrm>
          <a:off x="755127" y="2723770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01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ADD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 addition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88633"/>
              </p:ext>
            </p:extLst>
          </p:nvPr>
        </p:nvGraphicFramePr>
        <p:xfrm>
          <a:off x="755127" y="309992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02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SUB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 subtraction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35699"/>
              </p:ext>
            </p:extLst>
          </p:nvPr>
        </p:nvGraphicFramePr>
        <p:xfrm>
          <a:off x="755127" y="347076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03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MULT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 multiplication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9284"/>
              </p:ext>
            </p:extLst>
          </p:nvPr>
        </p:nvGraphicFramePr>
        <p:xfrm>
          <a:off x="755127" y="384160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04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MOVER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Memory to Register move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26416"/>
              </p:ext>
            </p:extLst>
          </p:nvPr>
        </p:nvGraphicFramePr>
        <p:xfrm>
          <a:off x="755127" y="421244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05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MOVEM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Register to Memory move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64582"/>
              </p:ext>
            </p:extLst>
          </p:nvPr>
        </p:nvGraphicFramePr>
        <p:xfrm>
          <a:off x="755127" y="458328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06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COMP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Compare &amp; set condition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42713"/>
              </p:ext>
            </p:extLst>
          </p:nvPr>
        </p:nvGraphicFramePr>
        <p:xfrm>
          <a:off x="755127" y="495412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07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BC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Branch on condition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32414"/>
              </p:ext>
            </p:extLst>
          </p:nvPr>
        </p:nvGraphicFramePr>
        <p:xfrm>
          <a:off x="753742" y="532496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08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DIV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Perform division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26210"/>
              </p:ext>
            </p:extLst>
          </p:nvPr>
        </p:nvGraphicFramePr>
        <p:xfrm>
          <a:off x="753742" y="569580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09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READ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Read into Register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41449"/>
              </p:ext>
            </p:extLst>
          </p:nvPr>
        </p:nvGraphicFramePr>
        <p:xfrm>
          <a:off x="753742" y="6066644"/>
          <a:ext cx="781419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0977"/>
                <a:gridCol w="2863997"/>
                <a:gridCol w="2649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sz="1800" b="0" dirty="0" smtClean="0"/>
                        <a:t>PRINT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Print content of Register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4222341" y="5498136"/>
            <a:ext cx="3276600" cy="847236"/>
          </a:xfrm>
          <a:prstGeom prst="wedgeRoundRectCallout">
            <a:avLst>
              <a:gd name="adj1" fmla="val 42549"/>
              <a:gd name="adj2" fmla="val -6920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LT	2. LE	3. </a:t>
            </a:r>
            <a:r>
              <a:rPr lang="en-US" dirty="0" err="1" smtClean="0">
                <a:solidFill>
                  <a:schemeClr val="tx1"/>
                </a:solidFill>
              </a:rPr>
              <a:t>EQ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4. GT	5. GE	6. ANY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7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statement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87388"/>
            <a:ext cx="8763000" cy="5642012"/>
          </a:xfrm>
        </p:spPr>
        <p:txBody>
          <a:bodyPr>
            <a:normAutofit/>
          </a:bodyPr>
          <a:lstStyle/>
          <a:p>
            <a:pPr marL="349250" lvl="1" indent="-349250" algn="just"/>
            <a:r>
              <a:rPr lang="en-US" sz="2200" dirty="0"/>
              <a:t>An assembly language statement has the following format: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[Label</a:t>
            </a:r>
            <a:r>
              <a:rPr lang="en-US" sz="2400" dirty="0" smtClean="0">
                <a:solidFill>
                  <a:srgbClr val="C00000"/>
                </a:solidFill>
              </a:rPr>
              <a:t>]	&lt;</a:t>
            </a:r>
            <a:r>
              <a:rPr lang="en-US" sz="2400" dirty="0" err="1">
                <a:solidFill>
                  <a:srgbClr val="C00000"/>
                </a:solidFill>
              </a:rPr>
              <a:t>Opcode</a:t>
            </a:r>
            <a:r>
              <a:rPr lang="en-US" sz="2400" dirty="0">
                <a:solidFill>
                  <a:srgbClr val="C00000"/>
                </a:solidFill>
              </a:rPr>
              <a:t>&gt;	&lt;operand specification&gt;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&lt;operand specification&gt; has following </a:t>
            </a:r>
            <a:r>
              <a:rPr lang="en-US" sz="2000" dirty="0" smtClean="0"/>
              <a:t>syntax:</a:t>
            </a:r>
          </a:p>
          <a:p>
            <a:pPr marL="0" indent="0" algn="ctr">
              <a:buNone/>
            </a:pPr>
            <a:r>
              <a:rPr lang="en-US" sz="2000" dirty="0"/>
              <a:t>&lt;symbolic name&gt; [± &lt;displacement&gt;] [(&lt;index register</a:t>
            </a:r>
            <a:r>
              <a:rPr lang="en-US" sz="2000" dirty="0" smtClean="0"/>
              <a:t>&gt;)]</a:t>
            </a:r>
          </a:p>
          <a:p>
            <a:pPr marL="0" indent="0" algn="just">
              <a:buNone/>
            </a:pPr>
            <a:r>
              <a:rPr lang="en-US" sz="2000" dirty="0" smtClean="0"/>
              <a:t>Example: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AREA:</a:t>
            </a:r>
            <a:r>
              <a:rPr lang="en-US" sz="2000" dirty="0" smtClean="0"/>
              <a:t>		It returns a memory word with which name AREA is associated.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AREA+5:	</a:t>
            </a:r>
            <a:r>
              <a:rPr lang="en-US" sz="2000" dirty="0" smtClean="0"/>
              <a:t>	Refers a memory word 5 word away from the word with 			name AREA. ‘5’ is displacement.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AREA(4):	</a:t>
            </a:r>
            <a:r>
              <a:rPr lang="en-US" sz="2000" dirty="0" smtClean="0"/>
              <a:t>	It implies indexing the operand AREA with index register 4. </a:t>
            </a:r>
          </a:p>
          <a:p>
            <a:pPr marL="0" indent="0" algn="just">
              <a:buNone/>
            </a:pPr>
            <a:r>
              <a:rPr lang="en-US" sz="2000" dirty="0" smtClean="0"/>
              <a:t>		That is the operand address is obtained by adding the content of 		index register 4 to the address of AREA.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AREA+5(4): </a:t>
            </a:r>
            <a:r>
              <a:rPr lang="en-US" sz="2000" dirty="0" smtClean="0"/>
              <a:t>	It is a combination of previous two specifications.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1524000"/>
            <a:ext cx="3048000" cy="38100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329542"/>
            <a:ext cx="1883226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3427" y="2329542"/>
            <a:ext cx="2002974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1" y="2329542"/>
            <a:ext cx="2057399" cy="430882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6" grpId="1" animBg="1"/>
      <p:bldP spid="6" grpId="2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39500</TotalTime>
  <Words>4053</Words>
  <Application>Microsoft Office PowerPoint</Application>
  <PresentationFormat>On-screen Show (4:3)</PresentationFormat>
  <Paragraphs>1455</Paragraphs>
  <Slides>64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4 Pushdown Automata</vt:lpstr>
      <vt:lpstr>Topics to be covered</vt:lpstr>
      <vt:lpstr>Assembler </vt:lpstr>
      <vt:lpstr>Assembly language</vt:lpstr>
      <vt:lpstr>Facilities of assembly language</vt:lpstr>
      <vt:lpstr>Facilities of assembly language</vt:lpstr>
      <vt:lpstr>Assembly language statement format</vt:lpstr>
      <vt:lpstr>Assembly language statement format</vt:lpstr>
      <vt:lpstr>Assembly language statement format</vt:lpstr>
      <vt:lpstr>Elements of Assembly Language Programming</vt:lpstr>
      <vt:lpstr>Types of assembly language statements</vt:lpstr>
      <vt:lpstr>Imperative statement</vt:lpstr>
      <vt:lpstr>Declarative statement</vt:lpstr>
      <vt:lpstr>Declarative statement</vt:lpstr>
      <vt:lpstr>Assembler directives</vt:lpstr>
      <vt:lpstr>Assembler directives</vt:lpstr>
      <vt:lpstr>Assembler directives</vt:lpstr>
      <vt:lpstr>Conversion from Assembly language to Machine language</vt:lpstr>
      <vt:lpstr>Statement formats</vt:lpstr>
      <vt:lpstr>PowerPoint Presentation</vt:lpstr>
      <vt:lpstr>Simple assembly scheme</vt:lpstr>
      <vt:lpstr>Design specification for an assembler</vt:lpstr>
      <vt:lpstr>Design of an assembler</vt:lpstr>
      <vt:lpstr>Analysis phase</vt:lpstr>
      <vt:lpstr>Tasks of analysis phase</vt:lpstr>
      <vt:lpstr>Synthesis phase</vt:lpstr>
      <vt:lpstr>Tasks of synthesis phase</vt:lpstr>
      <vt:lpstr>Pass structure of assembler</vt:lpstr>
      <vt:lpstr>Pass structure of assembler</vt:lpstr>
      <vt:lpstr>Two pass assembler (Two pass translation)</vt:lpstr>
      <vt:lpstr>Two pass assembler (Two pass translation)</vt:lpstr>
      <vt:lpstr>Two pass assembler (Two pass translation)</vt:lpstr>
      <vt:lpstr>One pass assembler (One pass translation)</vt:lpstr>
      <vt:lpstr>Example: Back patching</vt:lpstr>
      <vt:lpstr>Resolving forward references using back patching</vt:lpstr>
      <vt:lpstr>Advanced assembler directives</vt:lpstr>
      <vt:lpstr>Advanced assembler directives</vt:lpstr>
      <vt:lpstr>ORIGIN</vt:lpstr>
      <vt:lpstr>Example: ORIGIN</vt:lpstr>
      <vt:lpstr>EQU</vt:lpstr>
      <vt:lpstr>Example: EQU</vt:lpstr>
      <vt:lpstr>LTORG</vt:lpstr>
      <vt:lpstr>Example: LTORG</vt:lpstr>
      <vt:lpstr>Intermediate code forms</vt:lpstr>
      <vt:lpstr>Intermediate code forms</vt:lpstr>
      <vt:lpstr>Format of intermediate code </vt:lpstr>
      <vt:lpstr>Format of intermediate code (Variant I)</vt:lpstr>
      <vt:lpstr>Format of intermediate code (Variant II)</vt:lpstr>
      <vt:lpstr>Variant I &amp; variant II</vt:lpstr>
      <vt:lpstr>Exercise: Write variant I &amp; variant II for given program.</vt:lpstr>
      <vt:lpstr>Design of a two pass assembler</vt:lpstr>
      <vt:lpstr>Design of a two pass assembler</vt:lpstr>
      <vt:lpstr>Data structures of assembler - Pass I </vt:lpstr>
      <vt:lpstr>Data structures of assembler - Pass I </vt:lpstr>
      <vt:lpstr>Data structures of assembler - Pass I </vt:lpstr>
      <vt:lpstr>Data structures of assembler - Pass I </vt:lpstr>
      <vt:lpstr>PowerPoint Presentation</vt:lpstr>
      <vt:lpstr>Assembler pass I Algorithm</vt:lpstr>
      <vt:lpstr>Assembler pass I Algorithm</vt:lpstr>
      <vt:lpstr>Assembler pass I Algorithm</vt:lpstr>
      <vt:lpstr>Assembler pass II Algorithm</vt:lpstr>
      <vt:lpstr>Assembler pass II Algorithm</vt:lpstr>
      <vt:lpstr>Assembler pass II Algorithm</vt:lpstr>
      <vt:lpstr>End of Unit - 3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2922</cp:revision>
  <dcterms:created xsi:type="dcterms:W3CDTF">2013-05-17T03:00:03Z</dcterms:created>
  <dcterms:modified xsi:type="dcterms:W3CDTF">2018-09-19T05:07:38Z</dcterms:modified>
</cp:coreProperties>
</file>