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7559675" cy="10691800"/>
  <p:embeddedFontLst>
    <p:embeddedFont>
      <p:font typeface="Tahoma"/>
      <p:regular r:id="rId39"/>
      <p:bold r:id="rId40"/>
    </p:embeddedFon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BE3DFF-52D1-47C0-BB2F-EB3378DD0D29}">
  <a:tblStyle styleId="{58BE3DFF-52D1-47C0-BB2F-EB3378DD0D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ldStandardT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8d0e2114_1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298d0e2114_1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2640" y="1893240"/>
            <a:ext cx="8118000" cy="152208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52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14"/>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US" sz="3000" u="none" cap="none" strike="noStrike">
                <a:solidFill>
                  <a:srgbClr val="FFFBF0"/>
                </a:solidFill>
                <a:latin typeface="Times New Roman"/>
                <a:ea typeface="Times New Roman"/>
                <a:cs typeface="Times New Roman"/>
                <a:sym typeface="Times New Roman"/>
              </a:rPr>
              <a:t>Computer Engineering Department</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A.P. Shah Institute of Technology</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G.B.Road,Kasarvadavali, Thane(W), Mumbai-400615</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UNIVERSITY OF MUMBAI</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Academic Year 2021-2022</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1.6 Technology stack</a:t>
            </a:r>
            <a:endParaRPr b="0" sz="3000" strike="noStrike">
              <a:solidFill>
                <a:schemeClr val="dk1"/>
              </a:solidFill>
              <a:latin typeface="Arial"/>
              <a:ea typeface="Arial"/>
              <a:cs typeface="Arial"/>
              <a:sym typeface="Arial"/>
            </a:endParaRPr>
          </a:p>
        </p:txBody>
      </p:sp>
      <p:sp>
        <p:nvSpPr>
          <p:cNvPr id="169" name="Google Shape;169;p36"/>
          <p:cNvSpPr/>
          <p:nvPr/>
        </p:nvSpPr>
        <p:spPr>
          <a:xfrm>
            <a:off x="311750" y="1171451"/>
            <a:ext cx="8519700" cy="3596100"/>
          </a:xfrm>
          <a:prstGeom prst="rect">
            <a:avLst/>
          </a:prstGeom>
          <a:noFill/>
          <a:ln>
            <a:noFill/>
          </a:ln>
        </p:spPr>
        <p:txBody>
          <a:bodyPr anchorCtr="0" anchor="t" bIns="91425" lIns="90000" spcFirstLastPara="1" rIns="90000" wrap="square" tIns="91425">
            <a:noAutofit/>
          </a:bodyPr>
          <a:lstStyle/>
          <a:p>
            <a:pPr indent="-317500" lvl="0" marL="457200" marR="0" rtl="0" algn="just">
              <a:spcBef>
                <a:spcPts val="0"/>
              </a:spcBef>
              <a:spcAft>
                <a:spcPts val="0"/>
              </a:spcAft>
              <a:buClr>
                <a:srgbClr val="202124"/>
              </a:buClr>
              <a:buSzPts val="1400"/>
              <a:buFont typeface="Times New Roman"/>
              <a:buChar char="❖"/>
            </a:pPr>
            <a:r>
              <a:rPr b="1" i="0" lang="en-US">
                <a:solidFill>
                  <a:srgbClr val="202124"/>
                </a:solidFill>
                <a:latin typeface="Times New Roman"/>
                <a:ea typeface="Times New Roman"/>
                <a:cs typeface="Times New Roman"/>
                <a:sym typeface="Times New Roman"/>
              </a:rPr>
              <a:t>Front- End:</a:t>
            </a:r>
            <a:endParaRPr b="1" i="0">
              <a:solidFill>
                <a:srgbClr val="202124"/>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300">
              <a:solidFill>
                <a:srgbClr val="202124"/>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1200">
                <a:solidFill>
                  <a:srgbClr val="202124"/>
                </a:solidFill>
                <a:latin typeface="Times New Roman"/>
                <a:ea typeface="Times New Roman"/>
                <a:cs typeface="Times New Roman"/>
                <a:sym typeface="Times New Roman"/>
              </a:rPr>
              <a:t>HTML</a:t>
            </a:r>
            <a:r>
              <a:rPr b="0" i="0" lang="en-US" sz="1200">
                <a:solidFill>
                  <a:srgbClr val="202124"/>
                </a:solidFill>
                <a:latin typeface="Times New Roman"/>
                <a:ea typeface="Times New Roman"/>
                <a:cs typeface="Times New Roman"/>
                <a:sym typeface="Times New Roman"/>
              </a:rPr>
              <a:t> - HTML (Hypertext Markup Language) is the code that is used to structure a web page and its content. HTML is the standard markup language for documents designed to be displayed in a web browser</a:t>
            </a:r>
            <a:endParaRPr b="1" sz="1200">
              <a:solidFill>
                <a:srgbClr val="202124"/>
              </a:solidFill>
              <a:latin typeface="Times New Roman"/>
              <a:ea typeface="Times New Roman"/>
              <a:cs typeface="Times New Roman"/>
              <a:sym typeface="Times New Roman"/>
            </a:endParaRPr>
          </a:p>
          <a:p>
            <a:pPr indent="0" lvl="0" marL="0" marR="0" rtl="0" algn="just">
              <a:spcBef>
                <a:spcPts val="1000"/>
              </a:spcBef>
              <a:spcAft>
                <a:spcPts val="0"/>
              </a:spcAft>
              <a:buNone/>
            </a:pPr>
            <a:r>
              <a:rPr b="1" i="0" lang="en-US" sz="1200">
                <a:solidFill>
                  <a:srgbClr val="202124"/>
                </a:solidFill>
                <a:latin typeface="Times New Roman"/>
                <a:ea typeface="Times New Roman"/>
                <a:cs typeface="Times New Roman"/>
                <a:sym typeface="Times New Roman"/>
              </a:rPr>
              <a:t>CSS</a:t>
            </a:r>
            <a:r>
              <a:rPr b="0" i="0" lang="en-US" sz="1200">
                <a:solidFill>
                  <a:srgbClr val="202124"/>
                </a:solidFill>
                <a:latin typeface="Times New Roman"/>
                <a:ea typeface="Times New Roman"/>
                <a:cs typeface="Times New Roman"/>
                <a:sym typeface="Times New Roman"/>
              </a:rPr>
              <a:t> - ”Cascading Style Sheets” is a code that is used to layout and structure a web page . It is used for describing the presentation of a document written in a markup language such as HTML. </a:t>
            </a:r>
            <a:endParaRPr b="1" sz="1200">
              <a:solidFill>
                <a:srgbClr val="202124"/>
              </a:solidFill>
              <a:latin typeface="Times New Roman"/>
              <a:ea typeface="Times New Roman"/>
              <a:cs typeface="Times New Roman"/>
              <a:sym typeface="Times New Roman"/>
            </a:endParaRPr>
          </a:p>
          <a:p>
            <a:pPr indent="0" lvl="0" marL="0" marR="0" rtl="0" algn="just">
              <a:spcBef>
                <a:spcPts val="1000"/>
              </a:spcBef>
              <a:spcAft>
                <a:spcPts val="0"/>
              </a:spcAft>
              <a:buNone/>
            </a:pPr>
            <a:r>
              <a:rPr b="1" i="0" lang="en-US" sz="1200">
                <a:solidFill>
                  <a:srgbClr val="202124"/>
                </a:solidFill>
                <a:latin typeface="Times New Roman"/>
                <a:ea typeface="Times New Roman"/>
                <a:cs typeface="Times New Roman"/>
                <a:sym typeface="Times New Roman"/>
              </a:rPr>
              <a:t>JavaScript</a:t>
            </a:r>
            <a:r>
              <a:rPr b="0" i="0" lang="en-US" sz="1200">
                <a:solidFill>
                  <a:srgbClr val="202124"/>
                </a:solidFill>
                <a:latin typeface="Times New Roman"/>
                <a:ea typeface="Times New Roman"/>
                <a:cs typeface="Times New Roman"/>
                <a:sym typeface="Times New Roman"/>
              </a:rPr>
              <a:t> - JavaScript is the world’s most popular programming language. JavaScript is the programming language of the Web. JavaScript is easy to learn .</a:t>
            </a:r>
            <a:endParaRPr sz="1200">
              <a:solidFill>
                <a:srgbClr val="202124"/>
              </a:solidFill>
              <a:latin typeface="Times New Roman"/>
              <a:ea typeface="Times New Roman"/>
              <a:cs typeface="Times New Roman"/>
              <a:sym typeface="Times New Roman"/>
            </a:endParaRPr>
          </a:p>
          <a:p>
            <a:pPr indent="-317500" lvl="0" marL="457200" rtl="0" algn="just">
              <a:spcBef>
                <a:spcPts val="1000"/>
              </a:spcBef>
              <a:spcAft>
                <a:spcPts val="0"/>
              </a:spcAft>
              <a:buClr>
                <a:srgbClr val="202124"/>
              </a:buClr>
              <a:buSzPts val="1400"/>
              <a:buFont typeface="Times New Roman"/>
              <a:buChar char="❖"/>
            </a:pPr>
            <a:r>
              <a:rPr b="1" lang="en-US">
                <a:solidFill>
                  <a:srgbClr val="202124"/>
                </a:solidFill>
                <a:latin typeface="Times New Roman"/>
                <a:ea typeface="Times New Roman"/>
                <a:cs typeface="Times New Roman"/>
                <a:sym typeface="Times New Roman"/>
              </a:rPr>
              <a:t>Python Libraries</a:t>
            </a:r>
            <a:r>
              <a:rPr b="1" lang="en-US">
                <a:solidFill>
                  <a:srgbClr val="202124"/>
                </a:solidFill>
                <a:latin typeface="Times New Roman"/>
                <a:ea typeface="Times New Roman"/>
                <a:cs typeface="Times New Roman"/>
                <a:sym typeface="Times New Roman"/>
              </a:rPr>
              <a:t>:</a:t>
            </a:r>
            <a:endParaRPr b="1">
              <a:solidFill>
                <a:srgbClr val="202124"/>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b="1">
              <a:solidFill>
                <a:srgbClr val="202124"/>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200" strike="noStrike">
                <a:solidFill>
                  <a:srgbClr val="000000"/>
                </a:solidFill>
                <a:latin typeface="Times New Roman"/>
                <a:ea typeface="Times New Roman"/>
                <a:cs typeface="Times New Roman"/>
                <a:sym typeface="Times New Roman"/>
              </a:rPr>
              <a:t>Python </a:t>
            </a:r>
            <a:r>
              <a:rPr b="0" lang="en-US" sz="1200" strike="noStrike">
                <a:solidFill>
                  <a:srgbClr val="000000"/>
                </a:solidFill>
                <a:latin typeface="Times New Roman"/>
                <a:ea typeface="Times New Roman"/>
                <a:cs typeface="Times New Roman"/>
                <a:sym typeface="Times New Roman"/>
              </a:rPr>
              <a:t>is a general</a:t>
            </a: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purpose interpreted, interactive, object</a:t>
            </a: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oriented, and high</a:t>
            </a: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level programming language. Python is designed to be highly readable. Python has become one of the most popular programming languages in the world in recent years. It’s used in everything from machine learning to building websites and software testing.</a:t>
            </a:r>
            <a:r>
              <a:rPr b="0" lang="en-US" sz="1200" strike="noStrike">
                <a:solidFill>
                  <a:srgbClr val="000000"/>
                </a:solidFill>
                <a:latin typeface="Times New Roman"/>
                <a:ea typeface="Times New Roman"/>
                <a:cs typeface="Times New Roman"/>
                <a:sym typeface="Times New Roman"/>
              </a:rPr>
              <a:t> </a:t>
            </a:r>
            <a:endParaRPr b="0" sz="1200"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200">
              <a:latin typeface="Times New Roman"/>
              <a:ea typeface="Times New Roman"/>
              <a:cs typeface="Times New Roman"/>
              <a:sym typeface="Times New Roman"/>
            </a:endParaRPr>
          </a:p>
          <a:p>
            <a:pPr indent="0" lvl="0" marL="0" marR="0" rtl="0" algn="just">
              <a:spcBef>
                <a:spcPts val="0"/>
              </a:spcBef>
              <a:spcAft>
                <a:spcPts val="0"/>
              </a:spcAft>
              <a:buNone/>
            </a:pPr>
            <a:r>
              <a:rPr b="1" lang="en-US" sz="1200" strike="noStrike">
                <a:solidFill>
                  <a:srgbClr val="000000"/>
                </a:solidFill>
                <a:latin typeface="Times New Roman"/>
                <a:ea typeface="Times New Roman"/>
                <a:cs typeface="Times New Roman"/>
                <a:sym typeface="Times New Roman"/>
              </a:rPr>
              <a:t>Scikit-learn </a:t>
            </a:r>
            <a:r>
              <a:rPr b="0" lang="en-US" sz="1200" strike="noStrike">
                <a:solidFill>
                  <a:srgbClr val="000000"/>
                </a:solidFill>
                <a:latin typeface="Times New Roman"/>
                <a:ea typeface="Times New Roman"/>
                <a:cs typeface="Times New Roman"/>
                <a:sym typeface="Times New Roman"/>
              </a:rPr>
              <a:t>is a free software machine learning library for the Python programming language. Scikit-learn provides a range of supervised and unsupervised learning algorithms via a consistent interface in Python. </a:t>
            </a:r>
            <a:endParaRPr sz="1200">
              <a:latin typeface="Times New Roman"/>
              <a:ea typeface="Times New Roman"/>
              <a:cs typeface="Times New Roman"/>
              <a:sym typeface="Times New Roman"/>
            </a:endParaRPr>
          </a:p>
          <a:p>
            <a:pPr indent="0" lvl="0" marL="0" marR="0" rtl="0" algn="just">
              <a:spcBef>
                <a:spcPts val="0"/>
              </a:spcBef>
              <a:spcAft>
                <a:spcPts val="0"/>
              </a:spcAft>
              <a:buNone/>
            </a:pPr>
            <a:r>
              <a:rPr b="0" lang="en-US" sz="1200" strike="noStrike">
                <a:solidFill>
                  <a:srgbClr val="000000"/>
                </a:solidFill>
                <a:latin typeface="Times New Roman"/>
                <a:ea typeface="Times New Roman"/>
                <a:cs typeface="Times New Roman"/>
                <a:sym typeface="Times New Roman"/>
              </a:rPr>
              <a:t>                    </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000"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1.6 Technology stack</a:t>
            </a:r>
            <a:endParaRPr b="0" sz="3000" strike="noStrike">
              <a:solidFill>
                <a:schemeClr val="dk1"/>
              </a:solidFill>
              <a:latin typeface="Arial"/>
              <a:ea typeface="Arial"/>
              <a:cs typeface="Arial"/>
              <a:sym typeface="Arial"/>
            </a:endParaRPr>
          </a:p>
        </p:txBody>
      </p:sp>
      <p:sp>
        <p:nvSpPr>
          <p:cNvPr id="175" name="Google Shape;175;p37"/>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rtl="0" algn="just">
              <a:spcBef>
                <a:spcPts val="0"/>
              </a:spcBef>
              <a:spcAft>
                <a:spcPts val="0"/>
              </a:spcAft>
              <a:buClr>
                <a:schemeClr val="dk1"/>
              </a:buClr>
              <a:buFont typeface="Arial"/>
              <a:buNone/>
            </a:pPr>
            <a:r>
              <a:rPr b="1" lang="en-US" sz="1200">
                <a:solidFill>
                  <a:schemeClr val="dk1"/>
                </a:solidFill>
                <a:latin typeface="Times New Roman"/>
                <a:ea typeface="Times New Roman"/>
                <a:cs typeface="Times New Roman"/>
                <a:sym typeface="Times New Roman"/>
              </a:rPr>
              <a:t>NumPy </a:t>
            </a:r>
            <a:r>
              <a:rPr lang="en-US" sz="1200">
                <a:solidFill>
                  <a:schemeClr val="dk1"/>
                </a:solidFill>
                <a:latin typeface="Times New Roman"/>
                <a:ea typeface="Times New Roman"/>
                <a:cs typeface="Times New Roman"/>
                <a:sym typeface="Times New Roman"/>
              </a:rPr>
              <a:t>stands for Numerical Python. NumPy is a Python library used for working with arrays. It also has functions for working in domain of linear algebra, fourier transform, and matrices. Using NumPy, a developer can perform the following operations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200">
                <a:solidFill>
                  <a:schemeClr val="dk1"/>
                </a:solidFill>
                <a:latin typeface="Times New Roman"/>
                <a:ea typeface="Times New Roman"/>
                <a:cs typeface="Times New Roman"/>
                <a:sym typeface="Times New Roman"/>
              </a:rPr>
              <a:t>Mathematical and logical operations on arrays. </a:t>
            </a:r>
            <a:endParaRPr b="1" sz="1200">
              <a:latin typeface="Times New Roman"/>
              <a:ea typeface="Times New Roman"/>
              <a:cs typeface="Times New Roman"/>
              <a:sym typeface="Times New Roman"/>
            </a:endParaRPr>
          </a:p>
          <a:p>
            <a:pPr indent="0" lvl="0" marL="0" marR="0" rtl="0" algn="just">
              <a:spcBef>
                <a:spcPts val="1000"/>
              </a:spcBef>
              <a:spcAft>
                <a:spcPts val="0"/>
              </a:spcAft>
              <a:buNone/>
            </a:pPr>
            <a:r>
              <a:rPr b="1" lang="en-US" sz="1200" strike="noStrike">
                <a:solidFill>
                  <a:srgbClr val="000000"/>
                </a:solidFill>
                <a:latin typeface="Times New Roman"/>
                <a:ea typeface="Times New Roman"/>
                <a:cs typeface="Times New Roman"/>
                <a:sym typeface="Times New Roman"/>
              </a:rPr>
              <a:t>Matplotlib </a:t>
            </a:r>
            <a:r>
              <a:rPr b="0" lang="en-US" sz="1200" strike="noStrike">
                <a:solidFill>
                  <a:srgbClr val="000000"/>
                </a:solidFill>
                <a:latin typeface="Times New Roman"/>
                <a:ea typeface="Times New Roman"/>
                <a:cs typeface="Times New Roman"/>
                <a:sym typeface="Times New Roman"/>
              </a:rPr>
              <a:t>is a low level graph plotting library. Matplotlib is a cross-platform, data visualization and graphical plotting library for Python and its numerical extension NumPy. </a:t>
            </a:r>
            <a:r>
              <a:rPr b="0" lang="en-US" sz="1200" strike="noStrike">
                <a:solidFill>
                  <a:srgbClr val="000000"/>
                </a:solidFill>
                <a:latin typeface="Times New Roman"/>
                <a:ea typeface="Times New Roman"/>
                <a:cs typeface="Times New Roman"/>
                <a:sym typeface="Times New Roman"/>
              </a:rPr>
              <a:t>                 </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200"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i="0" lang="en-US">
                <a:solidFill>
                  <a:schemeClr val="dk1"/>
                </a:solidFill>
                <a:latin typeface="Times New Roman"/>
                <a:ea typeface="Times New Roman"/>
                <a:cs typeface="Times New Roman"/>
                <a:sym typeface="Times New Roman"/>
              </a:rPr>
              <a:t>Back-End :</a:t>
            </a:r>
            <a:endParaRPr/>
          </a:p>
          <a:p>
            <a:pPr indent="0" lvl="0" marL="0" marR="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i="0" lang="en-US" sz="1200">
                <a:solidFill>
                  <a:schemeClr val="dk1"/>
                </a:solidFill>
                <a:latin typeface="Times New Roman"/>
                <a:ea typeface="Times New Roman"/>
                <a:cs typeface="Times New Roman"/>
                <a:sym typeface="Times New Roman"/>
              </a:rPr>
              <a:t>PhpMyAdmin</a:t>
            </a:r>
            <a:r>
              <a:rPr b="0" i="0" lang="en-US" sz="1200">
                <a:solidFill>
                  <a:schemeClr val="dk1"/>
                </a:solidFill>
                <a:latin typeface="Times New Roman"/>
                <a:ea typeface="Times New Roman"/>
                <a:cs typeface="Times New Roman"/>
                <a:sym typeface="Times New Roman"/>
              </a:rPr>
              <a:t> - phpMyAdmin is a free and open source administration tool for MySQL and MariaDB. As a portable web application written primarily in PHP, it has become one of the most popular MySQL administration tools, especially for web hosting services.</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1.7 Benefits for environment &amp; Society</a:t>
            </a:r>
            <a:endParaRPr b="0" sz="3000" strike="noStrike">
              <a:solidFill>
                <a:schemeClr val="dk1"/>
              </a:solidFill>
              <a:latin typeface="Arial"/>
              <a:ea typeface="Arial"/>
              <a:cs typeface="Arial"/>
              <a:sym typeface="Arial"/>
            </a:endParaRPr>
          </a:p>
        </p:txBody>
      </p:sp>
      <p:sp>
        <p:nvSpPr>
          <p:cNvPr id="181" name="Google Shape;181;p38"/>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171450" lvl="0" marL="171450" marR="0" rtl="0" algn="l">
              <a:lnSpc>
                <a:spcPct val="115000"/>
              </a:lnSpc>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You can develop a more insightful, data-based marketing strategy.	</a:t>
            </a:r>
            <a:endParaRPr/>
          </a:p>
          <a:p>
            <a:pPr indent="-171450" lvl="0" marL="171450" marR="0" rtl="0" algn="l">
              <a:lnSpc>
                <a:spcPct val="115000"/>
              </a:lnSpc>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Nothing beats data-based strategy.</a:t>
            </a:r>
            <a:endParaRPr b="0" sz="14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Understand your customers.</a:t>
            </a:r>
            <a:endParaRPr b="0" sz="14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Measure your marketing campaign.</a:t>
            </a:r>
            <a:endParaRPr b="0" sz="14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Take a look at brand perception.</a:t>
            </a:r>
            <a:endParaRPr b="0" sz="14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Find industry leaders and influencers.</a:t>
            </a:r>
            <a:endParaRPr b="0" sz="14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400"/>
              <a:buFont typeface="Arial"/>
              <a:buChar char="•"/>
            </a:pPr>
            <a:r>
              <a:rPr b="0" lang="en-US" sz="1400" strike="noStrike">
                <a:solidFill>
                  <a:srgbClr val="000000"/>
                </a:solidFill>
                <a:latin typeface="Times New Roman"/>
                <a:ea typeface="Times New Roman"/>
                <a:cs typeface="Times New Roman"/>
                <a:sym typeface="Times New Roman"/>
              </a:rPr>
              <a:t>Give extra boost to your customer service.                       </a:t>
            </a:r>
            <a:endParaRPr b="0" sz="1400" strike="noStrike">
              <a:solidFill>
                <a:schemeClr val="dk1"/>
              </a:solidFill>
              <a:latin typeface="Times New Roman"/>
              <a:ea typeface="Times New Roman"/>
              <a:cs typeface="Times New Roman"/>
              <a:sym typeface="Times New Roman"/>
            </a:endParaRPr>
          </a:p>
          <a:p>
            <a:pPr indent="-171450" lvl="0" marL="285750" marR="0" rtl="0" algn="l">
              <a:lnSpc>
                <a:spcPct val="115000"/>
              </a:lnSpc>
              <a:spcBef>
                <a:spcPts val="0"/>
              </a:spcBef>
              <a:spcAft>
                <a:spcPts val="0"/>
              </a:spcAft>
              <a:buClr>
                <a:schemeClr val="dk1"/>
              </a:buClr>
              <a:buSzPts val="1800"/>
              <a:buFont typeface="Arial"/>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US" sz="4200" strike="noStrike">
                <a:solidFill>
                  <a:srgbClr val="FFFBF0"/>
                </a:solidFill>
                <a:latin typeface="Times New Roman"/>
                <a:ea typeface="Times New Roman"/>
                <a:cs typeface="Times New Roman"/>
                <a:sym typeface="Times New Roman"/>
              </a:rPr>
              <a:t>2. Project Design</a:t>
            </a:r>
            <a:endParaRPr b="0" sz="4200" strike="noStrike">
              <a:solidFill>
                <a:schemeClr val="dk1"/>
              </a:solidFill>
              <a:latin typeface="Arial"/>
              <a:ea typeface="Arial"/>
              <a:cs typeface="Arial"/>
              <a:sym typeface="Arial"/>
            </a:endParaRPr>
          </a:p>
        </p:txBody>
      </p:sp>
      <p:sp>
        <p:nvSpPr>
          <p:cNvPr id="187" name="Google Shape;187;p3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2.1 Proposed System</a:t>
            </a:r>
            <a:endParaRPr b="0" sz="3000" strike="noStrike">
              <a:solidFill>
                <a:schemeClr val="dk1"/>
              </a:solidFill>
              <a:latin typeface="Arial"/>
              <a:ea typeface="Arial"/>
              <a:cs typeface="Arial"/>
              <a:sym typeface="Arial"/>
            </a:endParaRPr>
          </a:p>
        </p:txBody>
      </p:sp>
      <p:sp>
        <p:nvSpPr>
          <p:cNvPr id="193" name="Google Shape;193;p40"/>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171450" lvl="0" marL="171450" marR="0" rtl="0" algn="just">
              <a:spcBef>
                <a:spcPts val="0"/>
              </a:spcBef>
              <a:spcAft>
                <a:spcPts val="0"/>
              </a:spcAft>
              <a:buClr>
                <a:srgbClr val="000000"/>
              </a:buClr>
              <a:buSzPts val="1100"/>
              <a:buFont typeface="Arial"/>
              <a:buChar char="•"/>
            </a:pPr>
            <a:r>
              <a:rPr b="0" lang="en-US" sz="1100" strike="noStrike">
                <a:solidFill>
                  <a:srgbClr val="000000"/>
                </a:solidFill>
                <a:latin typeface="Times New Roman"/>
                <a:ea typeface="Times New Roman"/>
                <a:cs typeface="Times New Roman"/>
                <a:sym typeface="Times New Roman"/>
              </a:rPr>
              <a:t>The presentation layer which is concerned with delivering the data to the user. So, those area units typically the UI connected issues that area unit addressed at the presentation layer. Here we tend to typically have hypertext markup language, CSS, and JavaScript.</a:t>
            </a:r>
            <a:endParaRPr b="0" sz="1100" strike="noStrike">
              <a:solidFill>
                <a:schemeClr val="dk1"/>
              </a:solidFill>
              <a:latin typeface="Times New Roman"/>
              <a:ea typeface="Times New Roman"/>
              <a:cs typeface="Times New Roman"/>
              <a:sym typeface="Times New Roman"/>
            </a:endParaRPr>
          </a:p>
          <a:p>
            <a:pPr indent="-171450" lvl="0" marL="171450" marR="0" rtl="0" algn="just">
              <a:spcBef>
                <a:spcPts val="0"/>
              </a:spcBef>
              <a:spcAft>
                <a:spcPts val="0"/>
              </a:spcAft>
              <a:buClr>
                <a:srgbClr val="000000"/>
              </a:buClr>
              <a:buSzPts val="1100"/>
              <a:buFont typeface="Arial"/>
              <a:buChar char="•"/>
            </a:pPr>
            <a:r>
              <a:rPr b="0" lang="en-US" sz="1100" strike="noStrike">
                <a:solidFill>
                  <a:srgbClr val="000000"/>
                </a:solidFill>
                <a:latin typeface="Times New Roman"/>
                <a:ea typeface="Times New Roman"/>
                <a:cs typeface="Times New Roman"/>
                <a:sym typeface="Times New Roman"/>
              </a:rPr>
              <a:t>The business logic layer on the opposite hand is bothered a lot about the information, the information validation, the dynamic content process, and generating the content to be delivered to the user. Here we tend to typically have Node, Python ,  PHP.</a:t>
            </a:r>
            <a:endParaRPr b="0" sz="11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100"/>
              <a:buFont typeface="Arial"/>
              <a:buChar char="•"/>
            </a:pPr>
            <a:r>
              <a:rPr b="0" lang="en-US" sz="1100" strike="noStrike">
                <a:solidFill>
                  <a:srgbClr val="000000"/>
                </a:solidFill>
                <a:latin typeface="Times New Roman"/>
                <a:ea typeface="Times New Roman"/>
                <a:cs typeface="Times New Roman"/>
                <a:sym typeface="Times New Roman"/>
              </a:rPr>
              <a:t>This is insured behind the scenes with the information persistence layer or the information access layer. So, this is often involved with however we tend to store and move with the information, generally within the type of information, and access this information through an API. Therefore, the business logic layer interacts with the information like MongoDB or PostgreSQL.     </a:t>
            </a:r>
            <a:endParaRPr b="0" sz="11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lang="en-US" sz="1100" strike="noStrike">
                <a:solidFill>
                  <a:srgbClr val="000000"/>
                </a:solidFill>
                <a:latin typeface="Times New Roman"/>
                <a:ea typeface="Times New Roman"/>
                <a:cs typeface="Times New Roman"/>
                <a:sym typeface="Times New Roman"/>
              </a:rPr>
              <a:t>             </a:t>
            </a:r>
            <a:endParaRPr b="0" sz="11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100" strike="noStrike">
              <a:solidFill>
                <a:schemeClr val="dk1"/>
              </a:solidFill>
              <a:latin typeface="Arial"/>
              <a:ea typeface="Arial"/>
              <a:cs typeface="Arial"/>
              <a:sym typeface="Arial"/>
            </a:endParaRPr>
          </a:p>
        </p:txBody>
      </p:sp>
      <p:pic>
        <p:nvPicPr>
          <p:cNvPr id="194" name="Google Shape;194;p40"/>
          <p:cNvPicPr preferRelativeResize="0"/>
          <p:nvPr/>
        </p:nvPicPr>
        <p:blipFill rotWithShape="1">
          <a:blip r:embed="rId3">
            <a:alphaModFix/>
          </a:blip>
          <a:srcRect b="0" l="0" r="0" t="0"/>
          <a:stretch/>
        </p:blipFill>
        <p:spPr>
          <a:xfrm>
            <a:off x="1422655" y="2656456"/>
            <a:ext cx="6178550" cy="213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2.2 Class Diagram</a:t>
            </a:r>
            <a:endParaRPr b="0" sz="3000" strike="noStrike">
              <a:solidFill>
                <a:schemeClr val="dk1"/>
              </a:solidFill>
              <a:latin typeface="Arial"/>
              <a:ea typeface="Arial"/>
              <a:cs typeface="Arial"/>
              <a:sym typeface="Arial"/>
            </a:endParaRPr>
          </a:p>
        </p:txBody>
      </p:sp>
      <p:sp>
        <p:nvSpPr>
          <p:cNvPr id="200" name="Google Shape;200;p41"/>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1"/>
          <p:cNvSpPr txBox="1"/>
          <p:nvPr>
            <p:ph idx="1" type="body"/>
          </p:nvPr>
        </p:nvSpPr>
        <p:spPr>
          <a:xfrm>
            <a:off x="432906" y="1235553"/>
            <a:ext cx="8118000" cy="846300"/>
          </a:xfrm>
          <a:prstGeom prst="rect">
            <a:avLst/>
          </a:prstGeom>
          <a:noFill/>
          <a:ln>
            <a:noFill/>
          </a:ln>
        </p:spPr>
        <p:txBody>
          <a:bodyPr anchorCtr="0" anchor="ctr" bIns="0" lIns="0" spcFirstLastPara="1" rIns="0" wrap="square" tIns="0">
            <a:spAutoFit/>
          </a:bodyPr>
          <a:lstStyle/>
          <a:p>
            <a:pPr indent="-330200" lvl="0" marL="342900" marR="704215" rtl="0" algn="l">
              <a:lnSpc>
                <a:spcPct val="85000"/>
              </a:lnSpc>
              <a:spcBef>
                <a:spcPts val="0"/>
              </a:spcBef>
              <a:spcAft>
                <a:spcPts val="0"/>
              </a:spcAft>
              <a:buClr>
                <a:schemeClr val="dk1"/>
              </a:buClr>
              <a:buSzPts val="1000"/>
              <a:buFont typeface="Times New Roman"/>
              <a:buChar char="•"/>
            </a:pPr>
            <a:r>
              <a:rPr i="0" lang="en-US" sz="1600" u="none" cap="none" strike="noStrike">
                <a:solidFill>
                  <a:schemeClr val="dk1"/>
                </a:solidFill>
                <a:latin typeface="Times New Roman"/>
                <a:ea typeface="Times New Roman"/>
                <a:cs typeface="Times New Roman"/>
                <a:sym typeface="Times New Roman"/>
              </a:rPr>
              <a:t>Admin can add new Brands, Influencer and also remove Brand, Influencer. Admin can also add new admin.</a:t>
            </a:r>
            <a:endParaRPr i="0" sz="1600" u="none" cap="none" strike="noStrike">
              <a:solidFill>
                <a:schemeClr val="dk1"/>
              </a:solidFill>
              <a:latin typeface="Times New Roman"/>
              <a:ea typeface="Times New Roman"/>
              <a:cs typeface="Times New Roman"/>
              <a:sym typeface="Times New Roman"/>
            </a:endParaRPr>
          </a:p>
          <a:p>
            <a:pPr indent="-330200" lvl="0" marL="342900" marR="0" rtl="0" algn="l">
              <a:lnSpc>
                <a:spcPct val="83611"/>
              </a:lnSpc>
              <a:spcBef>
                <a:spcPts val="0"/>
              </a:spcBef>
              <a:spcAft>
                <a:spcPts val="0"/>
              </a:spcAft>
              <a:buClr>
                <a:schemeClr val="dk1"/>
              </a:buClr>
              <a:buSzPts val="1000"/>
              <a:buFont typeface="Times New Roman"/>
              <a:buChar char="•"/>
            </a:pPr>
            <a:r>
              <a:rPr i="0" lang="en-US" sz="1600" u="none" cap="none" strike="noStrike">
                <a:solidFill>
                  <a:schemeClr val="dk1"/>
                </a:solidFill>
                <a:latin typeface="Times New Roman"/>
                <a:ea typeface="Times New Roman"/>
                <a:cs typeface="Times New Roman"/>
                <a:sym typeface="Times New Roman"/>
              </a:rPr>
              <a:t>In Home admin can login, brand can login and signup.</a:t>
            </a:r>
            <a:endParaRPr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800"/>
              <a:buFont typeface="Calibri"/>
              <a:buNone/>
            </a:pPr>
            <a:r>
              <a:rPr lang="en-US" sz="1600">
                <a:latin typeface="Times New Roman"/>
                <a:ea typeface="Times New Roman"/>
                <a:cs typeface="Times New Roman"/>
                <a:sym typeface="Times New Roman"/>
              </a:rPr>
              <a:t>       </a:t>
            </a:r>
            <a:r>
              <a:rPr i="0" lang="en-US" sz="1600" u="none" cap="none" strike="noStrike">
                <a:solidFill>
                  <a:schemeClr val="dk1"/>
                </a:solidFill>
                <a:latin typeface="Times New Roman"/>
                <a:ea typeface="Times New Roman"/>
                <a:cs typeface="Times New Roman"/>
                <a:sym typeface="Times New Roman"/>
              </a:rPr>
              <a:t>User can search the influencer, engagement rate, change password, and view information.</a:t>
            </a:r>
            <a:endParaRPr i="0" sz="4200" u="none" cap="none" strike="noStrike">
              <a:solidFill>
                <a:schemeClr val="dk1"/>
              </a:solidFill>
              <a:latin typeface="Times New Roman"/>
              <a:ea typeface="Times New Roman"/>
              <a:cs typeface="Times New Roman"/>
              <a:sym typeface="Times New Roman"/>
            </a:endParaRPr>
          </a:p>
        </p:txBody>
      </p:sp>
      <p:pic>
        <p:nvPicPr>
          <p:cNvPr id="202" name="Google Shape;202;p41"/>
          <p:cNvPicPr preferRelativeResize="0"/>
          <p:nvPr/>
        </p:nvPicPr>
        <p:blipFill rotWithShape="1">
          <a:blip r:embed="rId3">
            <a:alphaModFix/>
          </a:blip>
          <a:srcRect b="0" l="0" r="0" t="0"/>
          <a:stretch/>
        </p:blipFill>
        <p:spPr>
          <a:xfrm>
            <a:off x="1954446" y="2757633"/>
            <a:ext cx="5074920" cy="1737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 Design(Flow Of Modules)</a:t>
            </a:r>
            <a:endParaRPr b="0" sz="3000" strike="noStrike">
              <a:solidFill>
                <a:schemeClr val="dk1"/>
              </a:solidFill>
              <a:latin typeface="Arial"/>
              <a:ea typeface="Arial"/>
              <a:cs typeface="Arial"/>
              <a:sym typeface="Arial"/>
            </a:endParaRPr>
          </a:p>
        </p:txBody>
      </p:sp>
      <p:sp>
        <p:nvSpPr>
          <p:cNvPr id="208" name="Google Shape;208;p42"/>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114840" marR="0" rtl="0" algn="l">
              <a:lnSpc>
                <a:spcPct val="115000"/>
              </a:lnSpc>
              <a:spcBef>
                <a:spcPts val="0"/>
              </a:spcBef>
              <a:spcAft>
                <a:spcPts val="0"/>
              </a:spcAft>
              <a:buNone/>
            </a:pPr>
            <a:r>
              <a:rPr b="0" lang="en-US" sz="1800" strike="noStrike">
                <a:solidFill>
                  <a:srgbClr val="000000"/>
                </a:solidFill>
                <a:latin typeface="Old Standard TT"/>
                <a:ea typeface="Old Standard TT"/>
                <a:cs typeface="Old Standard TT"/>
                <a:sym typeface="Old Standard TT"/>
              </a:rPr>
              <a:t>                       </a:t>
            </a:r>
            <a:endParaRPr b="0" sz="1800" strike="noStrike">
              <a:solidFill>
                <a:schemeClr val="dk1"/>
              </a:solidFill>
              <a:latin typeface="Arial"/>
              <a:ea typeface="Arial"/>
              <a:cs typeface="Arial"/>
              <a:sym typeface="Arial"/>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Importing Dataset</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Data Preprocessing</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Feature Engineering</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a:solidFill>
                  <a:srgbClr val="000000"/>
                </a:solidFill>
                <a:latin typeface="Times New Roman"/>
                <a:ea typeface="Times New Roman"/>
                <a:cs typeface="Times New Roman"/>
                <a:sym typeface="Times New Roman"/>
              </a:rPr>
              <a:t>Feature Selection</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Making prediction using different algorithms</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a:solidFill>
                  <a:srgbClr val="000000"/>
                </a:solidFill>
                <a:latin typeface="Times New Roman"/>
                <a:ea typeface="Times New Roman"/>
                <a:cs typeface="Times New Roman"/>
                <a:sym typeface="Times New Roman"/>
              </a:rPr>
              <a:t>Choosing best  suitable algorithm</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Training and testing on best suited algorithm</a:t>
            </a:r>
            <a:endParaRPr sz="1200" strike="noStrike">
              <a:solidFill>
                <a:schemeClr val="dk1"/>
              </a:solidFill>
              <a:latin typeface="Times New Roman"/>
              <a:ea typeface="Times New Roman"/>
              <a:cs typeface="Times New Roman"/>
              <a:sym typeface="Times New Roman"/>
            </a:endParaRPr>
          </a:p>
          <a:p>
            <a:pPr indent="-171450" lvl="0" marL="171450" marR="0" rtl="0" algn="l">
              <a:spcBef>
                <a:spcPts val="0"/>
              </a:spcBef>
              <a:spcAft>
                <a:spcPts val="0"/>
              </a:spcAft>
              <a:buClr>
                <a:srgbClr val="000000"/>
              </a:buClr>
              <a:buSzPts val="1200"/>
              <a:buFont typeface="Times New Roman"/>
              <a:buChar char="•"/>
            </a:pPr>
            <a:r>
              <a:rPr lang="en-US" sz="1200" strike="noStrike">
                <a:solidFill>
                  <a:srgbClr val="000000"/>
                </a:solidFill>
                <a:latin typeface="Times New Roman"/>
                <a:ea typeface="Times New Roman"/>
                <a:cs typeface="Times New Roman"/>
                <a:sym typeface="Times New Roman"/>
              </a:rPr>
              <a:t>Plotting graph</a:t>
            </a:r>
            <a:endParaRPr sz="12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700" strike="noStrike">
                <a:solidFill>
                  <a:srgbClr val="000000"/>
                </a:solidFill>
                <a:latin typeface="Times New Roman"/>
                <a:ea typeface="Times New Roman"/>
                <a:cs typeface="Times New Roman"/>
                <a:sym typeface="Times New Roman"/>
              </a:rPr>
              <a:t>Above</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steps</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are</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explain</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in</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Module</a:t>
            </a:r>
            <a:r>
              <a:rPr lang="en-US" sz="1000" strike="noStrike">
                <a:solidFill>
                  <a:srgbClr val="000000"/>
                </a:solidFill>
                <a:latin typeface="Times New Roman"/>
                <a:ea typeface="Times New Roman"/>
                <a:cs typeface="Times New Roman"/>
                <a:sym typeface="Times New Roman"/>
              </a:rPr>
              <a:t> </a:t>
            </a:r>
            <a:r>
              <a:rPr lang="en-US" sz="1700" strike="noStrike">
                <a:solidFill>
                  <a:srgbClr val="000000"/>
                </a:solidFill>
                <a:latin typeface="Times New Roman"/>
                <a:ea typeface="Times New Roman"/>
                <a:cs typeface="Times New Roman"/>
                <a:sym typeface="Times New Roman"/>
              </a:rPr>
              <a:t>1-4 </a:t>
            </a:r>
            <a:r>
              <a:rPr b="0" lang="en-US" sz="1800" strike="noStrike">
                <a:solidFill>
                  <a:srgbClr val="000000"/>
                </a:solidFill>
                <a:latin typeface="Old Standard TT"/>
                <a:ea typeface="Old Standard TT"/>
                <a:cs typeface="Old Standard TT"/>
                <a:sym typeface="Old Standard TT"/>
              </a:rPr>
              <a:t>               </a:t>
            </a:r>
            <a:endParaRPr b="0" sz="1800"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09" name="Google Shape;209;p42"/>
          <p:cNvPicPr preferRelativeResize="0"/>
          <p:nvPr/>
        </p:nvPicPr>
        <p:blipFill rotWithShape="1">
          <a:blip r:embed="rId3">
            <a:alphaModFix/>
          </a:blip>
          <a:srcRect b="0" l="0" r="0" t="0"/>
          <a:stretch/>
        </p:blipFill>
        <p:spPr>
          <a:xfrm>
            <a:off x="4347280" y="1265943"/>
            <a:ext cx="3790950" cy="229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2.3.1 Module 1</a:t>
            </a:r>
            <a:endParaRPr b="0" sz="3000" strike="noStrike">
              <a:solidFill>
                <a:schemeClr val="dk1"/>
              </a:solidFill>
              <a:latin typeface="Arial"/>
              <a:ea typeface="Arial"/>
              <a:cs typeface="Arial"/>
              <a:sym typeface="Arial"/>
            </a:endParaRPr>
          </a:p>
        </p:txBody>
      </p:sp>
      <p:sp>
        <p:nvSpPr>
          <p:cNvPr id="215" name="Google Shape;215;p43"/>
          <p:cNvSpPr/>
          <p:nvPr/>
        </p:nvSpPr>
        <p:spPr>
          <a:xfrm>
            <a:off x="469805" y="1301940"/>
            <a:ext cx="8519760" cy="3396600"/>
          </a:xfrm>
          <a:prstGeom prst="rect">
            <a:avLst/>
          </a:prstGeom>
          <a:noFill/>
          <a:ln>
            <a:noFill/>
          </a:ln>
        </p:spPr>
        <p:txBody>
          <a:bodyPr anchorCtr="0" anchor="t" bIns="91425" lIns="90000" spcFirstLastPara="1" rIns="90000" wrap="square" tIns="91425">
            <a:noAutofit/>
          </a:bodyPr>
          <a:lstStyle/>
          <a:p>
            <a:pPr indent="-311150" lvl="0" marL="457200" marR="0" rtl="0" algn="l">
              <a:lnSpc>
                <a:spcPct val="115000"/>
              </a:lnSpc>
              <a:spcBef>
                <a:spcPts val="0"/>
              </a:spcBef>
              <a:spcAft>
                <a:spcPts val="0"/>
              </a:spcAft>
              <a:buClr>
                <a:srgbClr val="000000"/>
              </a:buClr>
              <a:buSzPts val="1300"/>
              <a:buFont typeface="Times New Roman"/>
              <a:buChar char="❖"/>
            </a:pPr>
            <a:r>
              <a:rPr b="1" lang="en-US" sz="1300" strike="noStrike">
                <a:solidFill>
                  <a:srgbClr val="000000"/>
                </a:solidFill>
                <a:latin typeface="Times New Roman"/>
                <a:ea typeface="Times New Roman"/>
                <a:cs typeface="Times New Roman"/>
                <a:sym typeface="Times New Roman"/>
              </a:rPr>
              <a:t>Importing Dataset</a:t>
            </a:r>
            <a:endParaRPr b="1" sz="13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lang="en-US" sz="1200" strike="noStrike">
                <a:solidFill>
                  <a:srgbClr val="000000"/>
                </a:solidFill>
                <a:latin typeface="Times New Roman"/>
                <a:ea typeface="Times New Roman"/>
                <a:cs typeface="Times New Roman"/>
                <a:sym typeface="Times New Roman"/>
              </a:rPr>
              <a:t>	We have taken the dataset from GitHub. It has 11 columns and 52687.</a:t>
            </a:r>
            <a:endParaRPr b="0" sz="1200"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311150" lvl="0" marL="457200" marR="0" rtl="0" algn="l">
              <a:spcBef>
                <a:spcPts val="0"/>
              </a:spcBef>
              <a:spcAft>
                <a:spcPts val="0"/>
              </a:spcAft>
              <a:buClr>
                <a:srgbClr val="000000"/>
              </a:buClr>
              <a:buSzPts val="1300"/>
              <a:buFont typeface="Times New Roman"/>
              <a:buChar char="❖"/>
            </a:pPr>
            <a:r>
              <a:rPr b="1" lang="en-US" sz="1300" strike="noStrike">
                <a:solidFill>
                  <a:srgbClr val="000000"/>
                </a:solidFill>
                <a:latin typeface="Times New Roman"/>
                <a:ea typeface="Times New Roman"/>
                <a:cs typeface="Times New Roman"/>
                <a:sym typeface="Times New Roman"/>
              </a:rPr>
              <a:t>Data Preprocessing</a:t>
            </a:r>
            <a:endParaRPr b="1" sz="1300" strike="noStrike">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b="0" lang="en-US" sz="1200" strike="noStrike">
                <a:solidFill>
                  <a:srgbClr val="000000"/>
                </a:solidFill>
                <a:latin typeface="Times New Roman"/>
                <a:ea typeface="Times New Roman"/>
                <a:cs typeface="Times New Roman"/>
                <a:sym typeface="Times New Roman"/>
              </a:rPr>
              <a:t>Data Preprocessing is that step in which the data gets transformed, or Encoded, to bring it to such a state that now</a:t>
            </a:r>
            <a:r>
              <a:rPr lang="en-US" sz="1200">
                <a:solidFill>
                  <a:srgbClr val="000000"/>
                </a:solidFill>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the machine can easily parse it. Preprocessing data starts from data cleansing, feature engineering, feature selection and etc until the data is ready to</a:t>
            </a:r>
            <a:r>
              <a:rPr lang="en-US" sz="1200">
                <a:solidFill>
                  <a:srgbClr val="000000"/>
                </a:solidFill>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be consumed by the Machine Learning model.</a:t>
            </a:r>
            <a:r>
              <a:rPr lang="en-US" sz="1200">
                <a:solidFill>
                  <a:schemeClr val="dk1"/>
                </a:solidFill>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Four stages: data cleaning, data integration, data reduction, and data transformation.               </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100"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2.3.2 Module 2</a:t>
            </a:r>
            <a:endParaRPr b="0" sz="3000" strike="noStrike">
              <a:solidFill>
                <a:schemeClr val="dk1"/>
              </a:solidFill>
              <a:latin typeface="Arial"/>
              <a:ea typeface="Arial"/>
              <a:cs typeface="Arial"/>
              <a:sym typeface="Arial"/>
            </a:endParaRPr>
          </a:p>
        </p:txBody>
      </p:sp>
      <p:sp>
        <p:nvSpPr>
          <p:cNvPr id="221" name="Google Shape;221;p4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17500" lvl="0" marL="457200" marR="0" rtl="0" algn="l">
              <a:lnSpc>
                <a:spcPct val="115000"/>
              </a:lnSpc>
              <a:spcBef>
                <a:spcPts val="0"/>
              </a:spcBef>
              <a:spcAft>
                <a:spcPts val="0"/>
              </a:spcAft>
              <a:buClr>
                <a:srgbClr val="000000"/>
              </a:buClr>
              <a:buSzPts val="1400"/>
              <a:buFont typeface="Times New Roman"/>
              <a:buChar char="❖"/>
            </a:pPr>
            <a:r>
              <a:rPr b="1" lang="en-US" strike="noStrike">
                <a:solidFill>
                  <a:srgbClr val="000000"/>
                </a:solidFill>
                <a:latin typeface="Times New Roman"/>
                <a:ea typeface="Times New Roman"/>
                <a:cs typeface="Times New Roman"/>
                <a:sym typeface="Times New Roman"/>
              </a:rPr>
              <a:t>Feature Engineering</a:t>
            </a:r>
            <a:endParaRPr b="1"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Feature engineering is the process of selecting, manipulating, and transforming raw data into features that can be used in supervised learning.</a:t>
            </a:r>
            <a:endParaRPr sz="1500"/>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rgbClr val="000000"/>
              </a:buClr>
              <a:buSzPts val="1400"/>
              <a:buFont typeface="Times New Roman"/>
              <a:buChar char="❖"/>
            </a:pPr>
            <a:r>
              <a:rPr b="1" lang="en-US" strike="noStrike">
                <a:solidFill>
                  <a:srgbClr val="000000"/>
                </a:solidFill>
                <a:latin typeface="Times New Roman"/>
                <a:ea typeface="Times New Roman"/>
                <a:cs typeface="Times New Roman"/>
                <a:sym typeface="Times New Roman"/>
              </a:rPr>
              <a:t>Feature selection</a:t>
            </a:r>
            <a:endParaRPr b="1"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The next step is Feature Selection. </a:t>
            </a:r>
            <a:r>
              <a:rPr lang="en-US" sz="1200">
                <a:latin typeface="Times New Roman"/>
                <a:ea typeface="Times New Roman"/>
                <a:cs typeface="Times New Roman"/>
                <a:sym typeface="Times New Roman"/>
              </a:rPr>
              <a:t>There are in total 63 features, but all of the features are not highly </a:t>
            </a:r>
            <a:r>
              <a:rPr lang="en-US" sz="1200">
                <a:latin typeface="Times New Roman"/>
                <a:ea typeface="Times New Roman"/>
                <a:cs typeface="Times New Roman"/>
                <a:sym typeface="Times New Roman"/>
              </a:rPr>
              <a:t>correlated</a:t>
            </a:r>
            <a:r>
              <a:rPr lang="en-US" sz="1200">
                <a:latin typeface="Times New Roman"/>
                <a:ea typeface="Times New Roman"/>
                <a:cs typeface="Times New Roman"/>
                <a:sym typeface="Times New Roman"/>
              </a:rPr>
              <a:t> with our target variable, so we need to find the top features which are </a:t>
            </a:r>
            <a:r>
              <a:rPr lang="en-US" sz="1200">
                <a:latin typeface="Times New Roman"/>
                <a:ea typeface="Times New Roman"/>
                <a:cs typeface="Times New Roman"/>
                <a:sym typeface="Times New Roman"/>
              </a:rPr>
              <a:t>correlated</a:t>
            </a:r>
            <a:r>
              <a:rPr lang="en-US" sz="1200">
                <a:latin typeface="Times New Roman"/>
                <a:ea typeface="Times New Roman"/>
                <a:cs typeface="Times New Roman"/>
                <a:sym typeface="Times New Roman"/>
              </a:rPr>
              <a:t> with our target variable for this we are  constructing a correlation heatmap.</a:t>
            </a:r>
            <a:endParaRPr sz="1500"/>
          </a:p>
          <a:p>
            <a:pPr indent="0" lvl="0" marL="0" marR="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a:p>
            <a:pPr indent="-311150" lvl="0" marL="457200" marR="0" rtl="0" algn="l">
              <a:spcBef>
                <a:spcPts val="0"/>
              </a:spcBef>
              <a:spcAft>
                <a:spcPts val="0"/>
              </a:spcAft>
              <a:buSzPts val="1300"/>
              <a:buFont typeface="Times New Roman"/>
              <a:buChar char="●"/>
            </a:pPr>
            <a:r>
              <a:rPr b="1" lang="en-US" sz="1300">
                <a:latin typeface="Times New Roman"/>
                <a:ea typeface="Times New Roman"/>
                <a:cs typeface="Times New Roman"/>
                <a:sym typeface="Times New Roman"/>
              </a:rPr>
              <a:t> </a:t>
            </a:r>
            <a:r>
              <a:rPr b="1" lang="en-US" sz="1300" strike="noStrike">
                <a:solidFill>
                  <a:srgbClr val="000000"/>
                </a:solidFill>
                <a:latin typeface="Times New Roman"/>
                <a:ea typeface="Times New Roman"/>
                <a:cs typeface="Times New Roman"/>
                <a:sym typeface="Times New Roman"/>
              </a:rPr>
              <a:t>Correlation Coefficient</a:t>
            </a:r>
            <a:endParaRPr b="1" sz="1300"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200">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Correlation is a measure of the linear relationship of two or more variables.</a:t>
            </a:r>
            <a:r>
              <a:rPr lang="en-US" sz="1200">
                <a:solidFill>
                  <a:schemeClr val="dk1"/>
                </a:solidFill>
                <a:latin typeface="Times New Roman"/>
                <a:ea typeface="Times New Roman"/>
                <a:cs typeface="Times New Roman"/>
                <a:sym typeface="Times New Roman"/>
              </a:rPr>
              <a:t> </a:t>
            </a:r>
            <a:r>
              <a:rPr b="0" lang="en-US" sz="1200" strike="noStrike">
                <a:solidFill>
                  <a:srgbClr val="000000"/>
                </a:solidFill>
                <a:latin typeface="Times New Roman"/>
                <a:ea typeface="Times New Roman"/>
                <a:cs typeface="Times New Roman"/>
                <a:sym typeface="Times New Roman"/>
              </a:rPr>
              <a:t>If two variables are correlated, we can predict one from the other. </a:t>
            </a:r>
            <a:r>
              <a:rPr b="0" i="0" lang="en-US" sz="1200" u="none" strike="noStrike">
                <a:solidFill>
                  <a:schemeClr val="dk1"/>
                </a:solidFill>
                <a:latin typeface="Times New Roman"/>
                <a:ea typeface="Times New Roman"/>
                <a:cs typeface="Times New Roman"/>
                <a:sym typeface="Times New Roman"/>
              </a:rPr>
              <a:t>Correlation can be positive (increase in one value of feature increases the value of the target variable) or negative (increase in one value of feature    decreases the value of the target variable)</a:t>
            </a:r>
            <a:endParaRPr b="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200">
                <a:solidFill>
                  <a:schemeClr val="dk1"/>
                </a:solidFill>
                <a:latin typeface="Arial"/>
                <a:ea typeface="Arial"/>
                <a:cs typeface="Arial"/>
                <a:sym typeface="Arial"/>
              </a:rPr>
            </a:br>
            <a:endParaRPr b="0" sz="1200"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2.3.3 Module 3</a:t>
            </a:r>
            <a:endParaRPr b="0" sz="3000" strike="noStrike">
              <a:solidFill>
                <a:schemeClr val="dk1"/>
              </a:solidFill>
              <a:latin typeface="Arial"/>
              <a:ea typeface="Arial"/>
              <a:cs typeface="Arial"/>
              <a:sym typeface="Arial"/>
            </a:endParaRPr>
          </a:p>
        </p:txBody>
      </p:sp>
      <p:sp>
        <p:nvSpPr>
          <p:cNvPr id="227" name="Google Shape;227;p4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17500" lvl="0" marL="457200" marR="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Making predictions using different algorithms</a:t>
            </a:r>
            <a:endParaRPr b="1">
              <a:solidFill>
                <a:schemeClr val="dk1"/>
              </a:solidFill>
              <a:latin typeface="Times New Roman"/>
              <a:ea typeface="Times New Roman"/>
              <a:cs typeface="Times New Roman"/>
              <a:sym typeface="Times New Roman"/>
            </a:endParaRPr>
          </a:p>
          <a:p>
            <a:pPr indent="0" lvl="0" marL="457200" marR="700405" rtl="0" algn="just">
              <a:lnSpc>
                <a:spcPct val="85000"/>
              </a:lnSpc>
              <a:spcBef>
                <a:spcPts val="985"/>
              </a:spcBef>
              <a:spcAft>
                <a:spcPts val="0"/>
              </a:spcAft>
              <a:buNone/>
            </a:pPr>
            <a:r>
              <a:rPr b="0" i="0" lang="en-US" sz="1300" u="none" cap="none" strike="noStrike">
                <a:solidFill>
                  <a:schemeClr val="dk1"/>
                </a:solidFill>
                <a:latin typeface="Times New Roman"/>
                <a:ea typeface="Times New Roman"/>
                <a:cs typeface="Times New Roman"/>
                <a:sym typeface="Times New Roman"/>
              </a:rPr>
              <a:t>Modeling uses Machine Learning Algorithm (Linear Regression, Random Forest) and also does some Tuning       Hyper-parameters.</a:t>
            </a:r>
            <a:endParaRPr sz="1300">
              <a:solidFill>
                <a:schemeClr val="dk1"/>
              </a:solidFill>
              <a:latin typeface="Times New Roman"/>
              <a:ea typeface="Times New Roman"/>
              <a:cs typeface="Times New Roman"/>
              <a:sym typeface="Times New Roman"/>
            </a:endParaRPr>
          </a:p>
          <a:p>
            <a:pPr indent="-311150" lvl="0" marL="457200" marR="700405" rtl="0" algn="just">
              <a:lnSpc>
                <a:spcPct val="85000"/>
              </a:lnSpc>
              <a:spcBef>
                <a:spcPts val="985"/>
              </a:spcBef>
              <a:spcAft>
                <a:spcPts val="0"/>
              </a:spcAft>
              <a:buClr>
                <a:schemeClr val="dk1"/>
              </a:buClr>
              <a:buSzPts val="1300"/>
              <a:buFont typeface="Times New Roman"/>
              <a:buChar char="●"/>
            </a:pPr>
            <a:r>
              <a:rPr b="1" lang="en-US" sz="1300">
                <a:solidFill>
                  <a:schemeClr val="dk1"/>
                </a:solidFill>
                <a:latin typeface="Times New Roman"/>
                <a:ea typeface="Times New Roman"/>
                <a:cs typeface="Times New Roman"/>
                <a:sym typeface="Times New Roman"/>
              </a:rPr>
              <a:t>Hyperparameters Tuning</a:t>
            </a:r>
            <a:endParaRPr b="1" sz="1300">
              <a:solidFill>
                <a:schemeClr val="dk1"/>
              </a:solidFill>
              <a:latin typeface="Times New Roman"/>
              <a:ea typeface="Times New Roman"/>
              <a:cs typeface="Times New Roman"/>
              <a:sym typeface="Times New Roman"/>
            </a:endParaRPr>
          </a:p>
          <a:p>
            <a:pPr indent="0" lvl="0" marL="457200" marR="699135" rtl="0" algn="just">
              <a:lnSpc>
                <a:spcPct val="91000"/>
              </a:lnSpc>
              <a:spcBef>
                <a:spcPts val="910"/>
              </a:spcBef>
              <a:spcAft>
                <a:spcPts val="0"/>
              </a:spcAft>
              <a:buNone/>
            </a:pPr>
            <a:r>
              <a:rPr b="0" i="0" lang="en-US" sz="1300" u="none" cap="none" strike="noStrike">
                <a:solidFill>
                  <a:schemeClr val="dk1"/>
                </a:solidFill>
                <a:latin typeface="Times New Roman"/>
                <a:ea typeface="Times New Roman"/>
                <a:cs typeface="Times New Roman"/>
                <a:sym typeface="Times New Roman"/>
              </a:rPr>
              <a:t>A Machine Learning model is defined as a mathematical model with a number of parameters that need to be learned from the data. By training a model with existing data, we are able to fit the model parameters.</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spcBef>
                <a:spcPts val="1005"/>
              </a:spcBef>
              <a:spcAft>
                <a:spcPts val="0"/>
              </a:spcAft>
              <a:buClr>
                <a:schemeClr val="dk1"/>
              </a:buClr>
              <a:buSzPts val="1300"/>
              <a:buFont typeface="Times New Roman"/>
              <a:buChar char="●"/>
            </a:pPr>
            <a:r>
              <a:rPr b="1" lang="en-US" sz="1300">
                <a:solidFill>
                  <a:schemeClr val="dk1"/>
                </a:solidFill>
                <a:latin typeface="Times New Roman"/>
                <a:ea typeface="Times New Roman"/>
                <a:cs typeface="Times New Roman"/>
                <a:sym typeface="Times New Roman"/>
              </a:rPr>
              <a:t>GridSearchCV</a:t>
            </a:r>
            <a:endParaRPr b="1" sz="1300">
              <a:solidFill>
                <a:schemeClr val="dk1"/>
              </a:solidFill>
              <a:latin typeface="Times New Roman"/>
              <a:ea typeface="Times New Roman"/>
              <a:cs typeface="Times New Roman"/>
              <a:sym typeface="Times New Roman"/>
            </a:endParaRPr>
          </a:p>
          <a:p>
            <a:pPr indent="0" lvl="0" marL="457200" marR="700405" rtl="0" algn="just">
              <a:lnSpc>
                <a:spcPct val="91000"/>
              </a:lnSpc>
              <a:spcBef>
                <a:spcPts val="910"/>
              </a:spcBef>
              <a:spcAft>
                <a:spcPts val="0"/>
              </a:spcAft>
              <a:buNone/>
            </a:pPr>
            <a:r>
              <a:rPr b="0" i="0" lang="en-US" sz="1300" u="none" cap="none" strike="noStrike">
                <a:solidFill>
                  <a:schemeClr val="dk1"/>
                </a:solidFill>
                <a:latin typeface="Times New Roman"/>
                <a:ea typeface="Times New Roman"/>
                <a:cs typeface="Times New Roman"/>
                <a:sym typeface="Times New Roman"/>
              </a:rPr>
              <a:t>In GridSearchCV approach, machine learning model is evaluated for a range of hyperparameter values. This approach is called GridSearchCV, because it searches for best set of hyperparameters from a grid of hyperparameters values.</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900"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p:nvPr/>
        </p:nvSpPr>
        <p:spPr>
          <a:xfrm>
            <a:off x="512640" y="275400"/>
            <a:ext cx="8118000" cy="476136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A Project Report on</a:t>
            </a:r>
            <a:br>
              <a:rPr b="0" i="0" lang="en-US" sz="1800" u="none" cap="none" strike="noStrike">
                <a:solidFill>
                  <a:schemeClr val="dk1"/>
                </a:solidFill>
                <a:latin typeface="Arial"/>
                <a:ea typeface="Arial"/>
                <a:cs typeface="Arial"/>
                <a:sym typeface="Arial"/>
              </a:rPr>
            </a:br>
            <a:r>
              <a:rPr b="1" i="0" lang="en-US" sz="1800" u="none" cap="none" strike="noStrike">
                <a:solidFill>
                  <a:schemeClr val="lt1"/>
                </a:solidFill>
                <a:latin typeface="Times New Roman"/>
                <a:ea typeface="Times New Roman"/>
                <a:cs typeface="Times New Roman"/>
                <a:sym typeface="Times New Roman"/>
              </a:rPr>
              <a:t>Predicting Instagram Influencer Engagement Rate</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Submitted in partial fulfilment of the degree of</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Bachelor of Engineering(Sem-8)</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in</a:t>
            </a:r>
            <a:br>
              <a:rPr b="0" i="0" lang="en-US" sz="1800" u="none" cap="none" strike="noStrike">
                <a:solidFill>
                  <a:schemeClr val="dk1"/>
                </a:solidFill>
                <a:latin typeface="Arial"/>
                <a:ea typeface="Arial"/>
                <a:cs typeface="Arial"/>
                <a:sym typeface="Arial"/>
              </a:rPr>
            </a:br>
            <a:r>
              <a:rPr b="1" i="0" lang="en-US" sz="1800" u="none" cap="none" strike="noStrike">
                <a:solidFill>
                  <a:srgbClr val="FFFBF0"/>
                </a:solidFill>
                <a:latin typeface="Times New Roman"/>
                <a:ea typeface="Times New Roman"/>
                <a:cs typeface="Times New Roman"/>
                <a:sym typeface="Times New Roman"/>
              </a:rPr>
              <a:t>Computer Engineering</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By</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Aishwarya More(18102008)</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Shweta Patil(19202002)</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Preksha Vora(19202004)</a:t>
            </a:r>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Moksha Shah(18102057)</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Under the Guidance of</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 Prof. Shafaque syed</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2.3.3 Module 3</a:t>
            </a:r>
            <a:endParaRPr b="0" sz="3000" strike="noStrike">
              <a:solidFill>
                <a:schemeClr val="dk1"/>
              </a:solidFill>
              <a:latin typeface="Arial"/>
              <a:ea typeface="Arial"/>
              <a:cs typeface="Arial"/>
              <a:sym typeface="Arial"/>
            </a:endParaRPr>
          </a:p>
        </p:txBody>
      </p:sp>
      <p:sp>
        <p:nvSpPr>
          <p:cNvPr id="233" name="Google Shape;233;p46"/>
          <p:cNvSpPr/>
          <p:nvPr/>
        </p:nvSpPr>
        <p:spPr>
          <a:xfrm>
            <a:off x="311750" y="980351"/>
            <a:ext cx="8519700" cy="3587700"/>
          </a:xfrm>
          <a:prstGeom prst="rect">
            <a:avLst/>
          </a:prstGeom>
          <a:noFill/>
          <a:ln>
            <a:noFill/>
          </a:ln>
        </p:spPr>
        <p:txBody>
          <a:bodyPr anchorCtr="0" anchor="t" bIns="91425" lIns="90000" spcFirstLastPara="1" rIns="90000" wrap="square" tIns="91425">
            <a:noAutofit/>
          </a:bodyPr>
          <a:lstStyle/>
          <a:p>
            <a:pPr indent="0" lvl="0" marL="76200" marR="0" rtl="0" algn="l">
              <a:spcBef>
                <a:spcPts val="0"/>
              </a:spcBef>
              <a:spcAft>
                <a:spcPts val="0"/>
              </a:spcAft>
              <a:buNone/>
            </a:pPr>
            <a:r>
              <a:t/>
            </a:r>
            <a:endParaRPr sz="800">
              <a:solidFill>
                <a:schemeClr val="dk1"/>
              </a:solidFill>
              <a:latin typeface="Calibri"/>
              <a:ea typeface="Calibri"/>
              <a:cs typeface="Calibri"/>
              <a:sym typeface="Calibri"/>
            </a:endParaRPr>
          </a:p>
          <a:p>
            <a:pPr indent="-304800" lvl="0" marL="457200" marR="0" rtl="0" algn="l">
              <a:spcBef>
                <a:spcPts val="1005"/>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In our project we will be considering 4 cases:</a:t>
            </a:r>
            <a:endParaRPr b="1" sz="1200">
              <a:solidFill>
                <a:schemeClr val="dk1"/>
              </a:solidFill>
              <a:latin typeface="Times New Roman"/>
              <a:ea typeface="Times New Roman"/>
              <a:cs typeface="Times New Roman"/>
              <a:sym typeface="Times New Roman"/>
            </a:endParaRPr>
          </a:p>
          <a:p>
            <a:pPr indent="0" lvl="0" marL="457200" marR="0" rtl="0" algn="l">
              <a:spcBef>
                <a:spcPts val="800"/>
              </a:spcBef>
              <a:spcAft>
                <a:spcPts val="0"/>
              </a:spcAft>
              <a:buNone/>
            </a:pPr>
            <a:r>
              <a:rPr b="0" i="0" lang="en-US" sz="1200" u="none" cap="none" strike="noStrike">
                <a:solidFill>
                  <a:schemeClr val="dk1"/>
                </a:solidFill>
                <a:latin typeface="Times New Roman"/>
                <a:ea typeface="Times New Roman"/>
                <a:cs typeface="Times New Roman"/>
                <a:sym typeface="Times New Roman"/>
              </a:rPr>
              <a:t>Modelling without Feature Selection and without Tuning Hyperparameters.</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spcBef>
                <a:spcPts val="600"/>
              </a:spcBef>
              <a:spcAft>
                <a:spcPts val="0"/>
              </a:spcAft>
              <a:buNone/>
            </a:pPr>
            <a:r>
              <a:rPr b="0" i="0" lang="en-US" sz="1200" u="none" cap="none" strike="noStrike">
                <a:solidFill>
                  <a:schemeClr val="dk1"/>
                </a:solidFill>
                <a:latin typeface="Times New Roman"/>
                <a:ea typeface="Times New Roman"/>
                <a:cs typeface="Times New Roman"/>
                <a:sym typeface="Times New Roman"/>
              </a:rPr>
              <a:t>Modelling without Feature Selection and with Tuning Hyperparameters.</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spcBef>
                <a:spcPts val="595"/>
              </a:spcBef>
              <a:spcAft>
                <a:spcPts val="0"/>
              </a:spcAft>
              <a:buNone/>
            </a:pPr>
            <a:r>
              <a:rPr b="0" i="0" lang="en-US" sz="1200" u="none" cap="none" strike="noStrike">
                <a:solidFill>
                  <a:schemeClr val="dk1"/>
                </a:solidFill>
                <a:latin typeface="Times New Roman"/>
                <a:ea typeface="Times New Roman"/>
                <a:cs typeface="Times New Roman"/>
                <a:sym typeface="Times New Roman"/>
              </a:rPr>
              <a:t>Modelling with Feature Selection and without Tuning Hyperparameters.</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spcBef>
                <a:spcPts val="600"/>
              </a:spcBef>
              <a:spcAft>
                <a:spcPts val="0"/>
              </a:spcAft>
              <a:buNone/>
            </a:pPr>
            <a:r>
              <a:rPr b="0" i="0" lang="en-US" sz="1200" u="none" cap="none" strike="noStrike">
                <a:solidFill>
                  <a:schemeClr val="dk1"/>
                </a:solidFill>
                <a:latin typeface="Times New Roman"/>
                <a:ea typeface="Times New Roman"/>
                <a:cs typeface="Times New Roman"/>
                <a:sym typeface="Times New Roman"/>
              </a:rPr>
              <a:t>Modelling with Feature Selection and wit Tuning Hyperparameters.</a:t>
            </a:r>
            <a:endParaRPr sz="1200">
              <a:solidFill>
                <a:schemeClr val="dk1"/>
              </a:solidFill>
              <a:latin typeface="Times New Roman"/>
              <a:ea typeface="Times New Roman"/>
              <a:cs typeface="Times New Roman"/>
              <a:sym typeface="Times New Roman"/>
            </a:endParaRPr>
          </a:p>
          <a:p>
            <a:pPr indent="-304800" lvl="0" marL="457200" marR="0" rtl="0" algn="l">
              <a:spcBef>
                <a:spcPts val="60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Metrics evaluation that we will be using is Root Mean Squared Error (RMSE)</a:t>
            </a:r>
            <a:endParaRPr b="1" sz="1200">
              <a:solidFill>
                <a:schemeClr val="dk1"/>
              </a:solidFill>
              <a:latin typeface="Times New Roman"/>
              <a:ea typeface="Times New Roman"/>
              <a:cs typeface="Times New Roman"/>
              <a:sym typeface="Times New Roman"/>
            </a:endParaRPr>
          </a:p>
          <a:p>
            <a:pPr indent="0" lvl="0" marL="457200" marR="699770" rtl="0" algn="just">
              <a:lnSpc>
                <a:spcPct val="93000"/>
              </a:lnSpc>
              <a:spcBef>
                <a:spcPts val="880"/>
              </a:spcBef>
              <a:spcAft>
                <a:spcPts val="0"/>
              </a:spcAft>
              <a:buNone/>
            </a:pPr>
            <a:r>
              <a:rPr b="0" i="0" lang="en-US" sz="1200" u="none" cap="none" strike="noStrike">
                <a:solidFill>
                  <a:schemeClr val="dk1"/>
                </a:solidFill>
                <a:latin typeface="Times New Roman"/>
                <a:ea typeface="Times New Roman"/>
                <a:cs typeface="Times New Roman"/>
                <a:sym typeface="Times New Roman"/>
              </a:rPr>
              <a:t>Root mean square error or root mean square deviation is one of the most commonly used measures . </a:t>
            </a:r>
            <a:endParaRPr b="0" i="0" sz="1200" u="none" cap="none" strike="noStrike">
              <a:solidFill>
                <a:schemeClr val="dk1"/>
              </a:solidFill>
              <a:latin typeface="Times New Roman"/>
              <a:ea typeface="Times New Roman"/>
              <a:cs typeface="Times New Roman"/>
              <a:sym typeface="Times New Roman"/>
            </a:endParaRPr>
          </a:p>
          <a:p>
            <a:pPr indent="0" lvl="0" marL="457200" marR="699770" rtl="0" algn="just">
              <a:lnSpc>
                <a:spcPct val="93000"/>
              </a:lnSpc>
              <a:spcBef>
                <a:spcPts val="880"/>
              </a:spcBef>
              <a:spcAft>
                <a:spcPts val="0"/>
              </a:spcAft>
              <a:buNone/>
            </a:pPr>
            <a:r>
              <a:rPr b="0" i="0" lang="en-US" sz="1200" u="none" cap="none" strike="noStrike">
                <a:solidFill>
                  <a:schemeClr val="dk1"/>
                </a:solidFill>
                <a:latin typeface="Times New Roman"/>
                <a:ea typeface="Times New Roman"/>
                <a:cs typeface="Times New Roman"/>
                <a:sym typeface="Times New Roman"/>
              </a:rPr>
              <a:t>It shows how far predictions fall from measured true values using Euclidean distance .RMSE is commonly used in supervised learning applications, Lower values of RMSE indicate better fit.</a:t>
            </a:r>
            <a:endParaRPr b="0" i="0" sz="1200" u="none" cap="none" strike="noStrike">
              <a:solidFill>
                <a:schemeClr val="dk1"/>
              </a:solidFill>
              <a:latin typeface="Times New Roman"/>
              <a:ea typeface="Times New Roman"/>
              <a:cs typeface="Times New Roman"/>
              <a:sym typeface="Times New Roman"/>
            </a:endParaRPr>
          </a:p>
          <a:p>
            <a:pPr indent="-311150" lvl="0" marL="457200" marR="0" rtl="0" algn="l">
              <a:spcBef>
                <a:spcPts val="1005"/>
              </a:spcBef>
              <a:spcAft>
                <a:spcPts val="0"/>
              </a:spcAft>
              <a:buClr>
                <a:schemeClr val="dk1"/>
              </a:buClr>
              <a:buSzPts val="1300"/>
              <a:buFont typeface="Times New Roman"/>
              <a:buChar char="❖"/>
            </a:pPr>
            <a:r>
              <a:rPr b="1" lang="en-US" sz="1300">
                <a:solidFill>
                  <a:schemeClr val="dk1"/>
                </a:solidFill>
                <a:latin typeface="Times New Roman"/>
                <a:ea typeface="Times New Roman"/>
                <a:cs typeface="Times New Roman"/>
                <a:sym typeface="Times New Roman"/>
              </a:rPr>
              <a:t>Choosing best suitable algorithms</a:t>
            </a:r>
            <a:endParaRPr b="1" sz="1300">
              <a:solidFill>
                <a:schemeClr val="dk1"/>
              </a:solidFill>
              <a:latin typeface="Times New Roman"/>
              <a:ea typeface="Times New Roman"/>
              <a:cs typeface="Times New Roman"/>
              <a:sym typeface="Times New Roman"/>
            </a:endParaRPr>
          </a:p>
          <a:p>
            <a:pPr indent="45720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The algorithm which will give lowest rmse value will be chosen for final prediction and results will be evaluated.</a:t>
            </a:r>
            <a:r>
              <a:rPr b="0" lang="en-US" sz="1200" strike="noStrike">
                <a:solidFill>
                  <a:srgbClr val="000000"/>
                </a:solidFill>
                <a:latin typeface="Times New Roman"/>
                <a:ea typeface="Times New Roman"/>
                <a:cs typeface="Times New Roman"/>
                <a:sym typeface="Times New Roman"/>
              </a:rPr>
              <a:t>               </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800"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7"/>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2.3.4 Module </a:t>
            </a:r>
            <a:r>
              <a:rPr b="1" lang="en-US" sz="3000">
                <a:solidFill>
                  <a:srgbClr val="000000"/>
                </a:solidFill>
                <a:latin typeface="Times New Roman"/>
                <a:ea typeface="Times New Roman"/>
                <a:cs typeface="Times New Roman"/>
                <a:sym typeface="Times New Roman"/>
              </a:rPr>
              <a:t>4</a:t>
            </a:r>
            <a:endParaRPr b="0" sz="3000" strike="noStrike">
              <a:solidFill>
                <a:schemeClr val="dk1"/>
              </a:solidFill>
              <a:latin typeface="Arial"/>
              <a:ea typeface="Arial"/>
              <a:cs typeface="Arial"/>
              <a:sym typeface="Arial"/>
            </a:endParaRPr>
          </a:p>
        </p:txBody>
      </p:sp>
      <p:sp>
        <p:nvSpPr>
          <p:cNvPr id="239" name="Google Shape;239;p47"/>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11150" lvl="0" marL="457200" marR="0" rtl="0" algn="l">
              <a:spcBef>
                <a:spcPts val="0"/>
              </a:spcBef>
              <a:spcAft>
                <a:spcPts val="0"/>
              </a:spcAft>
              <a:buClr>
                <a:schemeClr val="dk1"/>
              </a:buClr>
              <a:buSzPts val="1300"/>
              <a:buFont typeface="Times New Roman"/>
              <a:buChar char="❖"/>
            </a:pPr>
            <a:r>
              <a:rPr b="1" lang="en-US" sz="1300">
                <a:solidFill>
                  <a:schemeClr val="dk1"/>
                </a:solidFill>
                <a:latin typeface="Times New Roman"/>
                <a:ea typeface="Times New Roman"/>
                <a:cs typeface="Times New Roman"/>
                <a:sym typeface="Times New Roman"/>
              </a:rPr>
              <a:t>Training and testing on best suited algorithm</a:t>
            </a:r>
            <a:endParaRPr b="1" sz="1300">
              <a:solidFill>
                <a:schemeClr val="dk1"/>
              </a:solidFill>
              <a:latin typeface="Times New Roman"/>
              <a:ea typeface="Times New Roman"/>
              <a:cs typeface="Times New Roman"/>
              <a:sym typeface="Times New Roman"/>
            </a:endParaRPr>
          </a:p>
          <a:p>
            <a:pPr indent="0" lvl="0" marL="457200" marR="698500" rtl="0" algn="just">
              <a:lnSpc>
                <a:spcPct val="95000"/>
              </a:lnSpc>
              <a:spcBef>
                <a:spcPts val="870"/>
              </a:spcBef>
              <a:spcAft>
                <a:spcPts val="0"/>
              </a:spcAft>
              <a:buNone/>
            </a:pPr>
            <a:r>
              <a:rPr b="0" i="0" lang="en-US" sz="1200" u="none" cap="none" strike="noStrike">
                <a:solidFill>
                  <a:schemeClr val="dk1"/>
                </a:solidFill>
                <a:latin typeface="Times New Roman"/>
                <a:ea typeface="Times New Roman"/>
                <a:cs typeface="Times New Roman"/>
                <a:sym typeface="Times New Roman"/>
              </a:rPr>
              <a:t>Whichever RMSE value is least that will be better fitted so we will choose that algorithm to make our final predictions. Our main target is to predict the engagement rates of different users and based on that the user will be categorized in to ”Growing” or ”Declining” phase. Brand will be able to select Influencers basis on which phase they are.</a:t>
            </a:r>
            <a:endParaRPr b="0" i="0" sz="1200" u="none" cap="none" strike="noStrike">
              <a:solidFill>
                <a:schemeClr val="dk1"/>
              </a:solidFill>
              <a:latin typeface="Times New Roman"/>
              <a:ea typeface="Times New Roman"/>
              <a:cs typeface="Times New Roman"/>
              <a:sym typeface="Times New Roman"/>
            </a:endParaRPr>
          </a:p>
          <a:p>
            <a:pPr indent="-311150" lvl="0" marL="457200" marR="698500" rtl="0" algn="just">
              <a:lnSpc>
                <a:spcPct val="95000"/>
              </a:lnSpc>
              <a:spcBef>
                <a:spcPts val="870"/>
              </a:spcBef>
              <a:spcAft>
                <a:spcPts val="0"/>
              </a:spcAft>
              <a:buClr>
                <a:schemeClr val="dk1"/>
              </a:buClr>
              <a:buSzPts val="1300"/>
              <a:buFont typeface="Times New Roman"/>
              <a:buChar char="❖"/>
            </a:pPr>
            <a:r>
              <a:rPr b="1" lang="en-US" sz="1300">
                <a:solidFill>
                  <a:schemeClr val="dk1"/>
                </a:solidFill>
                <a:latin typeface="Times New Roman"/>
                <a:ea typeface="Times New Roman"/>
                <a:cs typeface="Times New Roman"/>
                <a:sym typeface="Times New Roman"/>
              </a:rPr>
              <a:t>Plotting Graph </a:t>
            </a:r>
            <a:endParaRPr b="1" sz="1300">
              <a:solidFill>
                <a:schemeClr val="dk1"/>
              </a:solidFill>
              <a:latin typeface="Times New Roman"/>
              <a:ea typeface="Times New Roman"/>
              <a:cs typeface="Times New Roman"/>
              <a:sym typeface="Times New Roman"/>
            </a:endParaRPr>
          </a:p>
          <a:p>
            <a:pPr indent="0" lvl="0" marL="457200" marR="698500" rtl="0" algn="just">
              <a:lnSpc>
                <a:spcPct val="95000"/>
              </a:lnSpc>
              <a:spcBef>
                <a:spcPts val="870"/>
              </a:spcBef>
              <a:spcAft>
                <a:spcPts val="0"/>
              </a:spcAft>
              <a:buNone/>
            </a:pPr>
            <a:r>
              <a:rPr lang="en-US" sz="1200">
                <a:solidFill>
                  <a:schemeClr val="dk1"/>
                </a:solidFill>
                <a:latin typeface="Times New Roman"/>
                <a:ea typeface="Times New Roman"/>
                <a:cs typeface="Times New Roman"/>
                <a:sym typeface="Times New Roman"/>
              </a:rPr>
              <a:t>A heatmap contains values representing various shades of the same color for each value to be plotted. Usually the darker shades of the chart represent higher values than the lighter shade. </a:t>
            </a:r>
            <a:endParaRPr sz="1200">
              <a:solidFill>
                <a:schemeClr val="dk1"/>
              </a:solidFill>
              <a:latin typeface="Times New Roman"/>
              <a:ea typeface="Times New Roman"/>
              <a:cs typeface="Times New Roman"/>
              <a:sym typeface="Times New Roman"/>
            </a:endParaRPr>
          </a:p>
          <a:p>
            <a:pPr indent="0" lvl="0" marL="76200" marR="0" rtl="0" algn="l">
              <a:spcBef>
                <a:spcPts val="1005"/>
              </a:spcBef>
              <a:spcAft>
                <a:spcPts val="0"/>
              </a:spcAft>
              <a:buNone/>
            </a:pPr>
            <a:r>
              <a:rPr b="0" lang="en-US" sz="1200" strike="noStrike">
                <a:solidFill>
                  <a:srgbClr val="000000"/>
                </a:solidFill>
                <a:latin typeface="Times New Roman"/>
                <a:ea typeface="Times New Roman"/>
                <a:cs typeface="Times New Roman"/>
                <a:sym typeface="Times New Roman"/>
              </a:rPr>
              <a:t>               </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lang="en-US" sz="4200" strike="noStrike">
                <a:solidFill>
                  <a:srgbClr val="FFFBF0"/>
                </a:solidFill>
                <a:latin typeface="Old Standard TT"/>
                <a:ea typeface="Old Standard TT"/>
                <a:cs typeface="Old Standard TT"/>
                <a:sym typeface="Old Standard TT"/>
              </a:rPr>
              <a:t>3.Implementation</a:t>
            </a:r>
            <a:endParaRPr b="0" sz="4200" strike="noStrike">
              <a:solidFill>
                <a:schemeClr val="dk1"/>
              </a:solidFill>
              <a:latin typeface="Arial"/>
              <a:ea typeface="Arial"/>
              <a:cs typeface="Arial"/>
              <a:sym typeface="Arial"/>
            </a:endParaRPr>
          </a:p>
        </p:txBody>
      </p:sp>
      <p:sp>
        <p:nvSpPr>
          <p:cNvPr id="245" name="Google Shape;245;p48"/>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9"/>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3.1 proposed system </a:t>
            </a:r>
            <a:endParaRPr b="0" sz="3000" strike="noStrike">
              <a:solidFill>
                <a:schemeClr val="dk1"/>
              </a:solidFill>
              <a:latin typeface="Arial"/>
              <a:ea typeface="Arial"/>
              <a:cs typeface="Arial"/>
              <a:sym typeface="Arial"/>
            </a:endParaRPr>
          </a:p>
        </p:txBody>
      </p:sp>
      <p:sp>
        <p:nvSpPr>
          <p:cNvPr id="251" name="Google Shape;251;p49"/>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9"/>
          <p:cNvSpPr txBox="1"/>
          <p:nvPr>
            <p:ph idx="1" type="body"/>
          </p:nvPr>
        </p:nvSpPr>
        <p:spPr>
          <a:xfrm>
            <a:off x="457020" y="575460"/>
            <a:ext cx="8229240" cy="2982960"/>
          </a:xfrm>
          <a:prstGeom prst="rect">
            <a:avLst/>
          </a:prstGeom>
          <a:noFill/>
          <a:ln>
            <a:noFill/>
          </a:ln>
        </p:spPr>
        <p:txBody>
          <a:bodyPr anchorCtr="0" anchor="ctr" bIns="0" lIns="0" spcFirstLastPara="1" rIns="0" wrap="square" tIns="0">
            <a:normAutofit/>
          </a:bodyPr>
          <a:lstStyle/>
          <a:p>
            <a:pPr indent="0" lvl="0" marL="0" marR="0" rtl="0" algn="just">
              <a:lnSpc>
                <a:spcPct val="9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First brand can login to the website ,then user dashboard appear in that brand details is shown After the user dashboard there is an search influencer In search influencer we can search  any influencer with their category We can also bookmark the influencers that will be stored in the list tab. In the settings tab we can change a password for the brand. After that we logout from the brand dashboard. After that admin dashboard there is a Brand. Where each Brand is shown After brand there is an Influencer tab. In influencer tab we can see the list of influencer In the settings tab we can change a password for the Admin. After that we logout from the br Admin dashboard.</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3.1.1 policies</a:t>
            </a:r>
            <a:endParaRPr b="0" sz="3000" strike="noStrike">
              <a:solidFill>
                <a:schemeClr val="dk1"/>
              </a:solidFill>
              <a:latin typeface="Arial"/>
              <a:ea typeface="Arial"/>
              <a:cs typeface="Arial"/>
              <a:sym typeface="Arial"/>
            </a:endParaRPr>
          </a:p>
        </p:txBody>
      </p:sp>
      <p:sp>
        <p:nvSpPr>
          <p:cNvPr id="258" name="Google Shape;258;p50"/>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0"/>
          <p:cNvSpPr txBox="1"/>
          <p:nvPr>
            <p:ph idx="1" type="body"/>
          </p:nvPr>
        </p:nvSpPr>
        <p:spPr>
          <a:xfrm>
            <a:off x="457020" y="575460"/>
            <a:ext cx="8229240" cy="298296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The First task in our project was to search the topic. We need to search for a project which is practical oriented and theoretically aligned. After reading all the descriptions and discussing it with others a project topic is finalized. After finalizing with others, our next task is to identify the problem. Problem identification involves a lot of background work in the general area of the problem. Normally it calls for the use of prior experience, typically experience we may not yet have. For identifying the task, we need to read as much base paper as we can. After identifying the problem we are now able to design our system. After the Designing is finalized we now start with the actual coding part. We will split the coding into small modules. When each module is fully qualified, we will integrate into one system. After the implementation of our idea, we must test for the bugs by using all possible test scenarios and test cases. After the testing phase is done, we are now ready to deploy our project.</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3.1.2 Algorithms</a:t>
            </a:r>
            <a:endParaRPr b="0" sz="3000" strike="noStrike">
              <a:solidFill>
                <a:schemeClr val="dk1"/>
              </a:solidFill>
              <a:latin typeface="Arial"/>
              <a:ea typeface="Arial"/>
              <a:cs typeface="Arial"/>
              <a:sym typeface="Arial"/>
            </a:endParaRPr>
          </a:p>
        </p:txBody>
      </p:sp>
      <p:sp>
        <p:nvSpPr>
          <p:cNvPr id="265" name="Google Shape;265;p51"/>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1"/>
          <p:cNvSpPr txBox="1"/>
          <p:nvPr>
            <p:ph idx="1" type="body"/>
          </p:nvPr>
        </p:nvSpPr>
        <p:spPr>
          <a:xfrm>
            <a:off x="644625" y="1080300"/>
            <a:ext cx="8057700" cy="2982900"/>
          </a:xfrm>
          <a:prstGeom prst="rect">
            <a:avLst/>
          </a:prstGeom>
          <a:noFill/>
          <a:ln>
            <a:noFill/>
          </a:ln>
        </p:spPr>
        <p:txBody>
          <a:bodyPr anchorCtr="0" anchor="ctr" bIns="0" lIns="0" spcFirstLastPara="1" rIns="0" wrap="square" tIns="0">
            <a:normAutofit/>
          </a:bodyPr>
          <a:lstStyle/>
          <a:p>
            <a:pPr indent="-311150" lvl="0" marL="457200" marR="699135" rtl="0" algn="just">
              <a:lnSpc>
                <a:spcPct val="95000"/>
              </a:lnSpc>
              <a:spcBef>
                <a:spcPts val="0"/>
              </a:spcBef>
              <a:spcAft>
                <a:spcPts val="0"/>
              </a:spcAft>
              <a:buClr>
                <a:srgbClr val="000000"/>
              </a:buClr>
              <a:buSzPts val="1300"/>
              <a:buFont typeface="Tahoma"/>
              <a:buChar char="•"/>
            </a:pPr>
            <a:r>
              <a:rPr b="1" lang="en-US" sz="1300">
                <a:solidFill>
                  <a:srgbClr val="000000"/>
                </a:solidFill>
                <a:latin typeface="Tahoma"/>
                <a:ea typeface="Tahoma"/>
                <a:cs typeface="Tahoma"/>
                <a:sym typeface="Tahoma"/>
              </a:rPr>
              <a:t>Linear Regression:</a:t>
            </a:r>
            <a:r>
              <a:rPr lang="en-US" sz="1300">
                <a:solidFill>
                  <a:srgbClr val="000000"/>
                </a:solidFill>
                <a:latin typeface="Tahoma"/>
                <a:ea typeface="Tahoma"/>
                <a:cs typeface="Tahoma"/>
                <a:sym typeface="Tahoma"/>
              </a:rPr>
              <a:t> </a:t>
            </a:r>
            <a:endParaRPr sz="1300">
              <a:solidFill>
                <a:srgbClr val="000000"/>
              </a:solidFill>
              <a:latin typeface="Tahoma"/>
              <a:ea typeface="Tahoma"/>
              <a:cs typeface="Tahoma"/>
              <a:sym typeface="Tahoma"/>
            </a:endParaRPr>
          </a:p>
          <a:p>
            <a:pPr indent="0" lvl="0" marL="457200" marR="699135" rtl="0" algn="just">
              <a:lnSpc>
                <a:spcPct val="95000"/>
              </a:lnSpc>
              <a:spcBef>
                <a:spcPts val="0"/>
              </a:spcBef>
              <a:spcAft>
                <a:spcPts val="0"/>
              </a:spcAft>
              <a:buNone/>
            </a:pPr>
            <a:r>
              <a:rPr lang="en-US" sz="1300">
                <a:solidFill>
                  <a:srgbClr val="000000"/>
                </a:solidFill>
                <a:latin typeface="Tahoma"/>
                <a:ea typeface="Tahoma"/>
                <a:cs typeface="Tahoma"/>
                <a:sym typeface="Tahoma"/>
              </a:rPr>
              <a:t>Linear regression analysis is used to predict the value of one variable based on the value of another variable. based on the value of another variable. In Linear Regression, we accept that there is a connection between an autonomous variable vector and the needy target variable. By utilizing the free parameters, we can anticipate the objective variable.</a:t>
            </a:r>
            <a:endParaRPr sz="1300">
              <a:latin typeface="Tahoma"/>
              <a:ea typeface="Tahoma"/>
              <a:cs typeface="Tahoma"/>
              <a:sym typeface="Tahoma"/>
            </a:endParaRPr>
          </a:p>
          <a:p>
            <a:pPr indent="-311150" lvl="0" marL="457200" marR="700405" rtl="0" algn="just">
              <a:lnSpc>
                <a:spcPct val="93000"/>
              </a:lnSpc>
              <a:spcBef>
                <a:spcPts val="1000"/>
              </a:spcBef>
              <a:spcAft>
                <a:spcPts val="0"/>
              </a:spcAft>
              <a:buClr>
                <a:srgbClr val="000000"/>
              </a:buClr>
              <a:buSzPts val="1300"/>
              <a:buFont typeface="Tahoma"/>
              <a:buChar char="•"/>
            </a:pPr>
            <a:r>
              <a:rPr b="1" lang="en-US" sz="1300">
                <a:solidFill>
                  <a:srgbClr val="000000"/>
                </a:solidFill>
                <a:latin typeface="Tahoma"/>
                <a:ea typeface="Tahoma"/>
                <a:cs typeface="Tahoma"/>
                <a:sym typeface="Tahoma"/>
              </a:rPr>
              <a:t>Random Forest : </a:t>
            </a:r>
            <a:endParaRPr b="1" sz="1300">
              <a:solidFill>
                <a:srgbClr val="000000"/>
              </a:solidFill>
              <a:latin typeface="Tahoma"/>
              <a:ea typeface="Tahoma"/>
              <a:cs typeface="Tahoma"/>
              <a:sym typeface="Tahoma"/>
            </a:endParaRPr>
          </a:p>
          <a:p>
            <a:pPr indent="0" lvl="0" marL="457200" marR="700405" rtl="0" algn="just">
              <a:lnSpc>
                <a:spcPct val="93000"/>
              </a:lnSpc>
              <a:spcBef>
                <a:spcPts val="1000"/>
              </a:spcBef>
              <a:spcAft>
                <a:spcPts val="0"/>
              </a:spcAft>
              <a:buNone/>
            </a:pPr>
            <a:r>
              <a:rPr lang="en-US" sz="1300">
                <a:solidFill>
                  <a:srgbClr val="000000"/>
                </a:solidFill>
                <a:latin typeface="Tahoma"/>
                <a:ea typeface="Tahoma"/>
                <a:cs typeface="Tahoma"/>
                <a:sym typeface="Tahoma"/>
              </a:rPr>
              <a:t>Random forest is a supervised learning algorithm. Random forest algorithms can be used for both classifications and regression tasks. It provides higher accuracy through cross-validation.  Random Forest [1] forms several decision trees and integrates them so that they can predict more accurately. When the tree starts spreading it creates more randomness in the model. Due to the wide diversity of Random Forest provides better results and prevents over-fitting.</a:t>
            </a:r>
            <a:endParaRPr sz="1300">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3.1.4 platforms for execution</a:t>
            </a:r>
            <a:endParaRPr b="0" sz="3000" strike="noStrike">
              <a:solidFill>
                <a:schemeClr val="dk1"/>
              </a:solidFill>
              <a:latin typeface="Arial"/>
              <a:ea typeface="Arial"/>
              <a:cs typeface="Arial"/>
              <a:sym typeface="Arial"/>
            </a:endParaRPr>
          </a:p>
        </p:txBody>
      </p:sp>
      <p:sp>
        <p:nvSpPr>
          <p:cNvPr id="272" name="Google Shape;272;p52"/>
          <p:cNvSpPr/>
          <p:nvPr/>
        </p:nvSpPr>
        <p:spPr>
          <a:xfrm>
            <a:off x="311760" y="1171440"/>
            <a:ext cx="851976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52"/>
          <p:cNvPicPr preferRelativeResize="0"/>
          <p:nvPr/>
        </p:nvPicPr>
        <p:blipFill rotWithShape="1">
          <a:blip r:embed="rId3">
            <a:alphaModFix/>
          </a:blip>
          <a:srcRect b="0" l="0" r="0" t="0"/>
          <a:stretch/>
        </p:blipFill>
        <p:spPr>
          <a:xfrm>
            <a:off x="1115085" y="1528762"/>
            <a:ext cx="6353175" cy="2085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3"/>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4. Results</a:t>
            </a:r>
            <a:endParaRPr b="0" sz="3000" strike="noStrike">
              <a:solidFill>
                <a:schemeClr val="dk1"/>
              </a:solidFill>
              <a:latin typeface="Arial"/>
              <a:ea typeface="Arial"/>
              <a:cs typeface="Arial"/>
              <a:sym typeface="Arial"/>
            </a:endParaRPr>
          </a:p>
        </p:txBody>
      </p:sp>
      <p:sp>
        <p:nvSpPr>
          <p:cNvPr id="279" name="Google Shape;279;p53"/>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80" name="Google Shape;280;p53"/>
          <p:cNvSpPr txBox="1"/>
          <p:nvPr>
            <p:ph idx="1" type="body"/>
          </p:nvPr>
        </p:nvSpPr>
        <p:spPr>
          <a:xfrm>
            <a:off x="457020" y="1171440"/>
            <a:ext cx="8229300" cy="1246800"/>
          </a:xfrm>
          <a:prstGeom prst="rect">
            <a:avLst/>
          </a:prstGeom>
          <a:noFill/>
          <a:ln>
            <a:noFill/>
          </a:ln>
        </p:spPr>
        <p:txBody>
          <a:bodyPr anchorCtr="0" anchor="ctr" bIns="0" lIns="0" spcFirstLastPara="1" rIns="0" wrap="square" tIns="0">
            <a:spAutoFit/>
          </a:bodyPr>
          <a:lstStyle/>
          <a:p>
            <a:pPr indent="0" lvl="0" marL="0" marR="0" rtl="0" algn="just">
              <a:lnSpc>
                <a:spcPct val="90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In Modelling without feature selection and without tuning: RMSE value of Linear regression is greater than Random forest In Modelling without feature selection with tuning: RMSE value of Linear regression is greater than Random forest In Modelling with feature selection without tuning: RMSE value of Linear regression is almost equal to Random forest In Modelling with feature selection with tuning: RMSE value of Linear regression is greater than Random forest among all the above RMSE value Random forest give the least value that’s why we select that algorithm for final prediction.</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4. Results</a:t>
            </a:r>
            <a:endParaRPr b="0" sz="3000" strike="noStrike">
              <a:solidFill>
                <a:schemeClr val="dk1"/>
              </a:solidFill>
              <a:latin typeface="Arial"/>
              <a:ea typeface="Arial"/>
              <a:cs typeface="Arial"/>
              <a:sym typeface="Arial"/>
            </a:endParaRPr>
          </a:p>
        </p:txBody>
      </p:sp>
      <p:sp>
        <p:nvSpPr>
          <p:cNvPr id="286" name="Google Shape;286;p5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87" name="Google Shape;287;p54"/>
          <p:cNvPicPr preferRelativeResize="0"/>
          <p:nvPr/>
        </p:nvPicPr>
        <p:blipFill rotWithShape="1">
          <a:blip r:embed="rId3">
            <a:alphaModFix/>
          </a:blip>
          <a:srcRect b="0" l="0" r="0" t="0"/>
          <a:stretch/>
        </p:blipFill>
        <p:spPr>
          <a:xfrm>
            <a:off x="1547452" y="1186875"/>
            <a:ext cx="604837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5"/>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4. Results</a:t>
            </a:r>
            <a:endParaRPr b="0" sz="3000" strike="noStrike">
              <a:solidFill>
                <a:schemeClr val="dk1"/>
              </a:solidFill>
              <a:latin typeface="Arial"/>
              <a:ea typeface="Arial"/>
              <a:cs typeface="Arial"/>
              <a:sym typeface="Arial"/>
            </a:endParaRPr>
          </a:p>
        </p:txBody>
      </p:sp>
      <p:sp>
        <p:nvSpPr>
          <p:cNvPr id="293" name="Google Shape;293;p55"/>
          <p:cNvSpPr/>
          <p:nvPr/>
        </p:nvSpPr>
        <p:spPr>
          <a:xfrm>
            <a:off x="311760" y="1134240"/>
            <a:ext cx="851970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graphicFrame>
        <p:nvGraphicFramePr>
          <p:cNvPr id="294" name="Google Shape;294;p55"/>
          <p:cNvGraphicFramePr/>
          <p:nvPr/>
        </p:nvGraphicFramePr>
        <p:xfrm>
          <a:off x="952500" y="2000250"/>
          <a:ext cx="3000000" cy="3000000"/>
        </p:xfrm>
        <a:graphic>
          <a:graphicData uri="http://schemas.openxmlformats.org/drawingml/2006/table">
            <a:tbl>
              <a:tblPr>
                <a:noFill/>
                <a:tableStyleId>{58BE3DFF-52D1-47C0-BB2F-EB3378DD0D29}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Modeling without feature selection and </a:t>
                      </a:r>
                      <a:r>
                        <a:rPr lang="en-US"/>
                        <a:t>without</a:t>
                      </a:r>
                      <a:r>
                        <a:rPr lang="en-US"/>
                        <a:t> tuning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Modeling without feature selection and with tuning</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Modeling with feature selection and without tuning</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Modeling with feature selection and with tuning</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Linear Regression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2.02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1.99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Random Forest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1.90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1.68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1.95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1.50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US"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solidFill>
                <a:schemeClr val="dk1"/>
              </a:solidFill>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5.Conclusion</a:t>
            </a:r>
            <a:endParaRPr b="0" sz="3000" strike="noStrike">
              <a:solidFill>
                <a:schemeClr val="dk1"/>
              </a:solidFill>
              <a:latin typeface="Arial"/>
              <a:ea typeface="Arial"/>
              <a:cs typeface="Arial"/>
              <a:sym typeface="Arial"/>
            </a:endParaRPr>
          </a:p>
        </p:txBody>
      </p:sp>
      <p:sp>
        <p:nvSpPr>
          <p:cNvPr id="300" name="Google Shape;300;p56"/>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301" name="Google Shape;301;p56"/>
          <p:cNvSpPr txBox="1"/>
          <p:nvPr>
            <p:ph idx="1" type="body"/>
          </p:nvPr>
        </p:nvSpPr>
        <p:spPr>
          <a:xfrm>
            <a:off x="602275" y="1114650"/>
            <a:ext cx="8229300" cy="2578500"/>
          </a:xfrm>
          <a:prstGeom prst="rect">
            <a:avLst/>
          </a:prstGeom>
          <a:noFill/>
          <a:ln>
            <a:noFill/>
          </a:ln>
        </p:spPr>
        <p:txBody>
          <a:bodyPr anchorCtr="0" anchor="ctr" bIns="0" lIns="0" spcFirstLastPara="1" rIns="0" wrap="square" tIns="0">
            <a:normAutofit/>
          </a:bodyPr>
          <a:lstStyle/>
          <a:p>
            <a:pPr indent="0" lvl="0" marL="571500" marR="704850" rtl="0" algn="just">
              <a:lnSpc>
                <a:spcPct val="115000"/>
              </a:lnSpc>
              <a:spcBef>
                <a:spcPts val="0"/>
              </a:spcBef>
              <a:spcAft>
                <a:spcPts val="0"/>
              </a:spcAft>
              <a:buClr>
                <a:srgbClr val="000000"/>
              </a:buClr>
              <a:buSzPts val="1500"/>
              <a:buFont typeface="Times New Roman"/>
              <a:buNone/>
            </a:pPr>
            <a:r>
              <a:rPr b="0" i="0" lang="en-US" sz="1500" u="none" cap="none" strike="noStrike">
                <a:solidFill>
                  <a:srgbClr val="000000"/>
                </a:solidFill>
                <a:latin typeface="Times New Roman"/>
                <a:ea typeface="Times New Roman"/>
                <a:cs typeface="Times New Roman"/>
                <a:sym typeface="Times New Roman"/>
              </a:rPr>
              <a:t>We have looked at a dataset containing information of Instagram</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Influencers. Social media networks like Facebook, Twitter, and Instagram</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have provided a marketing platform for marketers (Brands) to interact with</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their customers. To help brands in finding the best influencer suitable for their</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product is the major goal of our project. And this goal has been achieved with</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better results using various Machine Learning Algorithms. This will help the</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Brands to find influencers with maximum engagement rates and they can</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decide whether to collaborate with them or not. Among all the above</a:t>
            </a:r>
            <a:r>
              <a:rPr b="0"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rgbClr val="000000"/>
                </a:solidFill>
                <a:latin typeface="Times New Roman"/>
                <a:ea typeface="Times New Roman"/>
                <a:cs typeface="Times New Roman"/>
                <a:sym typeface="Times New Roman"/>
              </a:rPr>
              <a:t>algorithms used, random forest is the best suitable algorithm for predicting</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6. References</a:t>
            </a:r>
            <a:endParaRPr b="0" sz="3000" strike="noStrike">
              <a:solidFill>
                <a:schemeClr val="dk1"/>
              </a:solidFill>
              <a:latin typeface="Arial"/>
              <a:ea typeface="Arial"/>
              <a:cs typeface="Arial"/>
              <a:sym typeface="Arial"/>
            </a:endParaRPr>
          </a:p>
        </p:txBody>
      </p:sp>
      <p:sp>
        <p:nvSpPr>
          <p:cNvPr id="307" name="Google Shape;307;p57"/>
          <p:cNvSpPr/>
          <p:nvPr/>
        </p:nvSpPr>
        <p:spPr>
          <a:xfrm>
            <a:off x="311750" y="1057327"/>
            <a:ext cx="8519700" cy="3951900"/>
          </a:xfrm>
          <a:prstGeom prst="rect">
            <a:avLst/>
          </a:prstGeom>
          <a:noFill/>
          <a:ln>
            <a:noFill/>
          </a:ln>
        </p:spPr>
        <p:txBody>
          <a:bodyPr anchorCtr="0" anchor="t" bIns="91425" lIns="90000" spcFirstLastPara="1" rIns="90000" wrap="square" tIns="91425">
            <a:noAutofit/>
          </a:bodyPr>
          <a:lstStyle/>
          <a:p>
            <a:pPr indent="-342900" lvl="0" marL="342900" marR="701675" rtl="0" algn="just">
              <a:lnSpc>
                <a:spcPct val="98000"/>
              </a:lnSpc>
              <a:spcBef>
                <a:spcPts val="0"/>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Zahoor Kanwal, Narmeen  Zakaria  Bawany  and  Soomaiya  Hamid.  ”Sentiment Analysis and Classification  of  Restaurant  Reviews  using  Machine  Learning.,2020 21st International Arab Conference on Information Technology(ACIT).IEEE 10.1109/ACIT50332.2020.9300098.</a:t>
            </a:r>
            <a:endParaRPr sz="900">
              <a:solidFill>
                <a:schemeClr val="dk1"/>
              </a:solidFill>
              <a:latin typeface="Calibri"/>
              <a:ea typeface="Calibri"/>
              <a:cs typeface="Calibri"/>
              <a:sym typeface="Calibri"/>
            </a:endParaRPr>
          </a:p>
          <a:p>
            <a:pPr indent="-342900" lvl="0" marL="342900" marR="701040" rtl="0" algn="just">
              <a:lnSpc>
                <a:spcPct val="98000"/>
              </a:lnSpc>
              <a:spcBef>
                <a:spcPts val="955"/>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Arry Akhmad Arman; Agus Pahrul Sidik, “Measurement of Engagement Rate in Instagram” (Case Study: Instagram Indonesian Government Ministry and  </a:t>
            </a:r>
            <a:r>
              <a:rPr lang="en-US" sz="900">
                <a:solidFill>
                  <a:schemeClr val="dk1"/>
                </a:solidFill>
                <a:latin typeface="Calibri"/>
                <a:ea typeface="Calibri"/>
                <a:cs typeface="Calibri"/>
                <a:sym typeface="Calibri"/>
              </a:rPr>
              <a:t>Institutions</a:t>
            </a:r>
            <a:r>
              <a:rPr lang="en-US" sz="900">
                <a:solidFill>
                  <a:schemeClr val="dk1"/>
                </a:solidFill>
                <a:latin typeface="Calibri"/>
                <a:ea typeface="Calibri"/>
                <a:cs typeface="Calibri"/>
                <a:sym typeface="Calibri"/>
              </a:rPr>
              <a:t>), 2019 International Conference on ICT for Smart Society (ICISS), DOI: 10.1109/ICISS48059.2019.8969826.</a:t>
            </a:r>
            <a:endParaRPr sz="900">
              <a:solidFill>
                <a:schemeClr val="dk1"/>
              </a:solidFill>
              <a:latin typeface="Calibri"/>
              <a:ea typeface="Calibri"/>
              <a:cs typeface="Calibri"/>
              <a:sym typeface="Calibri"/>
            </a:endParaRPr>
          </a:p>
          <a:p>
            <a:pPr indent="-342900" lvl="0" marL="342900" marR="700405" rtl="0" algn="just">
              <a:lnSpc>
                <a:spcPct val="98000"/>
              </a:lnSpc>
              <a:spcBef>
                <a:spcPts val="955"/>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Badra Al Aufa; Wahyu Sulistiadi; Faizah Abdullah Djawas, “Measuring Instagram Activity and Engagement Rate of Hospital: A Comparison Before and During COVID- 19 Pandemic”, 2020 3rd International Seminar on Research of Information Technology and Intelligent Systems (ISRITI),DOI: 10.1109/ISRITI51436.2020.9315490.</a:t>
            </a:r>
            <a:endParaRPr sz="900">
              <a:solidFill>
                <a:schemeClr val="dk1"/>
              </a:solidFill>
              <a:latin typeface="Calibri"/>
              <a:ea typeface="Calibri"/>
              <a:cs typeface="Calibri"/>
              <a:sym typeface="Calibri"/>
            </a:endParaRPr>
          </a:p>
          <a:p>
            <a:pPr indent="-342900" lvl="0" marL="342900" marR="701040" rtl="0" algn="just">
              <a:lnSpc>
                <a:spcPct val="98000"/>
              </a:lnSpc>
              <a:spcBef>
                <a:spcPts val="950"/>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Yashika   Agarwal;   Dilip   Kumar   Sharma;   Rahul   Katarya,   “Sentiment/Opinion   Review Analysis: Detecting Spams from the good ones!”, 2019 4th International </a:t>
            </a:r>
            <a:r>
              <a:rPr lang="en-US" sz="900">
                <a:solidFill>
                  <a:schemeClr val="dk1"/>
                </a:solidFill>
                <a:latin typeface="Calibri"/>
                <a:ea typeface="Calibri"/>
                <a:cs typeface="Calibri"/>
                <a:sym typeface="Calibri"/>
              </a:rPr>
              <a:t>Conference</a:t>
            </a:r>
            <a:r>
              <a:rPr lang="en-US" sz="900">
                <a:solidFill>
                  <a:schemeClr val="dk1"/>
                </a:solidFill>
                <a:latin typeface="Calibri"/>
                <a:ea typeface="Calibri"/>
                <a:cs typeface="Calibri"/>
                <a:sym typeface="Calibri"/>
              </a:rPr>
              <a:t> on Information Systems and Computer Networks (ISCON),DOI: 10.1109/IS- CON47742.2019.9036249.</a:t>
            </a:r>
            <a:endParaRPr sz="900">
              <a:solidFill>
                <a:schemeClr val="dk1"/>
              </a:solidFill>
              <a:latin typeface="Calibri"/>
              <a:ea typeface="Calibri"/>
              <a:cs typeface="Calibri"/>
              <a:sym typeface="Calibri"/>
            </a:endParaRPr>
          </a:p>
          <a:p>
            <a:pPr indent="-342900" lvl="0" marL="342900" marR="702310" rtl="0" algn="just">
              <a:lnSpc>
                <a:spcPct val="98000"/>
              </a:lnSpc>
              <a:spcBef>
                <a:spcPts val="955"/>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S M Asiful Huda; Md Mohiuddin Shoikot; Md Anower Hossain; Ishrat Jahan Ila, “An Effective Machine Learning Approach for Sentiment Analysis on Popular Restaurant Reviews in Bangladesh”, 2019 1st International Conference on Artificial Intelligence and Data Sciences (AiDAS).</a:t>
            </a:r>
            <a:endParaRPr sz="900">
              <a:solidFill>
                <a:schemeClr val="dk1"/>
              </a:solidFill>
              <a:latin typeface="Calibri"/>
              <a:ea typeface="Calibri"/>
              <a:cs typeface="Calibri"/>
              <a:sym typeface="Calibri"/>
            </a:endParaRPr>
          </a:p>
          <a:p>
            <a:pPr indent="-342900" lvl="0" marL="342900" marR="702310" rtl="0" algn="just">
              <a:lnSpc>
                <a:spcPct val="98000"/>
              </a:lnSpc>
              <a:spcBef>
                <a:spcPts val="955"/>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Achmad Fauzi Azmi; Indra Budi, “”Exploring practices and engagement of Instagram 10 by Indonesia Government Ministries”, 2018 10th International Conference on </a:t>
            </a:r>
            <a:r>
              <a:rPr lang="en-US" sz="900">
                <a:solidFill>
                  <a:schemeClr val="dk1"/>
                </a:solidFill>
                <a:latin typeface="Calibri"/>
                <a:ea typeface="Calibri"/>
                <a:cs typeface="Calibri"/>
                <a:sym typeface="Calibri"/>
              </a:rPr>
              <a:t>Information</a:t>
            </a:r>
            <a:r>
              <a:rPr lang="en-US" sz="900">
                <a:solidFill>
                  <a:schemeClr val="dk1"/>
                </a:solidFill>
                <a:latin typeface="Calibri"/>
                <a:ea typeface="Calibri"/>
                <a:cs typeface="Calibri"/>
                <a:sym typeface="Calibri"/>
              </a:rPr>
              <a:t> Technology and Electrical Engineering (ICITEE).</a:t>
            </a:r>
            <a:endParaRPr sz="900">
              <a:solidFill>
                <a:schemeClr val="dk1"/>
              </a:solidFill>
              <a:latin typeface="Calibri"/>
              <a:ea typeface="Calibri"/>
              <a:cs typeface="Calibri"/>
              <a:sym typeface="Calibri"/>
            </a:endParaRPr>
          </a:p>
          <a:p>
            <a:pPr indent="-342900" lvl="0" marL="342900" marR="701675" rtl="0" algn="just">
              <a:lnSpc>
                <a:spcPct val="98000"/>
              </a:lnSpc>
              <a:spcBef>
                <a:spcPts val="960"/>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Roy Ling Hang Yew; Syamimi Binti Suhaidi; Prishtee Seewoochurn; Venantius Kumar Sivamalai, “Social Network Influencers Engagement Rate Algorithm Using Instagram Data” ,2018 Fourth International Conference on Advances in </a:t>
            </a:r>
            <a:r>
              <a:rPr lang="en-US" sz="900">
                <a:solidFill>
                  <a:schemeClr val="dk1"/>
                </a:solidFill>
                <a:latin typeface="Calibri"/>
                <a:ea typeface="Calibri"/>
                <a:cs typeface="Calibri"/>
                <a:sym typeface="Calibri"/>
              </a:rPr>
              <a:t>Computing Communication Automation</a:t>
            </a:r>
            <a:r>
              <a:rPr lang="en-US" sz="900">
                <a:solidFill>
                  <a:schemeClr val="dk1"/>
                </a:solidFill>
                <a:latin typeface="Calibri"/>
                <a:ea typeface="Calibri"/>
                <a:cs typeface="Calibri"/>
                <a:sym typeface="Calibri"/>
              </a:rPr>
              <a:t>(ICACCA).</a:t>
            </a:r>
            <a:endParaRPr sz="900">
              <a:solidFill>
                <a:schemeClr val="dk1"/>
              </a:solidFill>
              <a:latin typeface="Calibri"/>
              <a:ea typeface="Calibri"/>
              <a:cs typeface="Calibri"/>
              <a:sym typeface="Calibri"/>
            </a:endParaRPr>
          </a:p>
          <a:p>
            <a:pPr indent="-342900" lvl="0" marL="342900" marR="0" rtl="0" algn="l">
              <a:spcBef>
                <a:spcPts val="940"/>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https://fbohz.com/posts/2020-08-10-threetierfullstack</a:t>
            </a:r>
            <a:endParaRPr sz="900">
              <a:solidFill>
                <a:schemeClr val="dk1"/>
              </a:solidFill>
              <a:latin typeface="Calibri"/>
              <a:ea typeface="Calibri"/>
              <a:cs typeface="Calibri"/>
              <a:sym typeface="Calibri"/>
            </a:endParaRPr>
          </a:p>
          <a:p>
            <a:pPr indent="-342900" lvl="0" marL="342900" marR="701675" rtl="0" algn="just">
              <a:lnSpc>
                <a:spcPct val="98000"/>
              </a:lnSpc>
              <a:spcBef>
                <a:spcPts val="965"/>
              </a:spcBef>
              <a:spcAft>
                <a:spcPts val="0"/>
              </a:spcAft>
              <a:buClr>
                <a:schemeClr val="dk1"/>
              </a:buClr>
              <a:buSzPts val="1200"/>
              <a:buFont typeface="Arial"/>
              <a:buAutoNum type="arabicPeriod"/>
            </a:pPr>
            <a:r>
              <a:rPr lang="en-US" sz="900">
                <a:solidFill>
                  <a:schemeClr val="dk1"/>
                </a:solidFill>
                <a:latin typeface="Calibri"/>
                <a:ea typeface="Calibri"/>
                <a:cs typeface="Calibri"/>
                <a:sym typeface="Calibri"/>
              </a:rPr>
              <a:t>Xiao Yang, Seungbae Kim, Yizhou Sun,How  Do  Influencers  Mention  Brands  in  </a:t>
            </a:r>
            <a:r>
              <a:rPr lang="en-US" sz="900">
                <a:solidFill>
                  <a:schemeClr val="dk1"/>
                </a:solidFill>
                <a:latin typeface="Calibri"/>
                <a:ea typeface="Calibri"/>
                <a:cs typeface="Calibri"/>
                <a:sym typeface="Calibri"/>
              </a:rPr>
              <a:t>Social</a:t>
            </a:r>
            <a:r>
              <a:rPr lang="en-US" sz="900">
                <a:solidFill>
                  <a:schemeClr val="dk1"/>
                </a:solidFill>
                <a:latin typeface="Calibri"/>
                <a:ea typeface="Calibri"/>
                <a:cs typeface="Calibri"/>
                <a:sym typeface="Calibri"/>
              </a:rPr>
              <a:t> Media? Sponsorship Prediction of  Instagram  Posts,2019  IEEE/ACM  </a:t>
            </a:r>
            <a:r>
              <a:rPr lang="en-US" sz="900">
                <a:solidFill>
                  <a:schemeClr val="dk1"/>
                </a:solidFill>
                <a:latin typeface="Calibri"/>
                <a:ea typeface="Calibri"/>
                <a:cs typeface="Calibri"/>
                <a:sym typeface="Calibri"/>
              </a:rPr>
              <a:t>International</a:t>
            </a:r>
            <a:r>
              <a:rPr lang="en-US" sz="900">
                <a:solidFill>
                  <a:schemeClr val="dk1"/>
                </a:solidFill>
                <a:latin typeface="Calibri"/>
                <a:ea typeface="Calibri"/>
                <a:cs typeface="Calibri"/>
                <a:sym typeface="Calibri"/>
              </a:rPr>
              <a:t> Conference on Advances in Social Networks Analysis and Mining (ASONAM) DOI:10.1145/3341161.33429.</a:t>
            </a:r>
            <a:endParaRPr sz="900">
              <a:solidFill>
                <a:schemeClr val="dk1"/>
              </a:solidFill>
              <a:latin typeface="Calibri"/>
              <a:ea typeface="Calibri"/>
              <a:cs typeface="Calibri"/>
              <a:sym typeface="Calibri"/>
            </a:endParaRPr>
          </a:p>
          <a:p>
            <a:pPr indent="0" lvl="0" marL="0" marR="0" rtl="0" algn="l">
              <a:spcBef>
                <a:spcPts val="0"/>
              </a:spcBef>
              <a:spcAft>
                <a:spcPts val="0"/>
              </a:spcAft>
              <a:buNone/>
            </a:pPr>
            <a:br>
              <a:rPr lang="en-US" sz="900">
                <a:solidFill>
                  <a:schemeClr val="dk1"/>
                </a:solidFill>
                <a:latin typeface="Calibri"/>
                <a:ea typeface="Calibri"/>
                <a:cs typeface="Calibri"/>
                <a:sym typeface="Calibri"/>
              </a:rPr>
            </a:br>
            <a:r>
              <a:rPr b="0" lang="en-US" sz="900" strike="noStrike">
                <a:solidFill>
                  <a:srgbClr val="000000"/>
                </a:solidFill>
                <a:latin typeface="Old Standard TT"/>
                <a:ea typeface="Old Standard TT"/>
                <a:cs typeface="Old Standard TT"/>
                <a:sym typeface="Old Standard TT"/>
              </a:rPr>
              <a:t>                    </a:t>
            </a:r>
            <a:endParaRPr b="0" sz="900"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sz="900"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US" sz="4200" strike="noStrike">
                <a:solidFill>
                  <a:srgbClr val="FFFBF0"/>
                </a:solidFill>
                <a:latin typeface="Times New Roman"/>
                <a:ea typeface="Times New Roman"/>
                <a:cs typeface="Times New Roman"/>
                <a:sym typeface="Times New Roman"/>
              </a:rPr>
              <a:t>Thank You</a:t>
            </a:r>
            <a:endParaRPr b="0" sz="4200" strike="noStrike">
              <a:solidFill>
                <a:schemeClr val="dk1"/>
              </a:solidFill>
              <a:latin typeface="Arial"/>
              <a:ea typeface="Arial"/>
              <a:cs typeface="Arial"/>
              <a:sym typeface="Arial"/>
            </a:endParaRPr>
          </a:p>
        </p:txBody>
      </p:sp>
      <p:sp>
        <p:nvSpPr>
          <p:cNvPr id="313" name="Google Shape;313;p58"/>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1.1 Abstract</a:t>
            </a:r>
            <a:endParaRPr b="0" i="0" sz="3000" u="none" cap="none" strike="noStrike">
              <a:solidFill>
                <a:schemeClr val="dk1"/>
              </a:solidFill>
              <a:latin typeface="Arial"/>
              <a:ea typeface="Arial"/>
              <a:cs typeface="Arial"/>
              <a:sym typeface="Arial"/>
            </a:endParaRPr>
          </a:p>
        </p:txBody>
      </p:sp>
      <p:sp>
        <p:nvSpPr>
          <p:cNvPr id="132" name="Google Shape;132;p30"/>
          <p:cNvSpPr/>
          <p:nvPr/>
        </p:nvSpPr>
        <p:spPr>
          <a:xfrm>
            <a:off x="31212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    Social media networks like Facebook, Twitter, and Instagram have provided a marketing platform for marketers(Brands) to interact with their customers. Through Instagram, Brands can share photos and videos about their products by collaborating with influencers. An influencer is a person who can influence potential buyers of the product or service by promoting it on social media. They make regular posts about that topic on social media and generate massive followings of enthusiastic, engaged people who pay in interest to their views. There are 1 billion active Instagram influencers and brands that need to find the best Influencer for marketing their products will require a tool that will talk about Engagement rates (Engagement rates refer to the number of likes, comments, and shares an influencer gets when posting content online) of the influencers. In this project, a discussion on how Brands on Instagram can find an Influencer for marketing their product will be done. We will be using machine learning algorithms like Linear Regression, Random Forest and whichever algorithm will give the best result we will use that algorithm for the final prediction.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1300" u="none" cap="none" strike="noStrike">
              <a:solidFill>
                <a:schemeClr val="dk1"/>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chemeClr val="dk1"/>
              </a:solidFill>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1.Study Influencer Marketing and its process as one of the emerging field of  marketing in digital space. </a:t>
            </a:r>
            <a:endParaRPr sz="1700"/>
          </a:p>
          <a:p>
            <a:pPr indent="0" lvl="0" marL="0" marR="0" rtl="0" algn="l">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2. Overview of Prediction Engagement Rate and its effects and consequence. </a:t>
            </a:r>
            <a:endParaRPr sz="1700"/>
          </a:p>
          <a:p>
            <a:pPr indent="0" lvl="0" marL="0" marR="0" rtl="0" algn="l">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3. Exploring the practice for the parameters of influence within the application of Prediction to evaluate the effectiveness of Influencer.</a:t>
            </a:r>
            <a:endParaRPr sz="1700"/>
          </a:p>
          <a:p>
            <a:pPr indent="0" lvl="0" marL="0" marR="0" rtl="0" algn="l">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4. Explore the opportunities and challenges of using Prediction of engagement rate to evaluate Influencer Marketing. </a:t>
            </a:r>
            <a:endParaRPr b="0" i="0"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100" u="none" cap="none" strike="noStrike">
                <a:solidFill>
                  <a:srgbClr val="000000"/>
                </a:solidFill>
                <a:latin typeface="Old Standard TT"/>
                <a:ea typeface="Old Standard TT"/>
                <a:cs typeface="Old Standard TT"/>
                <a:sym typeface="Old Standard TT"/>
              </a:rPr>
              <a:t>                                                     </a:t>
            </a:r>
            <a:endParaRPr b="0" sz="2100"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sz="2100"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434343"/>
                </a:solidFill>
                <a:latin typeface="Times New Roman"/>
                <a:ea typeface="Times New Roman"/>
                <a:cs typeface="Times New Roman"/>
                <a:sym typeface="Times New Roman"/>
              </a:rPr>
              <a:t>1.3 Literature Review</a:t>
            </a:r>
            <a:endParaRPr b="0" sz="3000" strike="noStrike">
              <a:solidFill>
                <a:schemeClr val="dk1"/>
              </a:solidFill>
              <a:latin typeface="Arial"/>
              <a:ea typeface="Arial"/>
              <a:cs typeface="Arial"/>
              <a:sym typeface="Arial"/>
            </a:endParaRPr>
          </a:p>
        </p:txBody>
      </p:sp>
      <p:sp>
        <p:nvSpPr>
          <p:cNvPr id="144" name="Google Shape;144;p32"/>
          <p:cNvSpPr/>
          <p:nvPr/>
        </p:nvSpPr>
        <p:spPr>
          <a:xfrm>
            <a:off x="311760" y="1057320"/>
            <a:ext cx="8519760" cy="4134338"/>
          </a:xfrm>
          <a:prstGeom prst="rect">
            <a:avLst/>
          </a:prstGeom>
          <a:noFill/>
          <a:ln>
            <a:noFill/>
          </a:ln>
        </p:spPr>
        <p:txBody>
          <a:bodyPr anchorCtr="0" anchor="t" bIns="91425" lIns="90000" spcFirstLastPara="1" rIns="90000" wrap="square" tIns="91425">
            <a:noAutofit/>
          </a:bodyPr>
          <a:lstStyle/>
          <a:p>
            <a:pPr indent="222839" lvl="0" marL="75600" marR="0" rtl="0" algn="just">
              <a:lnSpc>
                <a:spcPct val="98000"/>
              </a:lnSpc>
              <a:spcBef>
                <a:spcPts val="0"/>
              </a:spcBef>
              <a:spcAft>
                <a:spcPts val="0"/>
              </a:spcAft>
              <a:buNone/>
            </a:pPr>
            <a:r>
              <a:rPr b="1" lang="en-US" sz="1200" strike="noStrike">
                <a:solidFill>
                  <a:srgbClr val="000000"/>
                </a:solidFill>
                <a:latin typeface="Times New Roman"/>
                <a:ea typeface="Times New Roman"/>
                <a:cs typeface="Times New Roman"/>
                <a:sym typeface="Times New Roman"/>
              </a:rPr>
              <a:t>In [1], Sentiment Analysis and classification of Restaurant Reviews using  Machine learning. </a:t>
            </a:r>
            <a:r>
              <a:rPr b="0" lang="en-US" sz="1200" strike="noStrike">
                <a:solidFill>
                  <a:srgbClr val="000000"/>
                </a:solidFill>
                <a:latin typeface="Times New Roman"/>
                <a:ea typeface="Times New Roman"/>
                <a:cs typeface="Times New Roman"/>
                <a:sym typeface="Times New Roman"/>
              </a:rPr>
              <a:t>This model is to analyze the              customer reviews about various restaurants across Karachi. The contribution of this research is twofold. First, it performs sentiment analysis and classifies each comment as positive, negative.</a:t>
            </a:r>
            <a:endParaRPr b="0" sz="1200"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200" strike="noStrike">
                <a:solidFill>
                  <a:srgbClr val="000000"/>
                </a:solidFill>
                <a:latin typeface="Times New Roman"/>
                <a:ea typeface="Times New Roman"/>
                <a:cs typeface="Times New Roman"/>
                <a:sym typeface="Times New Roman"/>
              </a:rPr>
              <a:t>          In [2], Measurement of Engagement Rate in Instagram. </a:t>
            </a:r>
            <a:r>
              <a:rPr b="0" lang="en-US" sz="1200" strike="noStrike">
                <a:solidFill>
                  <a:srgbClr val="000000"/>
                </a:solidFill>
                <a:latin typeface="Times New Roman"/>
                <a:ea typeface="Times New Roman"/>
                <a:cs typeface="Times New Roman"/>
                <a:sym typeface="Times New Roman"/>
              </a:rPr>
              <a:t>The author  took  an explorative engagement approach dealing with government data processing. Social networking(online); Internet; learning (artificial intelligence); mobile computing; computer- aided instruction; smart cities; Big Data; educational institutions; Internet of Things.</a:t>
            </a:r>
            <a:endParaRPr b="0" sz="1200" strike="noStrike">
              <a:solidFill>
                <a:schemeClr val="dk1"/>
              </a:solidFill>
              <a:latin typeface="Times New Roman"/>
              <a:ea typeface="Times New Roman"/>
              <a:cs typeface="Times New Roman"/>
              <a:sym typeface="Times New Roman"/>
            </a:endParaRPr>
          </a:p>
          <a:p>
            <a:pPr indent="222839" lvl="0" marL="75600" marR="0" rtl="0" algn="just">
              <a:lnSpc>
                <a:spcPct val="98000"/>
              </a:lnSpc>
              <a:spcBef>
                <a:spcPts val="0"/>
              </a:spcBef>
              <a:spcAft>
                <a:spcPts val="0"/>
              </a:spcAft>
              <a:buNone/>
            </a:pPr>
            <a:r>
              <a:rPr b="1" lang="en-US" sz="1200" strike="noStrike">
                <a:solidFill>
                  <a:srgbClr val="000000"/>
                </a:solidFill>
                <a:latin typeface="Times New Roman"/>
                <a:ea typeface="Times New Roman"/>
                <a:cs typeface="Times New Roman"/>
                <a:sym typeface="Times New Roman"/>
              </a:rPr>
              <a:t>In [3], Measuring Instagram activity and Engagement Rate of Hospital A comparison Before and During COVID-19 pandemic. </a:t>
            </a:r>
            <a:r>
              <a:rPr b="0" lang="en-US" sz="1200" strike="noStrike">
                <a:solidFill>
                  <a:srgbClr val="000000"/>
                </a:solidFill>
                <a:latin typeface="Times New Roman"/>
                <a:ea typeface="Times New Roman"/>
                <a:cs typeface="Times New Roman"/>
                <a:sym typeface="Times New Roman"/>
              </a:rPr>
              <a:t>This model identifies the hospitals’ frequency of posts in their Instagram account and the engagement rate before and during the COVID-19 pandemic.</a:t>
            </a:r>
            <a:endParaRPr b="0" sz="1200" strike="noStrike">
              <a:solidFill>
                <a:schemeClr val="dk1"/>
              </a:solidFill>
              <a:latin typeface="Times New Roman"/>
              <a:ea typeface="Times New Roman"/>
              <a:cs typeface="Times New Roman"/>
              <a:sym typeface="Times New Roman"/>
            </a:endParaRPr>
          </a:p>
          <a:p>
            <a:pPr indent="222839" lvl="0" marL="75600" marR="0" rtl="0" algn="just">
              <a:lnSpc>
                <a:spcPct val="98000"/>
              </a:lnSpc>
              <a:spcBef>
                <a:spcPts val="6"/>
              </a:spcBef>
              <a:spcAft>
                <a:spcPts val="0"/>
              </a:spcAft>
              <a:buNone/>
            </a:pPr>
            <a:r>
              <a:rPr b="1" lang="en-US" sz="1200" strike="noStrike">
                <a:solidFill>
                  <a:srgbClr val="000000"/>
                </a:solidFill>
                <a:latin typeface="Times New Roman"/>
                <a:ea typeface="Times New Roman"/>
                <a:cs typeface="Times New Roman"/>
                <a:sym typeface="Times New Roman"/>
              </a:rPr>
              <a:t>In  [4],  Sentiment/opinion  Review  analysis  Detecting   spams   from   the   good ones! </a:t>
            </a:r>
            <a:r>
              <a:rPr b="0" lang="en-US" sz="1200" strike="noStrike">
                <a:solidFill>
                  <a:srgbClr val="000000"/>
                </a:solidFill>
                <a:latin typeface="Times New Roman"/>
                <a:ea typeface="Times New Roman"/>
                <a:cs typeface="Times New Roman"/>
                <a:sym typeface="Times New Roman"/>
              </a:rPr>
              <a:t>We go through this in a step by step for- mat of different papers and summarize for other readers how we can identify the correct emotions and differentiate between the real and fake reviews.</a:t>
            </a:r>
            <a:endParaRPr b="0" sz="1200" strike="noStrike">
              <a:solidFill>
                <a:schemeClr val="dk1"/>
              </a:solidFill>
              <a:latin typeface="Times New Roman"/>
              <a:ea typeface="Times New Roman"/>
              <a:cs typeface="Times New Roman"/>
              <a:sym typeface="Times New Roman"/>
            </a:endParaRPr>
          </a:p>
          <a:p>
            <a:pPr indent="222839" lvl="0" marL="75600" marR="0" rtl="0" algn="just">
              <a:lnSpc>
                <a:spcPct val="98000"/>
              </a:lnSpc>
              <a:spcBef>
                <a:spcPts val="0"/>
              </a:spcBef>
              <a:spcAft>
                <a:spcPts val="0"/>
              </a:spcAft>
              <a:buNone/>
            </a:pPr>
            <a:r>
              <a:rPr b="1" lang="en-US" sz="1200" strike="noStrike">
                <a:solidFill>
                  <a:srgbClr val="000000"/>
                </a:solidFill>
                <a:latin typeface="Times New Roman"/>
                <a:ea typeface="Times New Roman"/>
                <a:cs typeface="Times New Roman"/>
                <a:sym typeface="Times New Roman"/>
              </a:rPr>
              <a:t>In  [5],  An  Effective  machine  learning  Approach  for  Sentiment  Analysis   on Popular Restaurant Reviews in Bangladesh. </a:t>
            </a:r>
            <a:r>
              <a:rPr b="0" lang="en-US" sz="1200" strike="noStrike">
                <a:solidFill>
                  <a:srgbClr val="000000"/>
                </a:solidFill>
                <a:latin typeface="Times New Roman"/>
                <a:ea typeface="Times New Roman"/>
                <a:cs typeface="Times New Roman"/>
                <a:sym typeface="Times New Roman"/>
              </a:rPr>
              <a:t>We built a model using natural language processing techniques and machine learning algorithms to automate the approach of classifying reviews on around 200 popular restaurants of Bangladesh as Satisfactory or Poor.</a:t>
            </a:r>
            <a:endParaRPr b="0" sz="1200" strike="noStrike">
              <a:solidFill>
                <a:schemeClr val="dk1"/>
              </a:solidFill>
              <a:latin typeface="Times New Roman"/>
              <a:ea typeface="Times New Roman"/>
              <a:cs typeface="Times New Roman"/>
              <a:sym typeface="Times New Roman"/>
            </a:endParaRPr>
          </a:p>
          <a:p>
            <a:pPr indent="222839" lvl="0" marL="75600" marR="0" rtl="0" algn="just">
              <a:lnSpc>
                <a:spcPct val="98000"/>
              </a:lnSpc>
              <a:spcBef>
                <a:spcPts val="0"/>
              </a:spcBef>
              <a:spcAft>
                <a:spcPts val="0"/>
              </a:spcAft>
              <a:buNone/>
            </a:pPr>
            <a:r>
              <a:rPr b="1" lang="en-US" sz="1200" strike="noStrike">
                <a:solidFill>
                  <a:srgbClr val="000000"/>
                </a:solidFill>
                <a:latin typeface="Times New Roman"/>
                <a:ea typeface="Times New Roman"/>
                <a:cs typeface="Times New Roman"/>
                <a:sym typeface="Times New Roman"/>
              </a:rPr>
              <a:t>In [6], Exploring practices and engagement of Instagram by Indonesia Government  Ministries. </a:t>
            </a:r>
            <a:r>
              <a:rPr b="0" lang="en-US" sz="1200" strike="noStrike">
                <a:solidFill>
                  <a:srgbClr val="000000"/>
                </a:solidFill>
                <a:latin typeface="Times New Roman"/>
                <a:ea typeface="Times New Roman"/>
                <a:cs typeface="Times New Roman"/>
                <a:sym typeface="Times New Roman"/>
              </a:rPr>
              <a:t>The   results   of   analysis  of  ministry  Instagram data.</a:t>
            </a:r>
            <a:endParaRPr b="0" sz="1200" strike="noStrike">
              <a:solidFill>
                <a:schemeClr val="dk1"/>
              </a:solidFill>
              <a:latin typeface="Times New Roman"/>
              <a:ea typeface="Times New Roman"/>
              <a:cs typeface="Times New Roman"/>
              <a:sym typeface="Times New Roman"/>
            </a:endParaRPr>
          </a:p>
          <a:p>
            <a:pPr indent="222839" lvl="0" marL="75600" marR="0" rtl="0" algn="just">
              <a:lnSpc>
                <a:spcPct val="98000"/>
              </a:lnSpc>
              <a:spcBef>
                <a:spcPts val="0"/>
              </a:spcBef>
              <a:spcAft>
                <a:spcPts val="0"/>
              </a:spcAft>
              <a:buNone/>
            </a:pPr>
            <a:r>
              <a:rPr b="1" lang="en-US" sz="1200" strike="noStrike">
                <a:solidFill>
                  <a:srgbClr val="000000"/>
                </a:solidFill>
                <a:latin typeface="Times New Roman"/>
                <a:ea typeface="Times New Roman"/>
                <a:cs typeface="Times New Roman"/>
                <a:sym typeface="Times New Roman"/>
              </a:rPr>
              <a:t>In  [7],  Social  Network  Influencers  Engagement   Rate   Algorithm   Using   Instagram Data. </a:t>
            </a:r>
            <a:r>
              <a:rPr b="0" lang="en-US" sz="1200" strike="noStrike">
                <a:solidFill>
                  <a:srgbClr val="000000"/>
                </a:solidFill>
                <a:latin typeface="Times New Roman"/>
                <a:ea typeface="Times New Roman"/>
                <a:cs typeface="Times New Roman"/>
                <a:sym typeface="Times New Roman"/>
              </a:rPr>
              <a:t>Research has been done about related case studies and existing algorithms to get a better understanding of how to use available metrics such as likes, comments, and followers, to calculate the engagement rate of Influencers in the most accurate way.</a:t>
            </a:r>
            <a:endParaRPr b="0" sz="1200"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33"/>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434343"/>
                </a:solidFill>
                <a:latin typeface="Times New Roman"/>
                <a:ea typeface="Times New Roman"/>
                <a:cs typeface="Times New Roman"/>
                <a:sym typeface="Times New Roman"/>
              </a:rPr>
              <a:t>1.3 Literature Review</a:t>
            </a:r>
            <a:endParaRPr b="0" sz="3000" strike="noStrike">
              <a:solidFill>
                <a:schemeClr val="dk1"/>
              </a:solidFill>
              <a:latin typeface="Arial"/>
              <a:ea typeface="Arial"/>
              <a:cs typeface="Arial"/>
              <a:sym typeface="Arial"/>
            </a:endParaRPr>
          </a:p>
        </p:txBody>
      </p:sp>
      <p:sp>
        <p:nvSpPr>
          <p:cNvPr id="150" name="Google Shape;150;p33"/>
          <p:cNvSpPr/>
          <p:nvPr/>
        </p:nvSpPr>
        <p:spPr>
          <a:xfrm>
            <a:off x="0" y="1171440"/>
            <a:ext cx="8519760" cy="3396600"/>
          </a:xfrm>
          <a:prstGeom prst="rect">
            <a:avLst/>
          </a:prstGeom>
          <a:noFill/>
          <a:ln>
            <a:noFill/>
          </a:ln>
        </p:spPr>
        <p:txBody>
          <a:bodyPr anchorCtr="0" anchor="t" bIns="91425" lIns="90000" spcFirstLastPara="1" rIns="90000" wrap="square" tIns="91425">
            <a:noAutofit/>
          </a:bodyPr>
          <a:lstStyle/>
          <a:p>
            <a:pPr indent="222839" lvl="0" marL="75600" marR="0" rtl="0" algn="just">
              <a:lnSpc>
                <a:spcPct val="98000"/>
              </a:lnSpc>
              <a:spcBef>
                <a:spcPts val="0"/>
              </a:spcBef>
              <a:spcAft>
                <a:spcPts val="0"/>
              </a:spcAft>
              <a:buNone/>
            </a:pPr>
            <a:r>
              <a:t/>
            </a:r>
            <a:endParaRPr b="0" sz="1200"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151" name="Google Shape;151;p33"/>
          <p:cNvPicPr preferRelativeResize="0"/>
          <p:nvPr/>
        </p:nvPicPr>
        <p:blipFill rotWithShape="1">
          <a:blip r:embed="rId3">
            <a:alphaModFix/>
          </a:blip>
          <a:srcRect b="0" l="0" r="0" t="0"/>
          <a:stretch/>
        </p:blipFill>
        <p:spPr>
          <a:xfrm>
            <a:off x="913529" y="1057320"/>
            <a:ext cx="7316221" cy="3953427"/>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1.4 Problem Definition</a:t>
            </a:r>
            <a:endParaRPr b="0" sz="3000" strike="noStrike">
              <a:solidFill>
                <a:schemeClr val="dk1"/>
              </a:solidFill>
              <a:latin typeface="Arial"/>
              <a:ea typeface="Arial"/>
              <a:cs typeface="Arial"/>
              <a:sym typeface="Arial"/>
            </a:endParaRPr>
          </a:p>
        </p:txBody>
      </p:sp>
      <p:sp>
        <p:nvSpPr>
          <p:cNvPr id="157" name="Google Shape;157;p3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just">
              <a:spcBef>
                <a:spcPts val="0"/>
              </a:spcBef>
              <a:spcAft>
                <a:spcPts val="0"/>
              </a:spcAft>
              <a:buNone/>
            </a:pPr>
            <a:r>
              <a:t/>
            </a:r>
            <a:endParaRPr b="0" sz="1600" strike="noStrike">
              <a:solidFill>
                <a:srgbClr val="000000"/>
              </a:solidFill>
              <a:latin typeface="Old Standard TT"/>
              <a:ea typeface="Old Standard TT"/>
              <a:cs typeface="Old Standard TT"/>
              <a:sym typeface="Old Standard TT"/>
            </a:endParaRPr>
          </a:p>
          <a:p>
            <a:pPr indent="0" lvl="0" marL="0" marR="0" rtl="0" algn="just">
              <a:spcBef>
                <a:spcPts val="0"/>
              </a:spcBef>
              <a:spcAft>
                <a:spcPts val="0"/>
              </a:spcAft>
              <a:buNone/>
            </a:pPr>
            <a:r>
              <a:rPr b="0" i="0" lang="en-US" sz="1600" u="none" strike="noStrike">
                <a:solidFill>
                  <a:srgbClr val="000000"/>
                </a:solidFill>
                <a:latin typeface="Times New Roman"/>
                <a:ea typeface="Times New Roman"/>
                <a:cs typeface="Times New Roman"/>
                <a:sym typeface="Times New Roman"/>
              </a:rPr>
              <a:t>The challenge is to recommend influencer(s) for a particular marketing campaign. Companies might be interested in micro influencers for a certain industry/region and they would also like to understand which content works for the audience of a particular influencer. After finding the right influencers they might want to start a marketing campaign with them and monitor the efficiency of such a campaign.</a:t>
            </a:r>
            <a:endParaRPr b="0" i="0" sz="16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lang="en-US" sz="1800" strike="noStrike">
                <a:solidFill>
                  <a:srgbClr val="000000"/>
                </a:solidFill>
                <a:latin typeface="Old Standard TT"/>
                <a:ea typeface="Old Standard TT"/>
                <a:cs typeface="Old Standard TT"/>
                <a:sym typeface="Old Standard TT"/>
              </a:rPr>
              <a:t>                              </a:t>
            </a:r>
            <a:endParaRPr b="0" sz="1800"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1.5 Scope</a:t>
            </a:r>
            <a:endParaRPr b="0" sz="3000" strike="noStrike">
              <a:solidFill>
                <a:schemeClr val="dk1"/>
              </a:solidFill>
              <a:latin typeface="Arial"/>
              <a:ea typeface="Arial"/>
              <a:cs typeface="Arial"/>
              <a:sym typeface="Arial"/>
            </a:endParaRPr>
          </a:p>
        </p:txBody>
      </p:sp>
      <p:sp>
        <p:nvSpPr>
          <p:cNvPr id="163" name="Google Shape;163;p3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900" lvl="0" marL="342900" marR="0" rtl="0" algn="l">
              <a:spcBef>
                <a:spcPts val="0"/>
              </a:spcBef>
              <a:spcAft>
                <a:spcPts val="0"/>
              </a:spcAft>
              <a:buClr>
                <a:srgbClr val="202124"/>
              </a:buClr>
              <a:buSzPts val="1500"/>
              <a:buFont typeface="Arial"/>
              <a:buAutoNum type="arabicPeriod"/>
            </a:pPr>
            <a:r>
              <a:rPr b="0" i="0" lang="en-US" sz="1500">
                <a:solidFill>
                  <a:srgbClr val="202124"/>
                </a:solidFill>
                <a:latin typeface="Times New Roman"/>
                <a:ea typeface="Times New Roman"/>
                <a:cs typeface="Times New Roman"/>
                <a:sym typeface="Times New Roman"/>
              </a:rPr>
              <a:t>The proposed system will predict the engagement rates correctly on the basis of data input like likes, comments,</a:t>
            </a:r>
            <a:r>
              <a:rPr lang="en-US" sz="1500">
                <a:solidFill>
                  <a:srgbClr val="202124"/>
                </a:solidFill>
                <a:latin typeface="Times New Roman"/>
                <a:ea typeface="Times New Roman"/>
                <a:cs typeface="Times New Roman"/>
                <a:sym typeface="Times New Roman"/>
              </a:rPr>
              <a:t> </a:t>
            </a:r>
            <a:r>
              <a:rPr b="0" i="0" lang="en-US" sz="1500">
                <a:solidFill>
                  <a:srgbClr val="202124"/>
                </a:solidFill>
                <a:latin typeface="Times New Roman"/>
                <a:ea typeface="Times New Roman"/>
                <a:cs typeface="Times New Roman"/>
                <a:sym typeface="Times New Roman"/>
              </a:rPr>
              <a:t> posts, etc. </a:t>
            </a:r>
            <a:endParaRPr/>
          </a:p>
          <a:p>
            <a:pPr indent="-342900" lvl="0" marL="342900" marR="0" rtl="0" algn="l">
              <a:spcBef>
                <a:spcPts val="0"/>
              </a:spcBef>
              <a:spcAft>
                <a:spcPts val="0"/>
              </a:spcAft>
              <a:buClr>
                <a:srgbClr val="202124"/>
              </a:buClr>
              <a:buSzPts val="1500"/>
              <a:buFont typeface="Arial"/>
              <a:buAutoNum type="arabicPeriod"/>
            </a:pPr>
            <a:r>
              <a:rPr b="0" i="0" lang="en-US" sz="1500">
                <a:solidFill>
                  <a:srgbClr val="202124"/>
                </a:solidFill>
                <a:latin typeface="Times New Roman"/>
                <a:ea typeface="Times New Roman"/>
                <a:cs typeface="Times New Roman"/>
                <a:sym typeface="Times New Roman"/>
              </a:rPr>
              <a:t>This application will be used to calculate engagement rates of Instagram Influencers. In this project, we have to help brands find the best Instagram user for branding its products. This platform makes brands work easier by calculating engagement rates.</a:t>
            </a:r>
            <a:r>
              <a:rPr b="0" lang="en-US" sz="1500" strike="noStrike">
                <a:solidFill>
                  <a:srgbClr val="000000"/>
                </a:solidFill>
                <a:latin typeface="Times New Roman"/>
                <a:ea typeface="Times New Roman"/>
                <a:cs typeface="Times New Roman"/>
                <a:sym typeface="Times New Roman"/>
              </a:rPr>
              <a:t>                              </a:t>
            </a:r>
            <a:endParaRPr b="0" sz="1500" strike="noStrike">
              <a:solidFill>
                <a:schemeClr val="dk1"/>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202124"/>
              </a:buClr>
              <a:buSzPts val="1500"/>
              <a:buFont typeface="Arial"/>
              <a:buAutoNum type="arabicPeriod"/>
            </a:pPr>
            <a:r>
              <a:rPr b="0" i="0" lang="en-US" sz="1500">
                <a:solidFill>
                  <a:srgbClr val="202124"/>
                </a:solidFill>
                <a:latin typeface="Times New Roman"/>
                <a:ea typeface="Times New Roman"/>
                <a:cs typeface="Times New Roman"/>
                <a:sym typeface="Times New Roman"/>
              </a:rPr>
              <a:t> The reason for developing such a system is, there are millions of users on Instagram but out of them, which user is constantly active, which user has more shares, and more response by audience, that's the question. So to help brands find the users having the highest engagement rate will help them for better sales of their product. Here, on the basis of engagement rate we define whether the user will be in the growing/ declining phase. </a:t>
            </a:r>
            <a:endParaRPr/>
          </a:p>
          <a:p>
            <a:pPr indent="-342900" lvl="0" marL="342900" marR="0" rtl="0" algn="l">
              <a:lnSpc>
                <a:spcPct val="115000"/>
              </a:lnSpc>
              <a:spcBef>
                <a:spcPts val="0"/>
              </a:spcBef>
              <a:spcAft>
                <a:spcPts val="0"/>
              </a:spcAft>
              <a:buClr>
                <a:srgbClr val="202124"/>
              </a:buClr>
              <a:buSzPts val="1500"/>
              <a:buFont typeface="Arial"/>
              <a:buAutoNum type="arabicPeriod"/>
            </a:pPr>
            <a:r>
              <a:rPr b="0" i="0" lang="en-US" sz="1500">
                <a:solidFill>
                  <a:srgbClr val="202124"/>
                </a:solidFill>
                <a:latin typeface="Times New Roman"/>
                <a:ea typeface="Times New Roman"/>
                <a:cs typeface="Times New Roman"/>
                <a:sym typeface="Times New Roman"/>
              </a:rPr>
              <a:t>If a user in a growing phase means that the audience interaction with that user will continue like this. If in a declining phase means that the audience interaction with that user will decrease. </a:t>
            </a:r>
            <a:endParaRPr b="0" sz="1500"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