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Space Mono"/>
      <p:bold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hbivldLiOzSMr4ZdKSX29kjJPX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paceMono-bold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SpaceMono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104" r="-10104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6552888" y="0"/>
            <a:ext cx="1735112" cy="1735112"/>
          </a:xfrm>
          <a:custGeom>
            <a:rect b="b" l="l" r="r" t="t"/>
            <a:pathLst>
              <a:path extrusionOk="0" h="1735112" w="1735112">
                <a:moveTo>
                  <a:pt x="0" y="0"/>
                </a:moveTo>
                <a:lnTo>
                  <a:pt x="1735112" y="0"/>
                </a:lnTo>
                <a:lnTo>
                  <a:pt x="1735112" y="1735112"/>
                </a:lnTo>
                <a:lnTo>
                  <a:pt x="0" y="173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0" y="0"/>
            <a:ext cx="3524878" cy="1501584"/>
          </a:xfrm>
          <a:custGeom>
            <a:rect b="b" l="l" r="r" t="t"/>
            <a:pathLst>
              <a:path extrusionOk="0" h="1501584" w="3524878">
                <a:moveTo>
                  <a:pt x="0" y="0"/>
                </a:moveTo>
                <a:lnTo>
                  <a:pt x="3524878" y="0"/>
                </a:lnTo>
                <a:lnTo>
                  <a:pt x="3524878" y="1501584"/>
                </a:lnTo>
                <a:lnTo>
                  <a:pt x="0" y="1501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3782232" y="6080347"/>
            <a:ext cx="113232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92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Segmentarea tumorilor cerebrale pe imagini RMN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1202227" y="8500547"/>
            <a:ext cx="7085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92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BEJAN ANDRA TEREZA</a:t>
            </a:r>
            <a:endParaRPr b="1" sz="4292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92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CIAUN MADALINA ELENA</a:t>
            </a:r>
            <a:endParaRPr b="1" sz="4292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2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0" y="1009650"/>
            <a:ext cx="1101182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1. Context &amp; Motivație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571812" y="2242820"/>
            <a:ext cx="17203500" cy="5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Context:</a:t>
            </a:r>
            <a:br>
              <a:rPr b="1" lang="en-US" sz="2700">
                <a:solidFill>
                  <a:schemeClr val="dk1"/>
                </a:solidFill>
              </a:rPr>
            </a:br>
            <a:r>
              <a:rPr lang="en-US" sz="2700">
                <a:solidFill>
                  <a:schemeClr val="dk1"/>
                </a:solidFill>
              </a:rPr>
              <a:t>Segmentarea tumorilor cerebrale pe imagini RMN este crucială pentru diagnosticarea și monitorizarea evoluției acestora, ajutând medicii să evalueze dimensiunea, forma și localizarea tumorii.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Motivație:</a:t>
            </a:r>
            <a:br>
              <a:rPr b="1" lang="en-US" sz="2700">
                <a:solidFill>
                  <a:schemeClr val="dk1"/>
                </a:solidFill>
              </a:rPr>
            </a:br>
            <a:r>
              <a:rPr lang="en-US" sz="2700">
                <a:solidFill>
                  <a:schemeClr val="dk1"/>
                </a:solidFill>
              </a:rPr>
              <a:t>Automatizarea acestui proces poate accelera diagnosticul, reduce erorile umane și ajuta la identificarea timpurie a tumorilor, îmbunătățind șansele de tratament și supraviețuire. De asemenea, sprijină cercetările clinice și dezvoltarea terapiilor personalizate.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Obiectivul proiectului:</a:t>
            </a:r>
            <a:br>
              <a:rPr b="1" lang="en-US" sz="2700">
                <a:solidFill>
                  <a:schemeClr val="dk1"/>
                </a:solidFill>
              </a:rPr>
            </a:br>
            <a:r>
              <a:rPr lang="en-US" sz="2700">
                <a:solidFill>
                  <a:schemeClr val="dk1"/>
                </a:solidFill>
              </a:rPr>
              <a:t>Dezvoltarea unui sistem automatizat pentru segmentarea tumorilor cerebrale pe imagini RMN, utilizând tehnici de procesare a imaginilor și algoritmi de învățare automată pentru izolarea precisă a zonelor tumorale.</a:t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899"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0" y="-44452"/>
            <a:ext cx="18288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Segmentarea tumorilor cerebrale pe imagini RMN</a:t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3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3"/>
          <p:cNvSpPr txBox="1"/>
          <p:nvPr/>
        </p:nvSpPr>
        <p:spPr>
          <a:xfrm>
            <a:off x="0" y="-44452"/>
            <a:ext cx="182880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7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Segmentarea tumorilor cerebrale pe imagini RMN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499">
              <a:solidFill>
                <a:srgbClr val="1C375A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2. Arhitectura preliminară a soluției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571812" y="2242820"/>
            <a:ext cx="17203500" cy="83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Schema arhitecturii sistemului: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Modelul urmează o arhitectură U-Net standard, care constă din: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Contracting Path (Encoder):</a:t>
            </a:r>
            <a:r>
              <a:rPr lang="en-US" sz="2400">
                <a:solidFill>
                  <a:schemeClr val="dk1"/>
                </a:solidFill>
              </a:rPr>
              <a:t> Reduce dimensiunea spațială și extrage caracteristici relevante.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Bottleneck:</a:t>
            </a:r>
            <a:r>
              <a:rPr lang="en-US" sz="2400">
                <a:solidFill>
                  <a:schemeClr val="dk1"/>
                </a:solidFill>
              </a:rPr>
              <a:t> Conține filtre convoluționale care păstrează cele mai importante caracteristici ale imaginii.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Expanding Path (Decoder):</a:t>
            </a:r>
            <a:r>
              <a:rPr lang="en-US" sz="2400">
                <a:solidFill>
                  <a:schemeClr val="dk1"/>
                </a:solidFill>
              </a:rPr>
              <a:t> Reconstruiește dimensiunea originală a imaginii și îmbină caracteristicile encoderului prin operații de concatenare.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Output Layer:</a:t>
            </a:r>
            <a:r>
              <a:rPr lang="en-US" sz="2400">
                <a:solidFill>
                  <a:schemeClr val="dk1"/>
                </a:solidFill>
              </a:rPr>
              <a:t> Produce o mască binară folosind o activare sigmoidă, indicând regiunea segmentată.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Fluxul de date: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Input</a:t>
            </a:r>
            <a:r>
              <a:rPr lang="en-US" sz="2400">
                <a:solidFill>
                  <a:schemeClr val="dk1"/>
                </a:solidFill>
              </a:rPr>
              <a:t>: Imagini RMN și măști corespunzătoare pentru antrenare și testare.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Preprocesare</a:t>
            </a:r>
            <a:r>
              <a:rPr lang="en-US" sz="2400">
                <a:solidFill>
                  <a:schemeClr val="dk1"/>
                </a:solidFill>
              </a:rPr>
              <a:t>: Normalizarea imaginilor la valorile din intervalul [0, 1] și redimensionarea la 256x256 pixeli.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Training</a:t>
            </a:r>
            <a:r>
              <a:rPr lang="en-US" sz="2400">
                <a:solidFill>
                  <a:schemeClr val="dk1"/>
                </a:solidFill>
              </a:rPr>
              <a:t>: Modelul U-Net este antrenat pe datele preprocesate cu funcția de pierdere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binary_crossentropy</a:t>
            </a:r>
            <a:r>
              <a:rPr lang="en-US" sz="2400">
                <a:solidFill>
                  <a:schemeClr val="dk1"/>
                </a:solidFill>
              </a:rPr>
              <a:t> și optimizatorul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adam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Validare</a:t>
            </a:r>
            <a:r>
              <a:rPr lang="en-US" sz="2400">
                <a:solidFill>
                  <a:schemeClr val="dk1"/>
                </a:solidFill>
              </a:rPr>
              <a:t>: Se evaluează modelul pe seturi de validare/testare, folosind metrici precum </a:t>
            </a:r>
            <a:r>
              <a:rPr b="1" lang="en-US" sz="2400">
                <a:solidFill>
                  <a:schemeClr val="dk1"/>
                </a:solidFill>
              </a:rPr>
              <a:t>precizia</a:t>
            </a:r>
            <a:r>
              <a:rPr lang="en-US" sz="2400">
                <a:solidFill>
                  <a:schemeClr val="dk1"/>
                </a:solidFill>
              </a:rPr>
              <a:t> și </a:t>
            </a:r>
            <a:r>
              <a:rPr b="1" lang="en-US" sz="2400">
                <a:solidFill>
                  <a:schemeClr val="dk1"/>
                </a:solidFill>
              </a:rPr>
              <a:t>acuratețea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Output</a:t>
            </a:r>
            <a:r>
              <a:rPr lang="en-US" sz="2400">
                <a:solidFill>
                  <a:schemeClr val="dk1"/>
                </a:solidFill>
              </a:rPr>
              <a:t>: Modelul produce o mască segmentată care indică tumora.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4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4"/>
          <p:cNvSpPr txBox="1"/>
          <p:nvPr/>
        </p:nvSpPr>
        <p:spPr>
          <a:xfrm>
            <a:off x="0" y="-44452"/>
            <a:ext cx="182880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7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Segmentarea tumorilor cerebrale pe imagini RMN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499">
              <a:solidFill>
                <a:srgbClr val="1C375A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3. Evaluarea Preliminară a Soluției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571812" y="2242820"/>
            <a:ext cx="17203500" cy="5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Metodologia de evaluare: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Setul de date folosit: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Seturile de antrenare și testare conțin imagini RMN etichetate manual, organizate în foldere separate pentru imagini și măști.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Dimensiunea imaginilor a fost uniformizată pentru a fi compatibilă cu modelul (256x256 pixeli).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Metrici de performanță: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Pierdere (Loss):</a:t>
            </a:r>
            <a:r>
              <a:rPr lang="en-US" sz="1800">
                <a:solidFill>
                  <a:schemeClr val="dk1"/>
                </a:solidFill>
              </a:rPr>
              <a:t> Funcția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binary_crossentropy</a:t>
            </a:r>
            <a:r>
              <a:rPr lang="en-US" sz="1800">
                <a:solidFill>
                  <a:schemeClr val="dk1"/>
                </a:solidFill>
              </a:rPr>
              <a:t> evaluează diferențele între predicția modelului și masca reală.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Acuratețe (Accuracy):</a:t>
            </a:r>
            <a:r>
              <a:rPr lang="en-US" sz="1800">
                <a:solidFill>
                  <a:schemeClr val="dk1"/>
                </a:solidFill>
              </a:rPr>
              <a:t> Procentajul de pixeli corect clasificați (tumoră/non-tumoră).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IoU și Dice Coefficient</a:t>
            </a:r>
            <a:r>
              <a:rPr lang="en-US" sz="1800">
                <a:solidFill>
                  <a:schemeClr val="dk1"/>
                </a:solidFill>
              </a:rPr>
              <a:t>: (pot fi adăugate ca metrici suplimentare).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Rezultate preliminare:</a:t>
            </a:r>
            <a:endParaRPr b="1" sz="18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1800">
                <a:solidFill>
                  <a:schemeClr val="dk1"/>
                </a:solidFill>
              </a:rPr>
              <a:t>Pe setul de testare, modelul a atins o </a:t>
            </a:r>
            <a:r>
              <a:rPr b="1" lang="en-US" sz="1800">
                <a:solidFill>
                  <a:schemeClr val="dk1"/>
                </a:solidFill>
              </a:rPr>
              <a:t>acuratețe</a:t>
            </a:r>
            <a:r>
              <a:rPr lang="en-US" sz="1800">
                <a:solidFill>
                  <a:schemeClr val="dk1"/>
                </a:solidFill>
              </a:rPr>
              <a:t> de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US" sz="17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0.9845379590988159</a:t>
            </a:r>
            <a:r>
              <a:rPr lang="en-US" sz="30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 și o pierdere de </a:t>
            </a:r>
            <a:r>
              <a:rPr lang="en-US" sz="18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0.055474162101745605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Exemple vizuale cu imagini originale, măști reale și măști prezise sunt afișate folosind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matplotlib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Exemple vizuale:</a:t>
            </a:r>
            <a:r>
              <a:rPr lang="en-US" sz="1800">
                <a:solidFill>
                  <a:schemeClr val="dk1"/>
                </a:solidFill>
              </a:rPr>
              <a:t> Pentru fiecare imagine testată, sunt afișate: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Imaginea originală</a:t>
            </a:r>
            <a:r>
              <a:rPr lang="en-US" sz="1800">
                <a:solidFill>
                  <a:schemeClr val="dk1"/>
                </a:solidFill>
              </a:rPr>
              <a:t>.                      </a:t>
            </a:r>
            <a:r>
              <a:rPr b="1" lang="en-US" sz="1800">
                <a:solidFill>
                  <a:schemeClr val="dk1"/>
                </a:solidFill>
              </a:rPr>
              <a:t>Masca reală</a:t>
            </a:r>
            <a:r>
              <a:rPr lang="en-US" sz="1800">
                <a:solidFill>
                  <a:schemeClr val="dk1"/>
                </a:solidFill>
              </a:rPr>
              <a:t> (ground truth).                                                     </a:t>
            </a:r>
            <a:r>
              <a:rPr b="1" lang="en-US" sz="1800">
                <a:solidFill>
                  <a:schemeClr val="dk1"/>
                </a:solidFill>
              </a:rPr>
              <a:t>Masca prezisă</a:t>
            </a:r>
            <a:r>
              <a:rPr lang="en-US" sz="1800">
                <a:solidFill>
                  <a:schemeClr val="dk1"/>
                </a:solidFill>
              </a:rPr>
              <a:t> de model.</a:t>
            </a:r>
            <a:endParaRPr sz="18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599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3575" y="6853500"/>
            <a:ext cx="8131701" cy="27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5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5"/>
          <p:cNvSpPr txBox="1"/>
          <p:nvPr/>
        </p:nvSpPr>
        <p:spPr>
          <a:xfrm>
            <a:off x="0" y="-44452"/>
            <a:ext cx="182880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7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Segmentarea tumorilor cerebrale pe imagini RMN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499">
              <a:solidFill>
                <a:srgbClr val="1C375A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4. Rezultate Preliminare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571804" y="2242825"/>
            <a:ext cx="11745600" cy="88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</a:rPr>
              <a:t>Acuratețe: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Setul de validare: </a:t>
            </a:r>
            <a:r>
              <a:rPr b="1" lang="en-US" sz="1900">
                <a:solidFill>
                  <a:schemeClr val="dk1"/>
                </a:solidFill>
              </a:rPr>
              <a:t>98.00%</a:t>
            </a:r>
            <a:r>
              <a:rPr lang="en-US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Setul de testare: </a:t>
            </a:r>
            <a:r>
              <a:rPr b="1" lang="en-US" sz="1900">
                <a:solidFill>
                  <a:schemeClr val="dk1"/>
                </a:solidFill>
              </a:rPr>
              <a:t>98.45%</a:t>
            </a:r>
            <a:r>
              <a:rPr lang="en-US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Pierderea (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loss</a:t>
            </a:r>
            <a:r>
              <a:rPr lang="en-US" sz="1900">
                <a:solidFill>
                  <a:schemeClr val="dk1"/>
                </a:solidFill>
              </a:rPr>
              <a:t>): </a:t>
            </a:r>
            <a:r>
              <a:rPr b="1" lang="en-US" sz="1900">
                <a:solidFill>
                  <a:schemeClr val="dk1"/>
                </a:solidFill>
              </a:rPr>
              <a:t>0.0557</a:t>
            </a:r>
            <a:r>
              <a:rPr lang="en-US" sz="1900">
                <a:solidFill>
                  <a:schemeClr val="dk1"/>
                </a:solidFill>
              </a:rPr>
              <a:t>, sugerând o clasificare precisă a pixelilor tumorali.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</a:rPr>
              <a:t>Grafic evoluție: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Aceste rezultate pot fi prezentate printr-un grafic de tip linie, ilustrând </a:t>
            </a:r>
            <a:r>
              <a:rPr b="1" lang="en-US" sz="1900">
                <a:solidFill>
                  <a:schemeClr val="dk1"/>
                </a:solidFill>
              </a:rPr>
              <a:t>pierderile</a:t>
            </a:r>
            <a:r>
              <a:rPr lang="en-US" sz="1900">
                <a:solidFill>
                  <a:schemeClr val="dk1"/>
                </a:solidFill>
              </a:rPr>
              <a:t> și </a:t>
            </a:r>
            <a:r>
              <a:rPr b="1" lang="en-US" sz="1900">
                <a:solidFill>
                  <a:schemeClr val="dk1"/>
                </a:solidFill>
              </a:rPr>
              <a:t>acuratețea</a:t>
            </a:r>
            <a:r>
              <a:rPr lang="en-US" sz="1900">
                <a:solidFill>
                  <a:schemeClr val="dk1"/>
                </a:solidFill>
              </a:rPr>
              <a:t> pe parcursul celor 30 de epoci.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dk1"/>
                </a:solidFill>
              </a:rPr>
              <a:t>Timp de execuție: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Modelul a rulat în </a:t>
            </a:r>
            <a:r>
              <a:rPr b="1" lang="en-US" sz="1900">
                <a:solidFill>
                  <a:schemeClr val="dk1"/>
                </a:solidFill>
              </a:rPr>
              <a:t>4-5 secunde/epocă</a:t>
            </a:r>
            <a:r>
              <a:rPr lang="en-US" sz="1900">
                <a:solidFill>
                  <a:schemeClr val="dk1"/>
                </a:solidFill>
              </a:rPr>
              <a:t> pentru 5 pași pe epocă, fiind eficient pentru dimensiunea dataset-ului utilizat.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Interpretare:</a:t>
            </a:r>
            <a:endParaRPr b="1" sz="21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Semnificația rezultatelor:</a:t>
            </a:r>
            <a:endParaRPr b="1"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Aceste valori demonstrează că modelul U-Net este bine ajustat și poate segmenta cu succes tumorile cerebrale pe imagini RMN.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Diferențele minime dintre acuratețea pe setul de validare și cel de testare indică </a:t>
            </a:r>
            <a:r>
              <a:rPr b="1" lang="en-US" sz="1900">
                <a:solidFill>
                  <a:schemeClr val="dk1"/>
                </a:solidFill>
              </a:rPr>
              <a:t>lipsa supra-antrenării</a:t>
            </a:r>
            <a:r>
              <a:rPr lang="en-US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Comparare cu așteptările:</a:t>
            </a:r>
            <a:endParaRPr b="1"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Acuratețea de peste 98% depășește așteptările inițiale și validează alegerea arhitecturii U-Net pentru această sarcină.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0525" y="2148450"/>
            <a:ext cx="6561625" cy="649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6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6"/>
          <p:cNvSpPr txBox="1"/>
          <p:nvPr/>
        </p:nvSpPr>
        <p:spPr>
          <a:xfrm>
            <a:off x="0" y="-44452"/>
            <a:ext cx="182880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7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Segmentarea tumorilor cerebrale pe imagini RMN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499">
              <a:solidFill>
                <a:srgbClr val="1C375A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5. Concluzii Preliminare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571812" y="2242820"/>
            <a:ext cx="17203500" cy="7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</a:rPr>
              <a:t>Limitările soluției actuale:</a:t>
            </a:r>
            <a:endParaRPr b="1" sz="29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-US" sz="2700">
                <a:solidFill>
                  <a:schemeClr val="dk1"/>
                </a:solidFill>
              </a:rPr>
              <a:t>Dimensiunea dataset-ului:</a:t>
            </a:r>
            <a:r>
              <a:rPr lang="en-US" sz="2700">
                <a:solidFill>
                  <a:schemeClr val="dk1"/>
                </a:solidFill>
              </a:rPr>
              <a:t> Numărul relativ mic de imagini poate limita generalizarea modelului pe date complet noi.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-US" sz="2700">
                <a:solidFill>
                  <a:schemeClr val="dk1"/>
                </a:solidFill>
              </a:rPr>
              <a:t>Complexitatea tumorilor:</a:t>
            </a:r>
            <a:r>
              <a:rPr lang="en-US" sz="2700">
                <a:solidFill>
                  <a:schemeClr val="dk1"/>
                </a:solidFill>
              </a:rPr>
              <a:t> Tumorile cu margini neregulate sau poziționate în zone atipice pot prezenta dificultăți pentru model.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-US" sz="2700">
                <a:solidFill>
                  <a:schemeClr val="dk1"/>
                </a:solidFill>
              </a:rPr>
              <a:t>Resurse hardware:</a:t>
            </a:r>
            <a:r>
              <a:rPr lang="en-US" sz="2700">
                <a:solidFill>
                  <a:schemeClr val="dk1"/>
                </a:solidFill>
              </a:rPr>
              <a:t> Întreg procesul de antrenare și predicție necesită resurse GPU pentru eficiență.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-US" sz="2700">
                <a:solidFill>
                  <a:schemeClr val="dk1"/>
                </a:solidFill>
              </a:rPr>
              <a:t>Lipsa augmentării:</a:t>
            </a:r>
            <a:r>
              <a:rPr lang="en-US" sz="2700">
                <a:solidFill>
                  <a:schemeClr val="dk1"/>
                </a:solidFill>
              </a:rPr>
              <a:t> Nu au fost aplicate metode de augmentare a datelor, ceea ce ar putea îmbunătăți performanța.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</a:rPr>
              <a:t>Potențiale îmbunătățiri:</a:t>
            </a:r>
            <a:endParaRPr b="1" sz="29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-US" sz="2700">
                <a:solidFill>
                  <a:schemeClr val="dk1"/>
                </a:solidFill>
              </a:rPr>
              <a:t>Augmentarea datelor:</a:t>
            </a:r>
            <a:r>
              <a:rPr lang="en-US" sz="2700">
                <a:solidFill>
                  <a:schemeClr val="dk1"/>
                </a:solidFill>
              </a:rPr>
              <a:t> Introducerea tehnicilor precum rotația, scalarea sau modificarea contrastului pentru a mări diversitatea setului de antrenare.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b="1" lang="en-US" sz="2700">
                <a:solidFill>
                  <a:schemeClr val="dk1"/>
                </a:solidFill>
              </a:rPr>
              <a:t>Testare pe date externe:</a:t>
            </a:r>
            <a:r>
              <a:rPr lang="en-US" sz="2700">
                <a:solidFill>
                  <a:schemeClr val="dk1"/>
                </a:solidFill>
              </a:rPr>
              <a:t> Evaluarea performanței pe un set de date complet nou pentru a valida robustețea modelului.</a:t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999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7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7"/>
          <p:cNvSpPr txBox="1"/>
          <p:nvPr/>
        </p:nvSpPr>
        <p:spPr>
          <a:xfrm>
            <a:off x="0" y="-44452"/>
            <a:ext cx="182880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7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Segmentarea tumorilor cerebrale pe imagini RMN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499">
              <a:solidFill>
                <a:srgbClr val="1C375A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6. Direcții Viitoare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571812" y="2242820"/>
            <a:ext cx="17203500" cy="6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Extinderea setului de date: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Căutarea și integrarea unor noi seturi de date pentru a crește diversitatea imaginilor de antrenare.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Aplicarea augmentării datelor: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Implementarea metodelor de augmentare a imaginilor (rotații, scalări, modificări de contrast etc.).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Evaluare pe date externe: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Testarea modelului pe seturi de date complet noi pentru a verifica generalizarea.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Obiectivele finale:</a:t>
            </a:r>
            <a:endParaRPr b="1" sz="2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Obținerea unui model robust: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Dezvoltarea unui model care să segmenteze tumorile cerebrale cu o acuratețe de peste </a:t>
            </a:r>
            <a:r>
              <a:rPr b="1" lang="en-US" sz="2200">
                <a:solidFill>
                  <a:schemeClr val="dk1"/>
                </a:solidFill>
              </a:rPr>
              <a:t>98%</a:t>
            </a:r>
            <a:r>
              <a:rPr lang="en-US" sz="2200">
                <a:solidFill>
                  <a:schemeClr val="dk1"/>
                </a:solidFill>
              </a:rPr>
              <a:t> și cu rezultate consistente pe date noi.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Validarea practică: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Demonstrat prin teste pe un set divers de imagini RMN, reflectând aplicabilitatea în scenarii reale.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499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