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Space Mono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UPwqfB2aCceHS8tYhEMz/yz/M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paceMono-boldItalic.fntdata"/><Relationship Id="rId16" Type="http://schemas.openxmlformats.org/officeDocument/2006/relationships/font" Target="fonts/Space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00e3cd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700e3cd0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700e3cd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700e3cd0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00e3cd0e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700e3cd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2.jp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6.gif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04" r="-10104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6552888" y="0"/>
            <a:ext cx="1735112" cy="1735112"/>
          </a:xfrm>
          <a:custGeom>
            <a:rect b="b" l="l" r="r" t="t"/>
            <a:pathLst>
              <a:path extrusionOk="0" h="1735112" w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0" y="0"/>
            <a:ext cx="3524878" cy="1501584"/>
          </a:xfrm>
          <a:custGeom>
            <a:rect b="b" l="l" r="r" t="t"/>
            <a:pathLst>
              <a:path extrusionOk="0" h="1501584" w="3524878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3482382" y="7325872"/>
            <a:ext cx="113232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9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567600" y="8593575"/>
            <a:ext cx="7199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Colibaba Rareș-Andrei</a:t>
            </a:r>
            <a:endParaRPr sz="400"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Roman Emilia-Cristina</a:t>
            </a:r>
            <a:endParaRPr sz="40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9426" y="6595925"/>
            <a:ext cx="2142175" cy="2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7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7"/>
          <p:cNvSpPr txBox="1"/>
          <p:nvPr/>
        </p:nvSpPr>
        <p:spPr>
          <a:xfrm>
            <a:off x="0" y="-44452"/>
            <a:ext cx="1828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6. Direcții Viitoare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571812" y="2242820"/>
            <a:ext cx="17203500" cy="5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Pași următori: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îmbunătățirea detecției privirii, </a:t>
            </a:r>
            <a:r>
              <a:rPr lang="en-US" sz="34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fixarea privirii: cât, când și unde (heatmap colorat)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Plan de implementare: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Amplificarea coordonatelor irisului la tot ecranul (scaling), mediere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temporală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(dacă ochiul nu sare brusc în altă parte, facem media coordonatelor în timp)</a:t>
            </a:r>
            <a:endParaRPr/>
          </a:p>
          <a:p>
            <a:pPr indent="-36702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Obiectivele finale: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Metodă de realizare a testelor de atenție și de măsurare a atenției pe parcursul unui videoclip, unui joc video &amp; la volan</a:t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5371" y="6987525"/>
            <a:ext cx="3122625" cy="3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40650" y="1442488"/>
            <a:ext cx="11011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1. Context &amp; Motivație</a:t>
            </a:r>
            <a:endParaRPr sz="100"/>
          </a:p>
        </p:txBody>
      </p:sp>
      <p:sp>
        <p:nvSpPr>
          <p:cNvPr id="98" name="Google Shape;98;p2"/>
          <p:cNvSpPr txBox="1"/>
          <p:nvPr/>
        </p:nvSpPr>
        <p:spPr>
          <a:xfrm>
            <a:off x="352075" y="2222848"/>
            <a:ext cx="16409100" cy="5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13716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24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„Cum putem analiza și înțelege stările oamenilor în scenarii de zi cu zi?”</a:t>
            </a:r>
            <a:endParaRPr i="1" sz="24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13716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Domenii de aplicabilitate:</a:t>
            </a:r>
            <a:r>
              <a:rPr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	</a:t>
            </a:r>
            <a:endParaRPr sz="19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trafic și siguranță rutieră, educație, jocuri video, ergonomie, </a:t>
            </a: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psihologie;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Motivație: </a:t>
            </a:r>
            <a:endParaRPr b="1"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reducerea accidentelor, îmbunătățirea metodelor de învățare/predare, adaptarea la așteptările utilizatorilor de jocuri, diagnosticul persoanelor stresate;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Obiectivul proiectului:</a:t>
            </a: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obținerea datelor concrete despre analiza comportamentului uman, creșterea siguranței și eficientizarea societății.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15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813" y="95348"/>
            <a:ext cx="182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7150" y="1861150"/>
            <a:ext cx="3491675" cy="34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7150" y="7532926"/>
            <a:ext cx="2754075" cy="27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975" y="6834675"/>
            <a:ext cx="3253425" cy="21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76" y="7876671"/>
            <a:ext cx="3711550" cy="229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75594" y="6673619"/>
            <a:ext cx="2754075" cy="27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21987" y="-159800"/>
            <a:ext cx="1940712" cy="2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287875" y="878725"/>
            <a:ext cx="18104472" cy="8845848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 txBox="1"/>
          <p:nvPr/>
        </p:nvSpPr>
        <p:spPr>
          <a:xfrm>
            <a:off x="0" y="-44452"/>
            <a:ext cx="182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sp>
        <p:nvSpPr>
          <p:cNvPr id="114" name="Google Shape;114;p3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1009650"/>
            <a:ext cx="17775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2. Arhitectura preliminară a soluției</a:t>
            </a:r>
            <a:endParaRPr sz="100"/>
          </a:p>
        </p:txBody>
      </p:sp>
      <p:sp>
        <p:nvSpPr>
          <p:cNvPr id="116" name="Google Shape;116;p3"/>
          <p:cNvSpPr txBox="1"/>
          <p:nvPr/>
        </p:nvSpPr>
        <p:spPr>
          <a:xfrm>
            <a:off x="571812" y="2242820"/>
            <a:ext cx="172035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7026" y="7560924"/>
            <a:ext cx="3013025" cy="2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8750" y="2422326"/>
            <a:ext cx="14428620" cy="63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182825" y="6197425"/>
            <a:ext cx="1348380" cy="136350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87875" y="7226650"/>
            <a:ext cx="621216" cy="584712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818938" y="2122900"/>
            <a:ext cx="3286125" cy="64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74988" y="2189575"/>
            <a:ext cx="21812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105078" y="3499700"/>
            <a:ext cx="4623200" cy="4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463778" y="8798275"/>
            <a:ext cx="39058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52188" y="5127800"/>
            <a:ext cx="1419659" cy="10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4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 txBox="1"/>
          <p:nvPr/>
        </p:nvSpPr>
        <p:spPr>
          <a:xfrm>
            <a:off x="0" y="-44452"/>
            <a:ext cx="1828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sp>
        <p:nvSpPr>
          <p:cNvPr id="133" name="Google Shape;133;p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0" y="1009650"/>
            <a:ext cx="1777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3. Evaluarea Preliminară a Soluției</a:t>
            </a:r>
            <a:endParaRPr sz="100"/>
          </a:p>
        </p:txBody>
      </p:sp>
      <p:sp>
        <p:nvSpPr>
          <p:cNvPr id="135" name="Google Shape;135;p4"/>
          <p:cNvSpPr txBox="1"/>
          <p:nvPr/>
        </p:nvSpPr>
        <p:spPr>
          <a:xfrm>
            <a:off x="573074" y="2299320"/>
            <a:ext cx="17203500" cy="10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67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9"/>
              <a:buFont typeface="Arial"/>
              <a:buChar char="•"/>
            </a:pPr>
            <a:r>
              <a:rPr b="1" i="0" lang="en-US" sz="32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Metodologia de evaluare: </a:t>
            </a:r>
            <a:endParaRPr sz="32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i="1" lang="en-US" sz="3399">
                <a:latin typeface="Space Mono"/>
                <a:ea typeface="Space Mono"/>
                <a:cs typeface="Space Mono"/>
                <a:sym typeface="Space Mono"/>
              </a:rPr>
              <a:t> testare live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 utilizând camera web, cu participanți care au avut simptome de oboseală și diferite direcții de privire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444436" lvl="1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3399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Setul de date: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MediaPipe Face Mesh (Google), facial landmark detector de la dlib (inițial)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Exemple de cazuri de test: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testarea detecției clipirilor, a privirii, simularea stării de oboseală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15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42826" y="7178051"/>
            <a:ext cx="2650324" cy="28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 txBox="1"/>
          <p:nvPr/>
        </p:nvSpPr>
        <p:spPr>
          <a:xfrm>
            <a:off x="0" y="-44452"/>
            <a:ext cx="1828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4. Rezultate Preliminare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71812" y="2242820"/>
            <a:ext cx="172035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 obținute: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categorii de atenție pe baza ratei de clipire și de energie pe baza EAR mediu; estimare aproximativă a direcției orizontale de privit (stânga-centru-dreapta)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36702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Vizualizări: </a:t>
            </a:r>
            <a:r>
              <a:rPr lang="en-US" sz="33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date acumulate periodic, stocate în .txt și prezentate pe grafice; ferestre cu camera (face mesh) și punctul estimat de privire</a:t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00e3cd0e_0_51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2" name="Google Shape;152;g31700e3cd0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463" y="122049"/>
            <a:ext cx="15225074" cy="10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1700e3cd0e_0_51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4" name="Google Shape;154;g31700e3cd0e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7100" y="854925"/>
            <a:ext cx="2070025" cy="20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1700e3cd0e_0_51"/>
          <p:cNvPicPr preferRelativeResize="0"/>
          <p:nvPr/>
        </p:nvPicPr>
        <p:blipFill rotWithShape="1">
          <a:blip r:embed="rId7">
            <a:alphaModFix/>
          </a:blip>
          <a:srcRect b="14471" l="0" r="0" t="0"/>
          <a:stretch/>
        </p:blipFill>
        <p:spPr>
          <a:xfrm>
            <a:off x="7167750" y="1025300"/>
            <a:ext cx="3179875" cy="20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700e3cd0e_0_51"/>
          <p:cNvSpPr/>
          <p:nvPr/>
        </p:nvSpPr>
        <p:spPr>
          <a:xfrm>
            <a:off x="9287075" y="6454000"/>
            <a:ext cx="378900" cy="102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1700e3cd0e_0_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62238" y="2051925"/>
            <a:ext cx="2425775" cy="24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00e3cd0e_0_27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31700e3cd0e_0_27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4" name="Google Shape;164;g31700e3cd0e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7026" y="7560924"/>
            <a:ext cx="3013025" cy="2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1700e3cd0e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887" y="0"/>
            <a:ext cx="8610219" cy="968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1700e3cd0e_0_27"/>
          <p:cNvSpPr/>
          <p:nvPr/>
        </p:nvSpPr>
        <p:spPr>
          <a:xfrm>
            <a:off x="4060250" y="4772300"/>
            <a:ext cx="348600" cy="1969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1700e3cd0e_0_27"/>
          <p:cNvSpPr/>
          <p:nvPr/>
        </p:nvSpPr>
        <p:spPr>
          <a:xfrm>
            <a:off x="6234450" y="9686550"/>
            <a:ext cx="5878200" cy="461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31700e3cd0e_0_27"/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5723788" y="3908774"/>
            <a:ext cx="6840400" cy="3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1700e3cd0e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25" y="1704850"/>
            <a:ext cx="16743750" cy="6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1700e3cd0e_0_78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g31700e3cd0e_0_78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g31700e3cd0e_0_78"/>
          <p:cNvSpPr txBox="1"/>
          <p:nvPr/>
        </p:nvSpPr>
        <p:spPr>
          <a:xfrm>
            <a:off x="4415105" y="1181650"/>
            <a:ext cx="945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latin typeface="Space Mono"/>
                <a:ea typeface="Space Mono"/>
                <a:cs typeface="Space Mono"/>
                <a:sym typeface="Space Mono"/>
              </a:rPr>
              <a:t>Logging la fiecare 5 secunde în .txt</a:t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6"/>
          <p:cNvSpPr txBox="1"/>
          <p:nvPr/>
        </p:nvSpPr>
        <p:spPr>
          <a:xfrm>
            <a:off x="0" y="-44452"/>
            <a:ext cx="1828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5. Concluzii Preliminare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571812" y="2242820"/>
            <a:ext cx="17203500" cy="6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Rezumatul progresului: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categorizarea simplă a atenției pe baza unor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factori oculari</a:t>
            </a:r>
            <a:endParaRPr/>
          </a:p>
          <a:p>
            <a:pPr indent="-36702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Limitările soluției actuale:</a:t>
            </a:r>
            <a:endParaRPr b="1"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444436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3399"/>
              <a:buFont typeface="Space Mono"/>
              <a:buChar char="-"/>
            </a:pP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ochi mai mici → EAR mai mic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444436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3399"/>
              <a:buFont typeface="Space Mono"/>
              <a:buChar char="-"/>
            </a:pP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lumină proastă/privit în sus = irisul nu este detectat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444436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3399"/>
              <a:buFont typeface="Space Mono"/>
              <a:buChar char="-"/>
            </a:pP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privitul tastaturii = EAR scade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36702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Potențiale îmbunătățiri: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detecția irisului (cerc în loc de punct), stabilizarea punctului de privire (mediere), maparea privirii pe întreg ecranul</a:t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