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10287000" cx="18288000"/>
  <p:notesSz cx="6858000" cy="9144000"/>
  <p:embeddedFontLst>
    <p:embeddedFont>
      <p:font typeface="Space Mono"/>
      <p:bold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5" roundtripDataSignature="AMtx7miFN5E99ifnKR9BTR/+Yv/g6P3I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SpaceMono-bold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font" Target="fonts/Space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jpg"/><Relationship Id="rId4" Type="http://schemas.openxmlformats.org/officeDocument/2006/relationships/image" Target="../media/image4.png"/><Relationship Id="rId5" Type="http://schemas.openxmlformats.org/officeDocument/2006/relationships/image" Target="../media/image11.png"/><Relationship Id="rId6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10" Type="http://schemas.openxmlformats.org/officeDocument/2006/relationships/image" Target="../media/image7.png"/><Relationship Id="rId9" Type="http://schemas.openxmlformats.org/officeDocument/2006/relationships/image" Target="../media/image12.png"/><Relationship Id="rId5" Type="http://schemas.openxmlformats.org/officeDocument/2006/relationships/image" Target="../media/image6.png"/><Relationship Id="rId6" Type="http://schemas.openxmlformats.org/officeDocument/2006/relationships/image" Target="../media/image10.png"/><Relationship Id="rId7" Type="http://schemas.openxmlformats.org/officeDocument/2006/relationships/image" Target="../media/image1.jpg"/><Relationship Id="rId8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10104" r="-10104" t="0"/>
            </a:stretch>
          </a:blipFill>
          <a:ln>
            <a:noFill/>
          </a:ln>
        </p:spPr>
      </p:sp>
      <p:sp>
        <p:nvSpPr>
          <p:cNvPr id="85" name="Google Shape;85;p1"/>
          <p:cNvSpPr/>
          <p:nvPr/>
        </p:nvSpPr>
        <p:spPr>
          <a:xfrm>
            <a:off x="16552888" y="0"/>
            <a:ext cx="1735112" cy="1735112"/>
          </a:xfrm>
          <a:custGeom>
            <a:rect b="b" l="l" r="r" t="t"/>
            <a:pathLst>
              <a:path extrusionOk="0" h="1735112" w="1735112">
                <a:moveTo>
                  <a:pt x="0" y="0"/>
                </a:moveTo>
                <a:lnTo>
                  <a:pt x="1735112" y="0"/>
                </a:lnTo>
                <a:lnTo>
                  <a:pt x="1735112" y="1735112"/>
                </a:lnTo>
                <a:lnTo>
                  <a:pt x="0" y="17351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6" name="Google Shape;86;p1"/>
          <p:cNvSpPr/>
          <p:nvPr/>
        </p:nvSpPr>
        <p:spPr>
          <a:xfrm>
            <a:off x="0" y="0"/>
            <a:ext cx="3524878" cy="1501584"/>
          </a:xfrm>
          <a:custGeom>
            <a:rect b="b" l="l" r="r" t="t"/>
            <a:pathLst>
              <a:path extrusionOk="0" h="1501584" w="3524878">
                <a:moveTo>
                  <a:pt x="0" y="0"/>
                </a:moveTo>
                <a:lnTo>
                  <a:pt x="3524878" y="0"/>
                </a:lnTo>
                <a:lnTo>
                  <a:pt x="3524878" y="1501584"/>
                </a:lnTo>
                <a:lnTo>
                  <a:pt x="0" y="15015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7" name="Google Shape;87;p1"/>
          <p:cNvSpPr txBox="1"/>
          <p:nvPr/>
        </p:nvSpPr>
        <p:spPr>
          <a:xfrm>
            <a:off x="3482382" y="7325872"/>
            <a:ext cx="11323200" cy="20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92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Analiza atenției pe baza imaginilor</a:t>
            </a:r>
            <a:endParaRPr/>
          </a:p>
        </p:txBody>
      </p:sp>
      <p:sp>
        <p:nvSpPr>
          <p:cNvPr id="88" name="Google Shape;88;p1"/>
          <p:cNvSpPr txBox="1"/>
          <p:nvPr/>
        </p:nvSpPr>
        <p:spPr>
          <a:xfrm>
            <a:off x="11567600" y="8593575"/>
            <a:ext cx="7199700" cy="12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91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Colibaba Rareș-Andrei</a:t>
            </a:r>
            <a:endParaRPr sz="400"/>
          </a:p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91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Roman Emilia-Cristina</a:t>
            </a:r>
            <a:endParaRPr sz="400"/>
          </a:p>
        </p:txBody>
      </p:sp>
      <p:pic>
        <p:nvPicPr>
          <p:cNvPr id="89" name="Google Shape;89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19426" y="6595925"/>
            <a:ext cx="2142175" cy="284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/>
          <p:nvPr/>
        </p:nvSpPr>
        <p:spPr>
          <a:xfrm>
            <a:off x="17262711" y="0"/>
            <a:ext cx="1025289" cy="1025289"/>
          </a:xfrm>
          <a:custGeom>
            <a:rect b="b" l="l" r="r" t="t"/>
            <a:pathLst>
              <a:path extrusionOk="0" h="1025289" w="1025289">
                <a:moveTo>
                  <a:pt x="0" y="0"/>
                </a:moveTo>
                <a:lnTo>
                  <a:pt x="1025289" y="0"/>
                </a:lnTo>
                <a:lnTo>
                  <a:pt x="1025289" y="1025289"/>
                </a:lnTo>
                <a:lnTo>
                  <a:pt x="0" y="10252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5" name="Google Shape;95;p2"/>
          <p:cNvSpPr/>
          <p:nvPr/>
        </p:nvSpPr>
        <p:spPr>
          <a:xfrm>
            <a:off x="61620" y="0"/>
            <a:ext cx="2255738" cy="960936"/>
          </a:xfrm>
          <a:custGeom>
            <a:rect b="b" l="l" r="r" t="t"/>
            <a:pathLst>
              <a:path extrusionOk="0" h="960936" w="2255738">
                <a:moveTo>
                  <a:pt x="0" y="0"/>
                </a:moveTo>
                <a:lnTo>
                  <a:pt x="2255738" y="0"/>
                </a:lnTo>
                <a:lnTo>
                  <a:pt x="2255738" y="960936"/>
                </a:lnTo>
                <a:lnTo>
                  <a:pt x="0" y="9609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6" name="Google Shape;96;p2"/>
          <p:cNvSpPr txBox="1"/>
          <p:nvPr/>
        </p:nvSpPr>
        <p:spPr>
          <a:xfrm>
            <a:off x="61620" y="9686541"/>
            <a:ext cx="1822638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A6B5C2"/>
                </a:solidFill>
                <a:latin typeface="Space Mono"/>
                <a:ea typeface="Space Mono"/>
                <a:cs typeface="Space Mono"/>
                <a:sym typeface="Space Mono"/>
              </a:rPr>
              <a:t>Prelucrarea Imaginilor - Proiect, 2024</a:t>
            </a:r>
            <a:endParaRPr/>
          </a:p>
        </p:txBody>
      </p:sp>
      <p:sp>
        <p:nvSpPr>
          <p:cNvPr id="97" name="Google Shape;97;p2"/>
          <p:cNvSpPr txBox="1"/>
          <p:nvPr/>
        </p:nvSpPr>
        <p:spPr>
          <a:xfrm>
            <a:off x="840650" y="1442488"/>
            <a:ext cx="11011800" cy="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499" u="none" cap="none" strike="noStrike">
                <a:solidFill>
                  <a:srgbClr val="2E5375"/>
                </a:solidFill>
                <a:latin typeface="Space Mono"/>
                <a:ea typeface="Space Mono"/>
                <a:cs typeface="Space Mono"/>
                <a:sym typeface="Space Mono"/>
              </a:rPr>
              <a:t>1. Context &amp; Motivație</a:t>
            </a:r>
            <a:endParaRPr sz="100"/>
          </a:p>
        </p:txBody>
      </p:sp>
      <p:sp>
        <p:nvSpPr>
          <p:cNvPr id="98" name="Google Shape;98;p2"/>
          <p:cNvSpPr txBox="1"/>
          <p:nvPr/>
        </p:nvSpPr>
        <p:spPr>
          <a:xfrm>
            <a:off x="352075" y="2222848"/>
            <a:ext cx="16409100" cy="59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999"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457200" lvl="0" marL="137160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i="1" lang="en-US" sz="2499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„Cum putem analiza și înțelege stările oamenilor în scenarii de zi cu zi?”</a:t>
            </a:r>
            <a:endParaRPr i="1" sz="2499"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457200" lvl="0" marL="137160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i="1" sz="2499"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91440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999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Domenii de aplicabilitate:</a:t>
            </a:r>
            <a:r>
              <a:rPr lang="en-US" sz="1999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 	</a:t>
            </a:r>
            <a:endParaRPr sz="1999"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-352425" lvl="0" marL="228600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Space Mono"/>
              <a:buChar char="★"/>
            </a:pPr>
            <a:r>
              <a:rPr lang="en-US" sz="1999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trafic și siguranță rutieră, educație, jocuri video, ergonomie, </a:t>
            </a:r>
            <a:r>
              <a:rPr lang="en-US" sz="195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psihologie;</a:t>
            </a:r>
            <a:endParaRPr sz="1950"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91440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95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Motivație: </a:t>
            </a:r>
            <a:endParaRPr b="1" sz="1950"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-352425" lvl="0" marL="228600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Space Mono"/>
              <a:buChar char="★"/>
            </a:pPr>
            <a:r>
              <a:rPr lang="en-US" sz="195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reducerea accidentelor, îmbunătățirea metodelor de învățare/predare, adaptarea la așteptările utilizatorilor de jocuri, diagnosticul persoanelor stresate;</a:t>
            </a:r>
            <a:endParaRPr sz="1950"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91440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95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Obiectivul proiectului:</a:t>
            </a:r>
            <a:r>
              <a:rPr lang="en-US" sz="195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endParaRPr sz="1950"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-352425" lvl="0" marL="228600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Space Mono"/>
              <a:buChar char="★"/>
            </a:pPr>
            <a:r>
              <a:rPr lang="en-US" sz="1950">
                <a:solidFill>
                  <a:schemeClr val="dk1"/>
                </a:solidFill>
                <a:latin typeface="Space Mono"/>
                <a:ea typeface="Space Mono"/>
                <a:cs typeface="Space Mono"/>
                <a:sym typeface="Space Mono"/>
              </a:rPr>
              <a:t>obținerea datelor concrete despre analiza comportamentului uman, creșterea siguranței și eficientizarea societății.</a:t>
            </a:r>
            <a:endParaRPr sz="1950">
              <a:solidFill>
                <a:schemeClr val="dk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marR="0" rtl="0" algn="l">
              <a:lnSpc>
                <a:spcPct val="1153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99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900" u="none" cap="none" strike="noStrike">
              <a:solidFill>
                <a:srgbClr val="FF0000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30813" y="95348"/>
            <a:ext cx="18288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99">
                <a:solidFill>
                  <a:srgbClr val="1C375A"/>
                </a:solidFill>
                <a:latin typeface="Space Mono"/>
                <a:ea typeface="Space Mono"/>
                <a:cs typeface="Space Mono"/>
                <a:sym typeface="Space Mono"/>
              </a:rPr>
              <a:t>Analiza atenției pe baza imaginilor</a:t>
            </a:r>
            <a:endParaRPr sz="100"/>
          </a:p>
        </p:txBody>
      </p:sp>
      <p:pic>
        <p:nvPicPr>
          <p:cNvPr id="100" name="Google Shape;100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827150" y="1861150"/>
            <a:ext cx="3491675" cy="349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827150" y="7532926"/>
            <a:ext cx="2754075" cy="275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33975" y="6834675"/>
            <a:ext cx="3253425" cy="216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2076" y="7876671"/>
            <a:ext cx="3711550" cy="2297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775594" y="6673619"/>
            <a:ext cx="2754075" cy="275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5321987" y="-159800"/>
            <a:ext cx="1940712" cy="258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/>
          <p:nvPr/>
        </p:nvSpPr>
        <p:spPr>
          <a:xfrm>
            <a:off x="287875" y="878725"/>
            <a:ext cx="18104472" cy="8845848"/>
          </a:xfrm>
          <a:prstGeom prst="cloud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17262711" y="0"/>
            <a:ext cx="1025289" cy="1025289"/>
          </a:xfrm>
          <a:custGeom>
            <a:rect b="b" l="l" r="r" t="t"/>
            <a:pathLst>
              <a:path extrusionOk="0" h="1025289" w="1025289">
                <a:moveTo>
                  <a:pt x="0" y="0"/>
                </a:moveTo>
                <a:lnTo>
                  <a:pt x="1025289" y="0"/>
                </a:lnTo>
                <a:lnTo>
                  <a:pt x="1025289" y="1025289"/>
                </a:lnTo>
                <a:lnTo>
                  <a:pt x="0" y="10252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2" name="Google Shape;112;p3"/>
          <p:cNvSpPr/>
          <p:nvPr/>
        </p:nvSpPr>
        <p:spPr>
          <a:xfrm>
            <a:off x="61620" y="0"/>
            <a:ext cx="2255738" cy="960936"/>
          </a:xfrm>
          <a:custGeom>
            <a:rect b="b" l="l" r="r" t="t"/>
            <a:pathLst>
              <a:path extrusionOk="0" h="960936" w="2255738">
                <a:moveTo>
                  <a:pt x="0" y="0"/>
                </a:moveTo>
                <a:lnTo>
                  <a:pt x="2255738" y="0"/>
                </a:lnTo>
                <a:lnTo>
                  <a:pt x="2255738" y="960936"/>
                </a:lnTo>
                <a:lnTo>
                  <a:pt x="0" y="9609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3" name="Google Shape;113;p3"/>
          <p:cNvSpPr txBox="1"/>
          <p:nvPr/>
        </p:nvSpPr>
        <p:spPr>
          <a:xfrm>
            <a:off x="0" y="-44452"/>
            <a:ext cx="18288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99">
                <a:solidFill>
                  <a:srgbClr val="1C375A"/>
                </a:solidFill>
                <a:latin typeface="Space Mono"/>
                <a:ea typeface="Space Mono"/>
                <a:cs typeface="Space Mono"/>
                <a:sym typeface="Space Mono"/>
              </a:rPr>
              <a:t>Analiza atenției pe baza imaginilor</a:t>
            </a:r>
            <a:endParaRPr sz="100"/>
          </a:p>
        </p:txBody>
      </p:sp>
      <p:sp>
        <p:nvSpPr>
          <p:cNvPr id="114" name="Google Shape;114;p3"/>
          <p:cNvSpPr txBox="1"/>
          <p:nvPr/>
        </p:nvSpPr>
        <p:spPr>
          <a:xfrm>
            <a:off x="61620" y="9686541"/>
            <a:ext cx="1822638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A6B5C2"/>
                </a:solidFill>
                <a:latin typeface="Space Mono"/>
                <a:ea typeface="Space Mono"/>
                <a:cs typeface="Space Mono"/>
                <a:sym typeface="Space Mono"/>
              </a:rPr>
              <a:t>Prelucrarea Imaginilor - Proiect, 2024</a:t>
            </a:r>
            <a:endParaRPr/>
          </a:p>
        </p:txBody>
      </p:sp>
      <p:sp>
        <p:nvSpPr>
          <p:cNvPr id="115" name="Google Shape;115;p3"/>
          <p:cNvSpPr txBox="1"/>
          <p:nvPr/>
        </p:nvSpPr>
        <p:spPr>
          <a:xfrm>
            <a:off x="0" y="1009650"/>
            <a:ext cx="17775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799" u="none" cap="none" strike="noStrike">
                <a:solidFill>
                  <a:srgbClr val="2E5375"/>
                </a:solidFill>
                <a:latin typeface="Space Mono"/>
                <a:ea typeface="Space Mono"/>
                <a:cs typeface="Space Mono"/>
                <a:sym typeface="Space Mono"/>
              </a:rPr>
              <a:t>2. Arhitectura preliminară a soluției</a:t>
            </a:r>
            <a:endParaRPr sz="100"/>
          </a:p>
        </p:txBody>
      </p:sp>
      <p:sp>
        <p:nvSpPr>
          <p:cNvPr id="116" name="Google Shape;116;p3"/>
          <p:cNvSpPr txBox="1"/>
          <p:nvPr/>
        </p:nvSpPr>
        <p:spPr>
          <a:xfrm>
            <a:off x="571812" y="2242820"/>
            <a:ext cx="172035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900" u="none" cap="none" strike="noStrike">
              <a:solidFill>
                <a:srgbClr val="FF0000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317026" y="7560924"/>
            <a:ext cx="3013025" cy="272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68750" y="2422326"/>
            <a:ext cx="14428620" cy="637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3"/>
          <p:cNvSpPr/>
          <p:nvPr/>
        </p:nvSpPr>
        <p:spPr>
          <a:xfrm>
            <a:off x="182825" y="6197425"/>
            <a:ext cx="1348380" cy="1363500"/>
          </a:xfrm>
          <a:prstGeom prst="cloud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3"/>
          <p:cNvSpPr/>
          <p:nvPr/>
        </p:nvSpPr>
        <p:spPr>
          <a:xfrm>
            <a:off x="287875" y="7226650"/>
            <a:ext cx="621216" cy="584712"/>
          </a:xfrm>
          <a:prstGeom prst="cloud">
            <a:avLst/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/>
          <p:nvPr/>
        </p:nvSpPr>
        <p:spPr>
          <a:xfrm>
            <a:off x="17262711" y="0"/>
            <a:ext cx="1025289" cy="1025289"/>
          </a:xfrm>
          <a:custGeom>
            <a:rect b="b" l="l" r="r" t="t"/>
            <a:pathLst>
              <a:path extrusionOk="0" h="1025289" w="1025289">
                <a:moveTo>
                  <a:pt x="0" y="0"/>
                </a:moveTo>
                <a:lnTo>
                  <a:pt x="1025289" y="0"/>
                </a:lnTo>
                <a:lnTo>
                  <a:pt x="1025289" y="1025289"/>
                </a:lnTo>
                <a:lnTo>
                  <a:pt x="0" y="10252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6" name="Google Shape;126;p4"/>
          <p:cNvSpPr/>
          <p:nvPr/>
        </p:nvSpPr>
        <p:spPr>
          <a:xfrm>
            <a:off x="61620" y="0"/>
            <a:ext cx="2255738" cy="960936"/>
          </a:xfrm>
          <a:custGeom>
            <a:rect b="b" l="l" r="r" t="t"/>
            <a:pathLst>
              <a:path extrusionOk="0" h="960936" w="2255738">
                <a:moveTo>
                  <a:pt x="0" y="0"/>
                </a:moveTo>
                <a:lnTo>
                  <a:pt x="2255738" y="0"/>
                </a:lnTo>
                <a:lnTo>
                  <a:pt x="2255738" y="960936"/>
                </a:lnTo>
                <a:lnTo>
                  <a:pt x="0" y="9609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7" name="Google Shape;127;p4"/>
          <p:cNvSpPr txBox="1"/>
          <p:nvPr/>
        </p:nvSpPr>
        <p:spPr>
          <a:xfrm>
            <a:off x="0" y="-44452"/>
            <a:ext cx="18288000" cy="6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99">
                <a:solidFill>
                  <a:srgbClr val="1C375A"/>
                </a:solidFill>
                <a:latin typeface="Space Mono"/>
                <a:ea typeface="Space Mono"/>
                <a:cs typeface="Space Mono"/>
                <a:sym typeface="Space Mono"/>
              </a:rPr>
              <a:t>Analiza atenției pe baza imaginilor</a:t>
            </a:r>
            <a:endParaRPr sz="100"/>
          </a:p>
        </p:txBody>
      </p:sp>
      <p:sp>
        <p:nvSpPr>
          <p:cNvPr id="128" name="Google Shape;128;p4"/>
          <p:cNvSpPr txBox="1"/>
          <p:nvPr/>
        </p:nvSpPr>
        <p:spPr>
          <a:xfrm>
            <a:off x="61620" y="9686541"/>
            <a:ext cx="1822638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A6B5C2"/>
                </a:solidFill>
                <a:latin typeface="Space Mono"/>
                <a:ea typeface="Space Mono"/>
                <a:cs typeface="Space Mono"/>
                <a:sym typeface="Space Mono"/>
              </a:rPr>
              <a:t>Prelucrarea Imaginilor - Proiect, 2024</a:t>
            </a:r>
            <a:endParaRPr/>
          </a:p>
        </p:txBody>
      </p:sp>
      <p:sp>
        <p:nvSpPr>
          <p:cNvPr id="129" name="Google Shape;129;p4"/>
          <p:cNvSpPr txBox="1"/>
          <p:nvPr/>
        </p:nvSpPr>
        <p:spPr>
          <a:xfrm>
            <a:off x="0" y="1009650"/>
            <a:ext cx="17775300" cy="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899" u="none" cap="none" strike="noStrike">
                <a:solidFill>
                  <a:srgbClr val="2E5375"/>
                </a:solidFill>
                <a:latin typeface="Space Mono"/>
                <a:ea typeface="Space Mono"/>
                <a:cs typeface="Space Mono"/>
                <a:sym typeface="Space Mono"/>
              </a:rPr>
              <a:t>3. Evaluarea Preliminară a Soluției</a:t>
            </a:r>
            <a:endParaRPr sz="100"/>
          </a:p>
        </p:txBody>
      </p:sp>
      <p:sp>
        <p:nvSpPr>
          <p:cNvPr id="130" name="Google Shape;130;p4"/>
          <p:cNvSpPr txBox="1"/>
          <p:nvPr/>
        </p:nvSpPr>
        <p:spPr>
          <a:xfrm>
            <a:off x="573074" y="2299320"/>
            <a:ext cx="17203500" cy="101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60678" lvl="1" marL="734057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99"/>
              <a:buFont typeface="Arial"/>
              <a:buChar char="•"/>
            </a:pPr>
            <a:r>
              <a:rPr b="1" i="0" lang="en-US" sz="3299" u="none" cap="none" strike="noStrike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Metodologia de evaluare: </a:t>
            </a:r>
            <a:endParaRPr sz="3299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91440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99">
                <a:latin typeface="Space Mono"/>
                <a:ea typeface="Space Mono"/>
                <a:cs typeface="Space Mono"/>
                <a:sym typeface="Space Mono"/>
              </a:rPr>
              <a:t>-</a:t>
            </a:r>
            <a:r>
              <a:rPr i="1" lang="en-US" sz="3399">
                <a:latin typeface="Space Mono"/>
                <a:ea typeface="Space Mono"/>
                <a:cs typeface="Space Mono"/>
                <a:sym typeface="Space Mono"/>
              </a:rPr>
              <a:t> testare live</a:t>
            </a:r>
            <a:r>
              <a:rPr lang="en-US" sz="3399">
                <a:latin typeface="Space Mono"/>
                <a:ea typeface="Space Mono"/>
                <a:cs typeface="Space Mono"/>
                <a:sym typeface="Space Mono"/>
              </a:rPr>
              <a:t> utilizând camera web, cu participanți care au avut simptome de oboseală și diferite direcții de privire</a:t>
            </a:r>
            <a:endParaRPr sz="3399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91440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99">
              <a:latin typeface="Space Mono"/>
              <a:ea typeface="Space Mono"/>
              <a:cs typeface="Space Mono"/>
              <a:sym typeface="Space Mono"/>
            </a:endParaRPr>
          </a:p>
          <a:p>
            <a:pPr indent="-444436" lvl="1" marL="91440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SzPts val="3399"/>
              <a:buChar char="•"/>
            </a:pPr>
            <a:r>
              <a:rPr b="1" i="0" lang="en-US" sz="3399" u="none" cap="none" strike="noStrike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Setul de date: </a:t>
            </a:r>
            <a:r>
              <a:rPr lang="en-US" sz="3399">
                <a:latin typeface="Space Mono"/>
                <a:ea typeface="Space Mono"/>
                <a:cs typeface="Space Mono"/>
                <a:sym typeface="Space Mono"/>
              </a:rPr>
              <a:t>MediaPipe Face Mesh, dlib’s facial landmark detector</a:t>
            </a:r>
            <a:endParaRPr sz="3399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91440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99">
              <a:latin typeface="Space Mono"/>
              <a:ea typeface="Space Mono"/>
              <a:cs typeface="Space Mono"/>
              <a:sym typeface="Space Mono"/>
            </a:endParaRPr>
          </a:p>
          <a:p>
            <a:pPr indent="-367029" lvl="1" marL="734058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99"/>
              <a:buFont typeface="Arial"/>
              <a:buChar char="•"/>
            </a:pPr>
            <a:r>
              <a:rPr b="1" i="0" lang="en-US" sz="3399" u="none" cap="none" strike="noStrike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Exemple de cazuri de test: </a:t>
            </a:r>
            <a:r>
              <a:rPr lang="en-US" sz="3399">
                <a:latin typeface="Space Mono"/>
                <a:ea typeface="Space Mono"/>
                <a:cs typeface="Space Mono"/>
                <a:sym typeface="Space Mono"/>
              </a:rPr>
              <a:t>testarea detecției clipirilor, a privirii, simularea stării de oboseală</a:t>
            </a:r>
            <a:r>
              <a:rPr b="0" i="0" lang="en-US" sz="3399" u="none" cap="none" strike="noStrike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.</a:t>
            </a:r>
            <a:endParaRPr/>
          </a:p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399" u="none" cap="none" strike="noStrike">
              <a:solidFill>
                <a:srgbClr val="000000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599" u="none" cap="none" strike="noStrike">
              <a:solidFill>
                <a:srgbClr val="000000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399" u="none" cap="none" strike="noStrike">
              <a:solidFill>
                <a:srgbClr val="000000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marR="0" rtl="0" algn="l">
              <a:lnSpc>
                <a:spcPct val="1153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399" u="none" cap="none" strike="noStrike">
              <a:solidFill>
                <a:srgbClr val="000000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900" u="none" cap="none" strike="noStrike">
              <a:solidFill>
                <a:srgbClr val="FF0000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pic>
        <p:nvPicPr>
          <p:cNvPr id="131" name="Google Shape;131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42826" y="7178051"/>
            <a:ext cx="2650324" cy="285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/>
          <p:nvPr/>
        </p:nvSpPr>
        <p:spPr>
          <a:xfrm>
            <a:off x="17262711" y="0"/>
            <a:ext cx="1025289" cy="1025289"/>
          </a:xfrm>
          <a:custGeom>
            <a:rect b="b" l="l" r="r" t="t"/>
            <a:pathLst>
              <a:path extrusionOk="0" h="1025289" w="1025289">
                <a:moveTo>
                  <a:pt x="0" y="0"/>
                </a:moveTo>
                <a:lnTo>
                  <a:pt x="1025289" y="0"/>
                </a:lnTo>
                <a:lnTo>
                  <a:pt x="1025289" y="1025289"/>
                </a:lnTo>
                <a:lnTo>
                  <a:pt x="0" y="10252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7" name="Google Shape;137;p5"/>
          <p:cNvSpPr/>
          <p:nvPr/>
        </p:nvSpPr>
        <p:spPr>
          <a:xfrm>
            <a:off x="61620" y="0"/>
            <a:ext cx="2255738" cy="960936"/>
          </a:xfrm>
          <a:custGeom>
            <a:rect b="b" l="l" r="r" t="t"/>
            <a:pathLst>
              <a:path extrusionOk="0" h="960936" w="2255738">
                <a:moveTo>
                  <a:pt x="0" y="0"/>
                </a:moveTo>
                <a:lnTo>
                  <a:pt x="2255738" y="0"/>
                </a:lnTo>
                <a:lnTo>
                  <a:pt x="2255738" y="960936"/>
                </a:lnTo>
                <a:lnTo>
                  <a:pt x="0" y="9609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8" name="Google Shape;138;p5"/>
          <p:cNvSpPr txBox="1"/>
          <p:nvPr/>
        </p:nvSpPr>
        <p:spPr>
          <a:xfrm>
            <a:off x="0" y="-44452"/>
            <a:ext cx="18288000" cy="11112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499" u="none" cap="none" strike="noStrike">
                <a:solidFill>
                  <a:srgbClr val="1C375A"/>
                </a:solidFill>
                <a:latin typeface="Space Mono"/>
                <a:ea typeface="Space Mono"/>
                <a:cs typeface="Space Mono"/>
                <a:sym typeface="Space Mono"/>
              </a:rPr>
              <a:t>Titlu - Proiect</a:t>
            </a:r>
            <a:endParaRPr/>
          </a:p>
        </p:txBody>
      </p:sp>
      <p:sp>
        <p:nvSpPr>
          <p:cNvPr id="139" name="Google Shape;139;p5"/>
          <p:cNvSpPr txBox="1"/>
          <p:nvPr/>
        </p:nvSpPr>
        <p:spPr>
          <a:xfrm>
            <a:off x="61620" y="9686541"/>
            <a:ext cx="1822638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A6B5C2"/>
                </a:solidFill>
                <a:latin typeface="Space Mono"/>
                <a:ea typeface="Space Mono"/>
                <a:cs typeface="Space Mono"/>
                <a:sym typeface="Space Mono"/>
              </a:rPr>
              <a:t>Prelucrarea Imaginilor - Proiect, 2024</a:t>
            </a:r>
            <a:endParaRPr/>
          </a:p>
        </p:txBody>
      </p:sp>
      <p:sp>
        <p:nvSpPr>
          <p:cNvPr id="140" name="Google Shape;140;p5"/>
          <p:cNvSpPr txBox="1"/>
          <p:nvPr/>
        </p:nvSpPr>
        <p:spPr>
          <a:xfrm>
            <a:off x="0" y="1009650"/>
            <a:ext cx="17775356" cy="10096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999" u="none" cap="none" strike="noStrike">
                <a:solidFill>
                  <a:srgbClr val="2E5375"/>
                </a:solidFill>
                <a:latin typeface="Space Mono"/>
                <a:ea typeface="Space Mono"/>
                <a:cs typeface="Space Mono"/>
                <a:sym typeface="Space Mono"/>
              </a:rPr>
              <a:t>4. Rezultate Preliminare</a:t>
            </a:r>
            <a:endParaRPr/>
          </a:p>
        </p:txBody>
      </p:sp>
      <p:sp>
        <p:nvSpPr>
          <p:cNvPr id="141" name="Google Shape;141;p5"/>
          <p:cNvSpPr txBox="1"/>
          <p:nvPr/>
        </p:nvSpPr>
        <p:spPr>
          <a:xfrm>
            <a:off x="571812" y="2242820"/>
            <a:ext cx="17203544" cy="7949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67029" lvl="1" marL="734058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99"/>
              <a:buFont typeface="Arial"/>
              <a:buChar char="•"/>
            </a:pPr>
            <a:r>
              <a:rPr b="1" i="0" lang="en-US" sz="3399" u="none" cap="none" strike="noStrike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Rezultate obținute: </a:t>
            </a:r>
            <a:r>
              <a:rPr b="0" i="0" lang="en-US" sz="3399" u="none" cap="none" strike="noStrike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Prezentați rezultate cheie din evaluarea preliminară (de exemplu, acuratețea, timpul de execuție etc.).</a:t>
            </a:r>
            <a:endParaRPr/>
          </a:p>
          <a:p>
            <a:pPr indent="-367029" lvl="1" marL="734058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99"/>
              <a:buFont typeface="Arial"/>
              <a:buChar char="•"/>
            </a:pPr>
            <a:r>
              <a:rPr b="1" i="0" lang="en-US" sz="3399" u="none" cap="none" strike="noStrike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Vizualizări: </a:t>
            </a:r>
            <a:r>
              <a:rPr b="0" i="0" lang="en-US" sz="3399" u="none" cap="none" strike="noStrike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Includeți grafice, tabele sau imagini rezultate pentru a ilustra rezultatele.</a:t>
            </a:r>
            <a:endParaRPr/>
          </a:p>
          <a:p>
            <a:pPr indent="-367029" lvl="1" marL="734058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99"/>
              <a:buFont typeface="Arial"/>
              <a:buChar char="•"/>
            </a:pPr>
            <a:r>
              <a:rPr b="1" i="0" lang="en-US" sz="3399" u="none" cap="none" strike="noStrike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Interpretarea rezultatelor: </a:t>
            </a:r>
            <a:r>
              <a:rPr b="0" i="0" lang="en-US" sz="3399" u="none" cap="none" strike="noStrike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Explicați semnificația acestor rezultate și cum se compară cu așteptările inițiale.</a:t>
            </a:r>
            <a:endParaRPr/>
          </a:p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399" u="none" cap="none" strike="noStrike">
              <a:solidFill>
                <a:srgbClr val="000000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399" u="none" cap="none" strike="noStrike">
              <a:solidFill>
                <a:srgbClr val="000000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399" u="none" cap="none" strike="noStrike">
              <a:solidFill>
                <a:srgbClr val="000000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0000"/>
                </a:solidFill>
                <a:latin typeface="Space Mono"/>
                <a:ea typeface="Space Mono"/>
                <a:cs typeface="Space Mono"/>
                <a:sym typeface="Space Mono"/>
              </a:rPr>
              <a:t>Acest slide este destinat prezentării primelor rezultate concrete obținute. Includeți vizualizări (grafice, imagini) care să susțină datele și explicați dacă aceste rezultate sunt promițătoare sau dacă indică necesitatea unor ajustări.</a:t>
            </a:r>
            <a:endParaRPr/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900" u="none" cap="none" strike="noStrike">
              <a:solidFill>
                <a:srgbClr val="FF0000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"/>
          <p:cNvSpPr/>
          <p:nvPr/>
        </p:nvSpPr>
        <p:spPr>
          <a:xfrm>
            <a:off x="17262711" y="0"/>
            <a:ext cx="1025289" cy="1025289"/>
          </a:xfrm>
          <a:custGeom>
            <a:rect b="b" l="l" r="r" t="t"/>
            <a:pathLst>
              <a:path extrusionOk="0" h="1025289" w="1025289">
                <a:moveTo>
                  <a:pt x="0" y="0"/>
                </a:moveTo>
                <a:lnTo>
                  <a:pt x="1025289" y="0"/>
                </a:lnTo>
                <a:lnTo>
                  <a:pt x="1025289" y="1025289"/>
                </a:lnTo>
                <a:lnTo>
                  <a:pt x="0" y="10252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7" name="Google Shape;147;p6"/>
          <p:cNvSpPr/>
          <p:nvPr/>
        </p:nvSpPr>
        <p:spPr>
          <a:xfrm>
            <a:off x="61620" y="0"/>
            <a:ext cx="2255738" cy="960936"/>
          </a:xfrm>
          <a:custGeom>
            <a:rect b="b" l="l" r="r" t="t"/>
            <a:pathLst>
              <a:path extrusionOk="0" h="960936" w="2255738">
                <a:moveTo>
                  <a:pt x="0" y="0"/>
                </a:moveTo>
                <a:lnTo>
                  <a:pt x="2255738" y="0"/>
                </a:lnTo>
                <a:lnTo>
                  <a:pt x="2255738" y="960936"/>
                </a:lnTo>
                <a:lnTo>
                  <a:pt x="0" y="9609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8" name="Google Shape;148;p6"/>
          <p:cNvSpPr txBox="1"/>
          <p:nvPr/>
        </p:nvSpPr>
        <p:spPr>
          <a:xfrm>
            <a:off x="0" y="-44452"/>
            <a:ext cx="18288000" cy="11112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499" u="none" cap="none" strike="noStrike">
                <a:solidFill>
                  <a:srgbClr val="1C375A"/>
                </a:solidFill>
                <a:latin typeface="Space Mono"/>
                <a:ea typeface="Space Mono"/>
                <a:cs typeface="Space Mono"/>
                <a:sym typeface="Space Mono"/>
              </a:rPr>
              <a:t>Titlu - Proiect</a:t>
            </a:r>
            <a:endParaRPr/>
          </a:p>
        </p:txBody>
      </p:sp>
      <p:sp>
        <p:nvSpPr>
          <p:cNvPr id="149" name="Google Shape;149;p6"/>
          <p:cNvSpPr txBox="1"/>
          <p:nvPr/>
        </p:nvSpPr>
        <p:spPr>
          <a:xfrm>
            <a:off x="61620" y="9686541"/>
            <a:ext cx="1822638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A6B5C2"/>
                </a:solidFill>
                <a:latin typeface="Space Mono"/>
                <a:ea typeface="Space Mono"/>
                <a:cs typeface="Space Mono"/>
                <a:sym typeface="Space Mono"/>
              </a:rPr>
              <a:t>Prelucrarea Imaginilor - Proiect, 2024</a:t>
            </a:r>
            <a:endParaRPr/>
          </a:p>
        </p:txBody>
      </p:sp>
      <p:sp>
        <p:nvSpPr>
          <p:cNvPr id="150" name="Google Shape;150;p6"/>
          <p:cNvSpPr txBox="1"/>
          <p:nvPr/>
        </p:nvSpPr>
        <p:spPr>
          <a:xfrm>
            <a:off x="0" y="1009650"/>
            <a:ext cx="17775356" cy="10096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999" u="none" cap="none" strike="noStrike">
                <a:solidFill>
                  <a:srgbClr val="2E5375"/>
                </a:solidFill>
                <a:latin typeface="Space Mono"/>
                <a:ea typeface="Space Mono"/>
                <a:cs typeface="Space Mono"/>
                <a:sym typeface="Space Mono"/>
              </a:rPr>
              <a:t>5. Concluzii Preliminare</a:t>
            </a:r>
            <a:endParaRPr/>
          </a:p>
        </p:txBody>
      </p:sp>
      <p:sp>
        <p:nvSpPr>
          <p:cNvPr id="151" name="Google Shape;151;p6"/>
          <p:cNvSpPr txBox="1"/>
          <p:nvPr/>
        </p:nvSpPr>
        <p:spPr>
          <a:xfrm>
            <a:off x="571812" y="2242820"/>
            <a:ext cx="17203544" cy="7435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67029" lvl="1" marL="734058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99"/>
              <a:buFont typeface="Arial"/>
              <a:buChar char="•"/>
            </a:pPr>
            <a:r>
              <a:rPr b="1" i="0" lang="en-US" sz="3399" u="none" cap="none" strike="noStrike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Rezumatul progresului: </a:t>
            </a:r>
            <a:r>
              <a:rPr b="0" i="0" lang="en-US" sz="3399" u="none" cap="none" strike="noStrike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Sumarizați cele mai importante lucruri realizate până acum.</a:t>
            </a:r>
            <a:endParaRPr/>
          </a:p>
          <a:p>
            <a:pPr indent="-367029" lvl="1" marL="734058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99"/>
              <a:buFont typeface="Arial"/>
              <a:buChar char="•"/>
            </a:pPr>
            <a:r>
              <a:rPr b="1" i="0" lang="en-US" sz="3399" u="none" cap="none" strike="noStrike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Limitările soluției actuale: </a:t>
            </a:r>
            <a:r>
              <a:rPr b="0" i="0" lang="en-US" sz="3399" u="none" cap="none" strike="noStrike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Menționați limitările sau provocările întâlnite.</a:t>
            </a:r>
            <a:endParaRPr/>
          </a:p>
          <a:p>
            <a:pPr indent="-367029" lvl="1" marL="734058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99"/>
              <a:buFont typeface="Arial"/>
              <a:buChar char="•"/>
            </a:pPr>
            <a:r>
              <a:rPr b="1" i="0" lang="en-US" sz="3399" u="none" cap="none" strike="noStrike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Potențiale îmbunătățiri: </a:t>
            </a:r>
            <a:r>
              <a:rPr b="0" i="0" lang="en-US" sz="3399" u="none" cap="none" strike="noStrike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Scurtă descriere a modurilor în care soluția ar putea fi îmbunătățită.</a:t>
            </a:r>
            <a:endParaRPr/>
          </a:p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399" u="none" cap="none" strike="noStrike">
              <a:solidFill>
                <a:srgbClr val="000000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399" u="none" cap="none" strike="noStrike">
              <a:solidFill>
                <a:srgbClr val="000000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399" u="none" cap="none" strike="noStrike">
              <a:solidFill>
                <a:srgbClr val="000000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0000"/>
                </a:solidFill>
                <a:latin typeface="Space Mono"/>
                <a:ea typeface="Space Mono"/>
                <a:cs typeface="Space Mono"/>
                <a:sym typeface="Space Mono"/>
              </a:rPr>
              <a:t>Aici, trebuie să sintetizați ceea ce ați realizat și să reflectați asupra limitelor soluției actuale. Această secțiune vă ajută la înțelegerea progresului și a zonelor care necesită îmbunătățiri.</a:t>
            </a:r>
            <a:endParaRPr/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900" u="none" cap="none" strike="noStrike">
              <a:solidFill>
                <a:srgbClr val="FF0000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"/>
          <p:cNvSpPr/>
          <p:nvPr/>
        </p:nvSpPr>
        <p:spPr>
          <a:xfrm>
            <a:off x="17262711" y="0"/>
            <a:ext cx="1025289" cy="1025289"/>
          </a:xfrm>
          <a:custGeom>
            <a:rect b="b" l="l" r="r" t="t"/>
            <a:pathLst>
              <a:path extrusionOk="0" h="1025289" w="1025289">
                <a:moveTo>
                  <a:pt x="0" y="0"/>
                </a:moveTo>
                <a:lnTo>
                  <a:pt x="1025289" y="0"/>
                </a:lnTo>
                <a:lnTo>
                  <a:pt x="1025289" y="1025289"/>
                </a:lnTo>
                <a:lnTo>
                  <a:pt x="0" y="10252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7" name="Google Shape;157;p7"/>
          <p:cNvSpPr/>
          <p:nvPr/>
        </p:nvSpPr>
        <p:spPr>
          <a:xfrm>
            <a:off x="61620" y="0"/>
            <a:ext cx="2255738" cy="960936"/>
          </a:xfrm>
          <a:custGeom>
            <a:rect b="b" l="l" r="r" t="t"/>
            <a:pathLst>
              <a:path extrusionOk="0" h="960936" w="2255738">
                <a:moveTo>
                  <a:pt x="0" y="0"/>
                </a:moveTo>
                <a:lnTo>
                  <a:pt x="2255738" y="0"/>
                </a:lnTo>
                <a:lnTo>
                  <a:pt x="2255738" y="960936"/>
                </a:lnTo>
                <a:lnTo>
                  <a:pt x="0" y="9609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8" name="Google Shape;158;p7"/>
          <p:cNvSpPr txBox="1"/>
          <p:nvPr/>
        </p:nvSpPr>
        <p:spPr>
          <a:xfrm>
            <a:off x="0" y="-44452"/>
            <a:ext cx="18288000" cy="11112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499" u="none" cap="none" strike="noStrike">
                <a:solidFill>
                  <a:srgbClr val="1C375A"/>
                </a:solidFill>
                <a:latin typeface="Space Mono"/>
                <a:ea typeface="Space Mono"/>
                <a:cs typeface="Space Mono"/>
                <a:sym typeface="Space Mono"/>
              </a:rPr>
              <a:t>Titlu - Proiect</a:t>
            </a:r>
            <a:endParaRPr/>
          </a:p>
        </p:txBody>
      </p:sp>
      <p:sp>
        <p:nvSpPr>
          <p:cNvPr id="159" name="Google Shape;159;p7"/>
          <p:cNvSpPr txBox="1"/>
          <p:nvPr/>
        </p:nvSpPr>
        <p:spPr>
          <a:xfrm>
            <a:off x="61620" y="9686541"/>
            <a:ext cx="1822638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A6B5C2"/>
                </a:solidFill>
                <a:latin typeface="Space Mono"/>
                <a:ea typeface="Space Mono"/>
                <a:cs typeface="Space Mono"/>
                <a:sym typeface="Space Mono"/>
              </a:rPr>
              <a:t>Prelucrarea Imaginilor - Proiect, 2024</a:t>
            </a:r>
            <a:endParaRPr/>
          </a:p>
        </p:txBody>
      </p:sp>
      <p:sp>
        <p:nvSpPr>
          <p:cNvPr id="160" name="Google Shape;160;p7"/>
          <p:cNvSpPr txBox="1"/>
          <p:nvPr/>
        </p:nvSpPr>
        <p:spPr>
          <a:xfrm>
            <a:off x="0" y="1009650"/>
            <a:ext cx="17775356" cy="10096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999" u="none" cap="none" strike="noStrike">
                <a:solidFill>
                  <a:srgbClr val="2E5375"/>
                </a:solidFill>
                <a:latin typeface="Space Mono"/>
                <a:ea typeface="Space Mono"/>
                <a:cs typeface="Space Mono"/>
                <a:sym typeface="Space Mono"/>
              </a:rPr>
              <a:t>6. Direcții Viitoare</a:t>
            </a:r>
            <a:endParaRPr/>
          </a:p>
        </p:txBody>
      </p:sp>
      <p:sp>
        <p:nvSpPr>
          <p:cNvPr id="161" name="Google Shape;161;p7"/>
          <p:cNvSpPr txBox="1"/>
          <p:nvPr/>
        </p:nvSpPr>
        <p:spPr>
          <a:xfrm>
            <a:off x="571812" y="2242820"/>
            <a:ext cx="17203544" cy="73494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67029" lvl="1" marL="734058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99"/>
              <a:buFont typeface="Arial"/>
              <a:buChar char="•"/>
            </a:pPr>
            <a:r>
              <a:rPr b="1" i="0" lang="en-US" sz="3399" u="none" cap="none" strike="noStrike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Pași următori: </a:t>
            </a:r>
            <a:r>
              <a:rPr b="0" i="0" lang="en-US" sz="3399" u="none" cap="none" strike="noStrike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Enumerați pașii concreți pe care îi veți urma până la raportul final.</a:t>
            </a:r>
            <a:endParaRPr/>
          </a:p>
          <a:p>
            <a:pPr indent="-367029" lvl="1" marL="734058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99"/>
              <a:buFont typeface="Arial"/>
              <a:buChar char="•"/>
            </a:pPr>
            <a:r>
              <a:rPr b="1" i="0" lang="en-US" sz="3399" u="none" cap="none" strike="noStrike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Plan de implementare: </a:t>
            </a:r>
            <a:r>
              <a:rPr b="0" i="0" lang="en-US" sz="3399" u="none" cap="none" strike="noStrike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Scurtă descriere a modului în care veți implementa îmbunătățirile identificate.</a:t>
            </a:r>
            <a:endParaRPr/>
          </a:p>
          <a:p>
            <a:pPr indent="-367029" lvl="1" marL="734058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99"/>
              <a:buFont typeface="Arial"/>
              <a:buChar char="•"/>
            </a:pPr>
            <a:r>
              <a:rPr b="1" i="0" lang="en-US" sz="3399" u="none" cap="none" strike="noStrike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Obiectivele finale: </a:t>
            </a:r>
            <a:r>
              <a:rPr b="0" i="0" lang="en-US" sz="3399" u="none" cap="none" strike="noStrike">
                <a:solidFill>
                  <a:srgbClr val="000000"/>
                </a:solidFill>
                <a:latin typeface="Space Mono"/>
                <a:ea typeface="Space Mono"/>
                <a:cs typeface="Space Mono"/>
                <a:sym typeface="Space Mono"/>
              </a:rPr>
              <a:t>Explicați ce ați dori să obțineți până la finalul proiectului.</a:t>
            </a:r>
            <a:endParaRPr/>
          </a:p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399" u="none" cap="none" strike="noStrike">
              <a:solidFill>
                <a:srgbClr val="000000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399" u="none" cap="none" strike="noStrike">
              <a:solidFill>
                <a:srgbClr val="000000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00" u="none" cap="none" strike="noStrike">
                <a:solidFill>
                  <a:srgbClr val="FF0000"/>
                </a:solidFill>
                <a:latin typeface="Space Mono"/>
                <a:ea typeface="Space Mono"/>
                <a:cs typeface="Space Mono"/>
                <a:sym typeface="Space Mono"/>
              </a:rPr>
              <a:t>Acest ultim slide este destinat planificării următoarelor etape și stabilirii unor obiective clare pentru finalizarea proiectului. Acest aspect ajută la structurarea taskurilor rămase și oferă o imagine de ansamblu asupra direcției în care se îndreaptă proiectul.</a:t>
            </a:r>
            <a:endParaRPr/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900" u="none" cap="none" strike="noStrike">
              <a:solidFill>
                <a:srgbClr val="FF0000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