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42794225" cx="30267275"/>
  <p:notesSz cx="7004050" cy="9290050"/>
  <p:embeddedFontLst>
    <p:embeddedFont>
      <p:font typeface="Space Mono"/>
      <p:regular r:id="rId8"/>
      <p:bold r:id="rId9"/>
      <p:italic r:id="rId10"/>
      <p:boldItalic r:id="rId11"/>
    </p:embeddedFont>
    <p:embeddedFont>
      <p:font typeface="Roboto Mon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9">
          <p15:clr>
            <a:srgbClr val="000000"/>
          </p15:clr>
        </p15:guide>
        <p15:guide id="2" pos="9533">
          <p15:clr>
            <a:srgbClr val="000000"/>
          </p15:clr>
        </p15:guide>
      </p15:sldGuideLst>
    </p:ext>
    <p:ext uri="GoogleSlidesCustomDataVersion2">
      <go:slidesCustomData xmlns:go="http://customooxmlschemas.google.com/" r:id="rId16" roundtripDataSignature="AMtx7mjExBU/q8MMYYQs0GCd9i02c/yh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E08993-BB9B-41EF-9067-79849AD31345}">
  <a:tblStyle styleId="{13E08993-BB9B-41EF-9067-79849AD313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79" orient="horz"/>
        <p:guide pos="953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paceMono-boldItalic.fntdata"/><Relationship Id="rId10" Type="http://schemas.openxmlformats.org/officeDocument/2006/relationships/font" Target="fonts/SpaceMono-italic.fntdata"/><Relationship Id="rId13" Type="http://schemas.openxmlformats.org/officeDocument/2006/relationships/font" Target="fonts/RobotoMono-bold.fntdata"/><Relationship Id="rId12"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SpaceMono-bold.fntdata"/><Relationship Id="rId15" Type="http://schemas.openxmlformats.org/officeDocument/2006/relationships/font" Target="fonts/RobotoMono-boldItalic.fntdata"/><Relationship Id="rId14" Type="http://schemas.openxmlformats.org/officeDocument/2006/relationships/font" Target="fonts/RobotoMono-italic.fntdata"/><Relationship Id="rId16"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SpaceMon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700400" y="4412750"/>
            <a:ext cx="5603225" cy="41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29426517" y="0"/>
            <a:ext cx="840900" cy="42794100"/>
          </a:xfrm>
          <a:prstGeom prst="rect">
            <a:avLst/>
          </a:prstGeom>
          <a:solidFill>
            <a:srgbClr val="D6E3BC"/>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3" name="Google Shape;13;p3"/>
          <p:cNvSpPr/>
          <p:nvPr/>
        </p:nvSpPr>
        <p:spPr>
          <a:xfrm>
            <a:off x="0" y="0"/>
            <a:ext cx="840900" cy="42794100"/>
          </a:xfrm>
          <a:prstGeom prst="rect">
            <a:avLst/>
          </a:prstGeom>
          <a:solidFill>
            <a:srgbClr val="D6E3BC"/>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30267300" cy="5349300"/>
          </a:xfrm>
          <a:prstGeom prst="rect">
            <a:avLst/>
          </a:prstGeom>
          <a:solidFill>
            <a:srgbClr val="366092"/>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5" name="Google Shape;15;p3"/>
          <p:cNvSpPr/>
          <p:nvPr/>
        </p:nvSpPr>
        <p:spPr>
          <a:xfrm>
            <a:off x="0" y="37444959"/>
            <a:ext cx="30267300" cy="5349300"/>
          </a:xfrm>
          <a:prstGeom prst="rect">
            <a:avLst/>
          </a:prstGeom>
          <a:solidFill>
            <a:srgbClr val="B7CCE4"/>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6" name="Google Shape;16;p3"/>
          <p:cNvSpPr/>
          <p:nvPr/>
        </p:nvSpPr>
        <p:spPr>
          <a:xfrm>
            <a:off x="-12611365" y="0"/>
            <a:ext cx="11770500" cy="42794100"/>
          </a:xfrm>
          <a:prstGeom prst="rect">
            <a:avLst/>
          </a:prstGeom>
          <a:solidFill>
            <a:srgbClr val="D8D8D8"/>
          </a:solidFill>
          <a:ln>
            <a:noFill/>
          </a:ln>
        </p:spPr>
        <p:txBody>
          <a:bodyPr anchorCtr="0" anchor="t" bIns="217425" lIns="217425" spcFirstLastPara="1" rIns="217425" wrap="square" tIns="217425">
            <a:noAutofit/>
          </a:bodyPr>
          <a:lstStyle/>
          <a:p>
            <a:pPr indent="0" lvl="0" marL="0" marR="0" rtl="0" algn="l">
              <a:spcBef>
                <a:spcPts val="0"/>
              </a:spcBef>
              <a:spcAft>
                <a:spcPts val="0"/>
              </a:spcAft>
              <a:buNone/>
            </a:pPr>
            <a:r>
              <a:rPr b="0" i="0" lang="en-US" sz="8800" u="none" cap="none" strike="noStrike">
                <a:solidFill>
                  <a:srgbClr val="7F7F7F"/>
                </a:solidFill>
                <a:latin typeface="Calibri"/>
                <a:ea typeface="Calibri"/>
                <a:cs typeface="Calibri"/>
                <a:sym typeface="Calibri"/>
              </a:rPr>
              <a:t>Poster Print Size:</a:t>
            </a:r>
            <a:endParaRPr b="0" i="0" sz="88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This poster template is set up for A0 international paper size of 1189 mm x 841 mm (46.8” high by 33.1” wide). It can be printed at 70.6% for an A1 poster of 841 mm x 594 mm.</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8800" u="none" cap="none" strike="noStrike">
                <a:solidFill>
                  <a:srgbClr val="7F7F7F"/>
                </a:solidFill>
                <a:latin typeface="Calibri"/>
                <a:ea typeface="Calibri"/>
                <a:cs typeface="Calibri"/>
                <a:sym typeface="Calibri"/>
              </a:rPr>
              <a:t>Placeholders:</a:t>
            </a:r>
            <a:endParaRPr b="0" i="0" sz="88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2282"/>
              </a:spcBef>
              <a:spcAft>
                <a:spcPts val="0"/>
              </a:spcAft>
              <a:buNone/>
            </a:pPr>
            <a:r>
              <a:rPr b="0" i="0" lang="en-US" sz="8800" u="none" cap="none" strike="noStrike">
                <a:solidFill>
                  <a:srgbClr val="7F7F7F"/>
                </a:solidFill>
                <a:latin typeface="Calibri"/>
                <a:ea typeface="Calibri"/>
                <a:cs typeface="Calibri"/>
                <a:sym typeface="Calibri"/>
              </a:rPr>
              <a:t>Image Quality:</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You can place digital photos or logo art in your poster file by selecting the </a:t>
            </a:r>
            <a:r>
              <a:rPr b="1" i="0" lang="en-US" sz="6000" u="none" cap="none" strike="noStrike">
                <a:solidFill>
                  <a:srgbClr val="7F7F7F"/>
                </a:solidFill>
                <a:latin typeface="Calibri"/>
                <a:ea typeface="Calibri"/>
                <a:cs typeface="Calibri"/>
                <a:sym typeface="Calibri"/>
              </a:rPr>
              <a:t>Insert, Picture</a:t>
            </a:r>
            <a:r>
              <a:rPr b="0" i="0" lang="en-US" sz="60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6000" u="none" cap="none" strike="noStrike">
                <a:solidFill>
                  <a:srgbClr val="7F7F7F"/>
                </a:solidFill>
                <a:latin typeface="Calibri"/>
                <a:ea typeface="Calibri"/>
                <a:cs typeface="Calibri"/>
                <a:sym typeface="Calibri"/>
              </a:rPr>
              <a:t>150-200 pixels per inch in their final printed size</a:t>
            </a:r>
            <a:r>
              <a:rPr b="0" i="0" lang="en-US" sz="60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2282"/>
              </a:spcBef>
              <a:spcAft>
                <a:spcPts val="0"/>
              </a:spcAft>
              <a:buNone/>
            </a:pPr>
            <a:br>
              <a:rPr b="0" i="0" lang="en-US" sz="4400" u="none" cap="none" strike="noStrike">
                <a:solidFill>
                  <a:srgbClr val="7F7F7F"/>
                </a:solidFill>
                <a:latin typeface="Calibri"/>
                <a:ea typeface="Calibri"/>
                <a:cs typeface="Calibri"/>
                <a:sym typeface="Calibri"/>
              </a:rPr>
            </a:br>
            <a:r>
              <a:rPr b="0" i="0" lang="en-US" sz="4400" u="none" cap="none" strike="noStrike">
                <a:solidFill>
                  <a:srgbClr val="7F7F7F"/>
                </a:solidFill>
                <a:latin typeface="Calibri"/>
                <a:ea typeface="Calibri"/>
                <a:cs typeface="Calibri"/>
                <a:sym typeface="Calibri"/>
              </a:rPr>
              <a:t>[This sidebar area does not print.]</a:t>
            </a:r>
            <a:endParaRPr/>
          </a:p>
        </p:txBody>
      </p:sp>
      <p:grpSp>
        <p:nvGrpSpPr>
          <p:cNvPr id="17" name="Google Shape;17;p3"/>
          <p:cNvGrpSpPr/>
          <p:nvPr/>
        </p:nvGrpSpPr>
        <p:grpSpPr>
          <a:xfrm>
            <a:off x="31109260" y="0"/>
            <a:ext cx="11771071" cy="42793920"/>
            <a:chOff x="33832800" y="0"/>
            <a:chExt cx="12801600" cy="43891200"/>
          </a:xfrm>
        </p:grpSpPr>
        <p:sp>
          <p:nvSpPr>
            <p:cNvPr id="18" name="Google Shape;18;p3"/>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8800" u="none" cap="none" strike="noStrike">
                  <a:solidFill>
                    <a:srgbClr val="7F7F7F"/>
                  </a:solidFill>
                  <a:latin typeface="Calibri"/>
                  <a:ea typeface="Calibri"/>
                  <a:cs typeface="Calibri"/>
                  <a:sym typeface="Calibri"/>
                </a:rPr>
                <a:t>Change Color Theme:</a:t>
              </a:r>
              <a:endParaRPr b="0" i="0" sz="88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To change the color theme, select the </a:t>
              </a:r>
              <a:r>
                <a:rPr b="1" i="0" lang="en-US" sz="6000" u="none" cap="none" strike="noStrike">
                  <a:solidFill>
                    <a:srgbClr val="7F7F7F"/>
                  </a:solidFill>
                  <a:latin typeface="Calibri"/>
                  <a:ea typeface="Calibri"/>
                  <a:cs typeface="Calibri"/>
                  <a:sym typeface="Calibri"/>
                </a:rPr>
                <a:t>Design</a:t>
              </a:r>
              <a:r>
                <a:rPr b="0" i="0" lang="en-US" sz="6000" u="none" cap="none" strike="noStrike">
                  <a:solidFill>
                    <a:srgbClr val="7F7F7F"/>
                  </a:solidFill>
                  <a:latin typeface="Calibri"/>
                  <a:ea typeface="Calibri"/>
                  <a:cs typeface="Calibri"/>
                  <a:sym typeface="Calibri"/>
                </a:rPr>
                <a:t> tab, then select the </a:t>
              </a:r>
              <a:r>
                <a:rPr b="1" i="0" lang="en-US" sz="6000" u="none" cap="none" strike="noStrike">
                  <a:solidFill>
                    <a:srgbClr val="7F7F7F"/>
                  </a:solidFill>
                  <a:latin typeface="Calibri"/>
                  <a:ea typeface="Calibri"/>
                  <a:cs typeface="Calibri"/>
                  <a:sym typeface="Calibri"/>
                </a:rPr>
                <a:t>Colors</a:t>
              </a:r>
              <a:r>
                <a:rPr b="0" i="0" lang="en-US" sz="6000" u="none" cap="none" strike="noStrike">
                  <a:solidFill>
                    <a:srgbClr val="7F7F7F"/>
                  </a:solidFill>
                  <a:latin typeface="Calibri"/>
                  <a:ea typeface="Calibri"/>
                  <a:cs typeface="Calibri"/>
                  <a:sym typeface="Calibri"/>
                </a:rPr>
                <a:t> drop-down list.</a:t>
              </a:r>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2282"/>
                </a:spcBef>
                <a:spcAft>
                  <a:spcPts val="0"/>
                </a:spcAft>
                <a:buNone/>
              </a:pPr>
              <a:r>
                <a:rPr b="0" i="0" lang="en-US" sz="8800" u="none" cap="none" strike="noStrike">
                  <a:solidFill>
                    <a:srgbClr val="7F7F7F"/>
                  </a:solidFill>
                  <a:latin typeface="Calibri"/>
                  <a:ea typeface="Calibri"/>
                  <a:cs typeface="Calibri"/>
                  <a:sym typeface="Calibri"/>
                </a:rPr>
                <a:t>Printing Your Poster:</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Once your poster file is ready, visit </a:t>
              </a:r>
              <a:r>
                <a:rPr b="1" i="0" lang="en-US" sz="6000" u="none" cap="none" strike="noStrike">
                  <a:solidFill>
                    <a:srgbClr val="7F7F7F"/>
                  </a:solidFill>
                  <a:latin typeface="Calibri"/>
                  <a:ea typeface="Calibri"/>
                  <a:cs typeface="Calibri"/>
                  <a:sym typeface="Calibri"/>
                </a:rPr>
                <a:t>www.genigraphics.com</a:t>
              </a:r>
              <a:r>
                <a:rPr b="0" i="0" lang="en-US" sz="6000" u="none" cap="none" strike="noStrike">
                  <a:solidFill>
                    <a:srgbClr val="7F7F7F"/>
                  </a:solidFill>
                  <a:latin typeface="Calibri"/>
                  <a:ea typeface="Calibri"/>
                  <a:cs typeface="Calibri"/>
                  <a:sym typeface="Calibri"/>
                </a:rPr>
                <a:t> to order a high-quality, affordable poster print. Every order receives a free design review and we can delivery as fast as next business day within the US and Canada. </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en-US" sz="6000" u="none" cap="none" strike="noStrike">
                  <a:solidFill>
                    <a:srgbClr val="7F7F7F"/>
                  </a:solidFill>
                  <a:latin typeface="Calibri"/>
                  <a:ea typeface="Calibri"/>
                  <a:cs typeface="Calibri"/>
                  <a:sym typeface="Calibri"/>
                </a:rPr>
                <a:t>US and Canada:  1-800-790-4001</a:t>
              </a:r>
              <a:endParaRPr/>
            </a:p>
            <a:p>
              <a:pPr indent="0" lvl="0" marL="0" marR="0" rtl="0" algn="ctr">
                <a:spcBef>
                  <a:spcPts val="0"/>
                </a:spcBef>
                <a:spcAft>
                  <a:spcPts val="0"/>
                </a:spcAft>
                <a:buNone/>
              </a:pPr>
              <a:r>
                <a:rPr b="0" i="0" lang="en-US" sz="6000" u="none" cap="none" strike="noStrike">
                  <a:solidFill>
                    <a:srgbClr val="7F7F7F"/>
                  </a:solidFill>
                  <a:latin typeface="Calibri"/>
                  <a:ea typeface="Calibri"/>
                  <a:cs typeface="Calibri"/>
                  <a:sym typeface="Calibri"/>
                </a:rPr>
                <a:t>International: +(1) 913-441-1410</a:t>
              </a:r>
              <a:br>
                <a:rPr b="0" i="0" lang="en-US" sz="6000" u="none" cap="none" strike="noStrike">
                  <a:solidFill>
                    <a:srgbClr val="7F7F7F"/>
                  </a:solidFill>
                  <a:latin typeface="Calibri"/>
                  <a:ea typeface="Calibri"/>
                  <a:cs typeface="Calibri"/>
                  <a:sym typeface="Calibri"/>
                </a:rPr>
              </a:br>
              <a:r>
                <a:rPr b="0" i="0" lang="en-US" sz="6000"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en-US" sz="4400" u="none" cap="none" strike="noStrike">
                  <a:solidFill>
                    <a:srgbClr val="7F7F7F"/>
                  </a:solidFill>
                  <a:latin typeface="Calibri"/>
                  <a:ea typeface="Calibri"/>
                  <a:cs typeface="Calibri"/>
                  <a:sym typeface="Calibri"/>
                </a:rPr>
              </a:br>
              <a:r>
                <a:rPr b="0" i="0" lang="en-US" sz="4400" u="none" cap="none" strike="noStrike">
                  <a:solidFill>
                    <a:srgbClr val="7F7F7F"/>
                  </a:solidFill>
                  <a:latin typeface="Calibri"/>
                  <a:ea typeface="Calibri"/>
                  <a:cs typeface="Calibri"/>
                  <a:sym typeface="Calibri"/>
                </a:rPr>
                <a:t>[This sidebar area does not print.]</a:t>
              </a:r>
              <a:endParaRPr/>
            </a:p>
          </p:txBody>
        </p:sp>
        <p:pic>
          <p:nvPicPr>
            <p:cNvPr id="19" name="Google Shape;19;p3"/>
            <p:cNvPicPr preferRelativeResize="0"/>
            <p:nvPr/>
          </p:nvPicPr>
          <p:blipFill rotWithShape="1">
            <a:blip r:embed="rId2">
              <a:alphaModFix/>
            </a:blip>
            <a:srcRect b="0" l="0" r="0" t="0"/>
            <a:stretch/>
          </p:blipFill>
          <p:spPr>
            <a:xfrm>
              <a:off x="34281342" y="8425085"/>
              <a:ext cx="11904515" cy="10246926"/>
            </a:xfrm>
            <a:prstGeom prst="rect">
              <a:avLst/>
            </a:prstGeom>
            <a:noFill/>
            <a:ln>
              <a:noFill/>
            </a:ln>
          </p:spPr>
        </p:pic>
      </p:grpSp>
      <p:pic>
        <p:nvPicPr>
          <p:cNvPr id="20" name="Google Shape;20;p3"/>
          <p:cNvPicPr preferRelativeResize="0"/>
          <p:nvPr/>
        </p:nvPicPr>
        <p:blipFill rotWithShape="1">
          <a:blip r:embed="rId3">
            <a:alphaModFix/>
          </a:blip>
          <a:srcRect b="0" l="0" r="0" t="0"/>
          <a:stretch/>
        </p:blipFill>
        <p:spPr>
          <a:xfrm>
            <a:off x="24811037" y="42504519"/>
            <a:ext cx="5297437"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364" y="1713754"/>
            <a:ext cx="27240600" cy="7132500"/>
          </a:xfrm>
          <a:prstGeom prst="rect">
            <a:avLst/>
          </a:prstGeom>
          <a:noFill/>
          <a:ln>
            <a:noFill/>
          </a:ln>
        </p:spPr>
        <p:txBody>
          <a:bodyPr anchorCtr="0" anchor="ctr" bIns="208725" lIns="417450" spcFirstLastPara="1" rIns="417450" wrap="square" tIns="2087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513364" y="9985326"/>
            <a:ext cx="27240600" cy="28242300"/>
          </a:xfrm>
          <a:prstGeom prst="rect">
            <a:avLst/>
          </a:prstGeom>
          <a:noFill/>
          <a:ln>
            <a:noFill/>
          </a:ln>
        </p:spPr>
        <p:txBody>
          <a:bodyPr anchorCtr="0" anchor="t" bIns="208725" lIns="417450" spcFirstLastPara="1" rIns="417450" wrap="square" tIns="2087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364" y="39663922"/>
            <a:ext cx="7062300" cy="2278500"/>
          </a:xfrm>
          <a:prstGeom prst="rect">
            <a:avLst/>
          </a:prstGeom>
          <a:noFill/>
          <a:ln>
            <a:noFill/>
          </a:ln>
        </p:spPr>
        <p:txBody>
          <a:bodyPr anchorCtr="0" anchor="ctr" bIns="208725" lIns="417450" spcFirstLastPara="1" rIns="417450" wrap="square" tIns="208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341319" y="39663922"/>
            <a:ext cx="9584700" cy="2278500"/>
          </a:xfrm>
          <a:prstGeom prst="rect">
            <a:avLst/>
          </a:prstGeom>
          <a:noFill/>
          <a:ln>
            <a:noFill/>
          </a:ln>
        </p:spPr>
        <p:txBody>
          <a:bodyPr anchorCtr="0" anchor="ctr" bIns="208725" lIns="417450" spcFirstLastPara="1" rIns="417450" wrap="square" tIns="208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1691547" y="39663922"/>
            <a:ext cx="7062300" cy="2278500"/>
          </a:xfrm>
          <a:prstGeom prst="rect">
            <a:avLst/>
          </a:prstGeom>
          <a:noFill/>
          <a:ln>
            <a:noFill/>
          </a:ln>
        </p:spPr>
        <p:txBody>
          <a:bodyPr anchorCtr="0" anchor="ctr" bIns="208725" lIns="417450" spcFirstLastPara="1" rIns="417450" wrap="square" tIns="20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13364" y="1713754"/>
            <a:ext cx="27240600" cy="7132500"/>
          </a:xfrm>
          <a:prstGeom prst="rect">
            <a:avLst/>
          </a:prstGeom>
          <a:noFill/>
          <a:ln>
            <a:noFill/>
          </a:ln>
        </p:spPr>
        <p:txBody>
          <a:bodyPr anchorCtr="0" anchor="ctr" bIns="208725" lIns="417450" spcFirstLastPara="1" rIns="417450" wrap="square" tIns="208725">
            <a:normAutofit/>
          </a:bodyPr>
          <a:lstStyle>
            <a:lvl1pPr lvl="0" marR="0" algn="ctr">
              <a:spcBef>
                <a:spcPts val="0"/>
              </a:spcBef>
              <a:spcAft>
                <a:spcPts val="0"/>
              </a:spcAft>
              <a:buClr>
                <a:schemeClr val="dk1"/>
              </a:buClr>
              <a:buSzPts val="7600"/>
              <a:buFont typeface="Calibri"/>
              <a:buNone/>
              <a:defRPr b="0" i="0" sz="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513364" y="9985326"/>
            <a:ext cx="27240600" cy="28242300"/>
          </a:xfrm>
          <a:prstGeom prst="rect">
            <a:avLst/>
          </a:prstGeom>
          <a:noFill/>
          <a:ln>
            <a:noFill/>
          </a:ln>
        </p:spPr>
        <p:txBody>
          <a:bodyPr anchorCtr="0" anchor="t" bIns="208725" lIns="417450" spcFirstLastPara="1" rIns="417450" wrap="square" tIns="208725">
            <a:normAutofit/>
          </a:bodyPr>
          <a:lstStyle>
            <a:lvl1pPr indent="-444500" lvl="0" marL="4572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1pPr>
            <a:lvl2pPr indent="-444500" lvl="1" marL="9144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2pPr>
            <a:lvl3pPr indent="-444500" lvl="2" marL="13716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3pPr>
            <a:lvl4pPr indent="-444500" lvl="3" marL="18288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4pPr>
            <a:lvl5pPr indent="-444500" lvl="4" marL="22860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5pPr>
            <a:lvl6pPr indent="-806450" lvl="5" marL="2743200" marR="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6pPr>
            <a:lvl7pPr indent="-806450" lvl="6" marL="3200400" marR="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7pPr>
            <a:lvl8pPr indent="-806450" lvl="7" marL="3657600" marR="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8pPr>
            <a:lvl9pPr indent="-806450" lvl="8" marL="4114800" marR="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13364" y="39663922"/>
            <a:ext cx="7062300" cy="2278500"/>
          </a:xfrm>
          <a:prstGeom prst="rect">
            <a:avLst/>
          </a:prstGeom>
          <a:noFill/>
          <a:ln>
            <a:noFill/>
          </a:ln>
        </p:spPr>
        <p:txBody>
          <a:bodyPr anchorCtr="0" anchor="ctr" bIns="208725" lIns="417450" spcFirstLastPara="1" rIns="417450" wrap="square" tIns="208725">
            <a:noAutofit/>
          </a:bodyPr>
          <a:lstStyle>
            <a:lvl1pPr lvl="0" marR="0" algn="l">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341319" y="39663922"/>
            <a:ext cx="9584700" cy="2278500"/>
          </a:xfrm>
          <a:prstGeom prst="rect">
            <a:avLst/>
          </a:prstGeom>
          <a:noFill/>
          <a:ln>
            <a:noFill/>
          </a:ln>
        </p:spPr>
        <p:txBody>
          <a:bodyPr anchorCtr="0" anchor="ctr" bIns="208725" lIns="417450" spcFirstLastPara="1" rIns="417450" wrap="square" tIns="208725">
            <a:noAutofit/>
          </a:bodyPr>
          <a:lstStyle>
            <a:lvl1pPr lvl="0" marR="0" algn="ctr">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1691547" y="39663922"/>
            <a:ext cx="7062300" cy="2278500"/>
          </a:xfrm>
          <a:prstGeom prst="rect">
            <a:avLst/>
          </a:prstGeom>
          <a:noFill/>
          <a:ln>
            <a:noFill/>
          </a:ln>
        </p:spPr>
        <p:txBody>
          <a:bodyPr anchorCtr="0" anchor="ctr" bIns="208725" lIns="417450" spcFirstLastPara="1" rIns="417450" wrap="square" tIns="208725">
            <a:noAutofit/>
          </a:bodyPr>
          <a:lstStyle>
            <a:lvl1pPr indent="0" lvl="0" marL="0" marR="0" algn="r">
              <a:spcBef>
                <a:spcPts val="0"/>
              </a:spcBef>
              <a:buNone/>
              <a:defRPr b="0" i="0" sz="5500" u="none" cap="none" strike="noStrike">
                <a:solidFill>
                  <a:srgbClr val="888888"/>
                </a:solidFill>
                <a:latin typeface="Calibri"/>
                <a:ea typeface="Calibri"/>
                <a:cs typeface="Calibri"/>
                <a:sym typeface="Calibri"/>
              </a:defRPr>
            </a:lvl1pPr>
            <a:lvl2pPr indent="0" lvl="1" marL="0" marR="0" algn="r">
              <a:spcBef>
                <a:spcPts val="0"/>
              </a:spcBef>
              <a:buNone/>
              <a:defRPr b="0" i="0" sz="5500" u="none" cap="none" strike="noStrike">
                <a:solidFill>
                  <a:srgbClr val="888888"/>
                </a:solidFill>
                <a:latin typeface="Calibri"/>
                <a:ea typeface="Calibri"/>
                <a:cs typeface="Calibri"/>
                <a:sym typeface="Calibri"/>
              </a:defRPr>
            </a:lvl2pPr>
            <a:lvl3pPr indent="0" lvl="2" marL="0" marR="0" algn="r">
              <a:spcBef>
                <a:spcPts val="0"/>
              </a:spcBef>
              <a:buNone/>
              <a:defRPr b="0" i="0" sz="5500" u="none" cap="none" strike="noStrike">
                <a:solidFill>
                  <a:srgbClr val="888888"/>
                </a:solidFill>
                <a:latin typeface="Calibri"/>
                <a:ea typeface="Calibri"/>
                <a:cs typeface="Calibri"/>
                <a:sym typeface="Calibri"/>
              </a:defRPr>
            </a:lvl3pPr>
            <a:lvl4pPr indent="0" lvl="3" marL="0" marR="0" algn="r">
              <a:spcBef>
                <a:spcPts val="0"/>
              </a:spcBef>
              <a:buNone/>
              <a:defRPr b="0" i="0" sz="5500" u="none" cap="none" strike="noStrike">
                <a:solidFill>
                  <a:srgbClr val="888888"/>
                </a:solidFill>
                <a:latin typeface="Calibri"/>
                <a:ea typeface="Calibri"/>
                <a:cs typeface="Calibri"/>
                <a:sym typeface="Calibri"/>
              </a:defRPr>
            </a:lvl4pPr>
            <a:lvl5pPr indent="0" lvl="4" marL="0" marR="0" algn="r">
              <a:spcBef>
                <a:spcPts val="0"/>
              </a:spcBef>
              <a:buNone/>
              <a:defRPr b="0" i="0" sz="5500" u="none" cap="none" strike="noStrike">
                <a:solidFill>
                  <a:srgbClr val="888888"/>
                </a:solidFill>
                <a:latin typeface="Calibri"/>
                <a:ea typeface="Calibri"/>
                <a:cs typeface="Calibri"/>
                <a:sym typeface="Calibri"/>
              </a:defRPr>
            </a:lvl5pPr>
            <a:lvl6pPr indent="0" lvl="5" marL="0" marR="0" algn="r">
              <a:spcBef>
                <a:spcPts val="0"/>
              </a:spcBef>
              <a:buNone/>
              <a:defRPr b="0" i="0" sz="5500" u="none" cap="none" strike="noStrike">
                <a:solidFill>
                  <a:srgbClr val="888888"/>
                </a:solidFill>
                <a:latin typeface="Calibri"/>
                <a:ea typeface="Calibri"/>
                <a:cs typeface="Calibri"/>
                <a:sym typeface="Calibri"/>
              </a:defRPr>
            </a:lvl6pPr>
            <a:lvl7pPr indent="0" lvl="6" marL="0" marR="0" algn="r">
              <a:spcBef>
                <a:spcPts val="0"/>
              </a:spcBef>
              <a:buNone/>
              <a:defRPr b="0" i="0" sz="5500" u="none" cap="none" strike="noStrike">
                <a:solidFill>
                  <a:srgbClr val="888888"/>
                </a:solidFill>
                <a:latin typeface="Calibri"/>
                <a:ea typeface="Calibri"/>
                <a:cs typeface="Calibri"/>
                <a:sym typeface="Calibri"/>
              </a:defRPr>
            </a:lvl7pPr>
            <a:lvl8pPr indent="0" lvl="7" marL="0" marR="0" algn="r">
              <a:spcBef>
                <a:spcPts val="0"/>
              </a:spcBef>
              <a:buNone/>
              <a:defRPr b="0" i="0" sz="5500" u="none" cap="none" strike="noStrike">
                <a:solidFill>
                  <a:srgbClr val="888888"/>
                </a:solidFill>
                <a:latin typeface="Calibri"/>
                <a:ea typeface="Calibri"/>
                <a:cs typeface="Calibri"/>
                <a:sym typeface="Calibri"/>
              </a:defRPr>
            </a:lvl8pPr>
            <a:lvl9pPr indent="0" lvl="8" marL="0" marR="0" algn="r">
              <a:spcBef>
                <a:spcPts val="0"/>
              </a:spcBef>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nvSpPr>
        <p:spPr>
          <a:xfrm>
            <a:off x="4570801" y="84189"/>
            <a:ext cx="21117000" cy="3218100"/>
          </a:xfrm>
          <a:prstGeom prst="rect">
            <a:avLst/>
          </a:prstGeom>
          <a:noFill/>
          <a:ln>
            <a:noFill/>
          </a:ln>
        </p:spPr>
        <p:txBody>
          <a:bodyPr anchorCtr="0" anchor="ctr" bIns="434850" lIns="173925" spcFirstLastPara="1" rIns="173925" wrap="square" tIns="434850">
            <a:spAutoFit/>
          </a:bodyPr>
          <a:lstStyle/>
          <a:p>
            <a:pPr indent="0" lvl="0" marL="0" marR="0" rtl="0" algn="ctr">
              <a:spcBef>
                <a:spcPts val="0"/>
              </a:spcBef>
              <a:spcAft>
                <a:spcPts val="0"/>
              </a:spcAft>
              <a:buNone/>
            </a:pPr>
            <a:r>
              <a:rPr b="1" lang="en-US" sz="7600">
                <a:solidFill>
                  <a:srgbClr val="EAF1DD"/>
                </a:solidFill>
                <a:latin typeface="Calibri"/>
                <a:ea typeface="Calibri"/>
                <a:cs typeface="Calibri"/>
                <a:sym typeface="Calibri"/>
              </a:rPr>
              <a:t>Prelucrarea Imaginilor - Proiect</a:t>
            </a:r>
            <a:endParaRPr/>
          </a:p>
          <a:p>
            <a:pPr indent="0" lvl="0" marL="0" marR="0" rtl="0" algn="ctr">
              <a:spcBef>
                <a:spcPts val="0"/>
              </a:spcBef>
              <a:spcAft>
                <a:spcPts val="0"/>
              </a:spcAft>
              <a:buNone/>
            </a:pPr>
            <a:r>
              <a:rPr b="1" lang="en-US" sz="7600">
                <a:solidFill>
                  <a:srgbClr val="EAF1DD"/>
                </a:solidFill>
                <a:latin typeface="Calibri"/>
                <a:ea typeface="Calibri"/>
                <a:cs typeface="Calibri"/>
                <a:sym typeface="Calibri"/>
              </a:rPr>
              <a:t>Dezvoltarea unei soluții de eye-tracking</a:t>
            </a:r>
            <a:endParaRPr/>
          </a:p>
        </p:txBody>
      </p:sp>
      <p:sp>
        <p:nvSpPr>
          <p:cNvPr id="32" name="Google Shape;32;p1"/>
          <p:cNvSpPr txBox="1"/>
          <p:nvPr/>
        </p:nvSpPr>
        <p:spPr>
          <a:xfrm>
            <a:off x="4570801" y="3120414"/>
            <a:ext cx="21117102" cy="2228867"/>
          </a:xfrm>
          <a:prstGeom prst="rect">
            <a:avLst/>
          </a:prstGeom>
          <a:noFill/>
          <a:ln>
            <a:noFill/>
          </a:ln>
        </p:spPr>
        <p:txBody>
          <a:bodyPr anchorCtr="0" anchor="ctr" bIns="173925" lIns="173925" spcFirstLastPara="1" rIns="173925" wrap="square" tIns="173925">
            <a:noAutofit/>
          </a:bodyPr>
          <a:lstStyle/>
          <a:p>
            <a:pPr indent="0" lvl="0" marL="0" marR="0" rtl="0" algn="ctr">
              <a:spcBef>
                <a:spcPts val="0"/>
              </a:spcBef>
              <a:spcAft>
                <a:spcPts val="0"/>
              </a:spcAft>
              <a:buNone/>
            </a:pPr>
            <a:r>
              <a:rPr lang="en-US" sz="4600">
                <a:solidFill>
                  <a:srgbClr val="EAF1DD"/>
                </a:solidFill>
                <a:latin typeface="Calibri"/>
                <a:ea typeface="Calibri"/>
                <a:cs typeface="Calibri"/>
                <a:sym typeface="Calibri"/>
              </a:rPr>
              <a:t>Mârț Eduard, Afloroaei Daniel</a:t>
            </a:r>
            <a:endParaRPr/>
          </a:p>
          <a:p>
            <a:pPr indent="0" lvl="0" marL="0" marR="0" rtl="0" algn="ctr">
              <a:spcBef>
                <a:spcPts val="0"/>
              </a:spcBef>
              <a:spcAft>
                <a:spcPts val="0"/>
              </a:spcAft>
              <a:buNone/>
            </a:pPr>
            <a:r>
              <a:rPr b="0" i="0" lang="en-US" sz="4600" u="none" cap="none" strike="noStrike">
                <a:solidFill>
                  <a:srgbClr val="EAF1DD"/>
                </a:solidFill>
                <a:latin typeface="Calibri"/>
                <a:ea typeface="Calibri"/>
                <a:cs typeface="Calibri"/>
                <a:sym typeface="Calibri"/>
              </a:rPr>
              <a:t>U</a:t>
            </a:r>
            <a:r>
              <a:rPr lang="en-US" sz="4600">
                <a:solidFill>
                  <a:srgbClr val="EAF1DD"/>
                </a:solidFill>
                <a:latin typeface="Calibri"/>
                <a:ea typeface="Calibri"/>
                <a:cs typeface="Calibri"/>
                <a:sym typeface="Calibri"/>
              </a:rPr>
              <a:t>niversitatea Tehnică „Gheorghe Asachi” Iași, Facultatea de Automatică și Calculatoare</a:t>
            </a:r>
            <a:endParaRPr/>
          </a:p>
        </p:txBody>
      </p:sp>
      <p:sp>
        <p:nvSpPr>
          <p:cNvPr id="33" name="Google Shape;33;p1"/>
          <p:cNvSpPr txBox="1"/>
          <p:nvPr/>
        </p:nvSpPr>
        <p:spPr>
          <a:xfrm>
            <a:off x="840761" y="39049741"/>
            <a:ext cx="3286500" cy="2858400"/>
          </a:xfrm>
          <a:prstGeom prst="rect">
            <a:avLst/>
          </a:prstGeom>
          <a:solidFill>
            <a:srgbClr val="B7CCE4"/>
          </a:solidFill>
          <a:ln>
            <a:noFill/>
          </a:ln>
        </p:spPr>
        <p:txBody>
          <a:bodyPr anchorCtr="0" anchor="t" bIns="43475" lIns="86950" spcFirstLastPara="1" rIns="86950" wrap="square" tIns="43475">
            <a:spAutoFit/>
          </a:bodyPr>
          <a:lstStyle/>
          <a:p>
            <a:pPr indent="0" lvl="0" marL="0" marR="0" rtl="0" algn="l">
              <a:spcBef>
                <a:spcPts val="0"/>
              </a:spcBef>
              <a:spcAft>
                <a:spcPts val="0"/>
              </a:spcAft>
              <a:buNone/>
            </a:pPr>
            <a:r>
              <a:rPr lang="en-US" sz="3000">
                <a:solidFill>
                  <a:schemeClr val="dk1"/>
                </a:solidFill>
                <a:latin typeface="Calibri"/>
                <a:ea typeface="Calibri"/>
                <a:cs typeface="Calibri"/>
                <a:sym typeface="Calibri"/>
              </a:rPr>
              <a:t>Afloroaei Daniel</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lang="en-US" sz="3000">
                <a:solidFill>
                  <a:schemeClr val="dk1"/>
                </a:solidFill>
                <a:latin typeface="Calibri"/>
                <a:ea typeface="Calibri"/>
                <a:cs typeface="Calibri"/>
                <a:sym typeface="Calibri"/>
              </a:rPr>
              <a:t>Grupa:1307A</a:t>
            </a:r>
            <a:endParaRPr sz="30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3000">
                <a:solidFill>
                  <a:schemeClr val="dk1"/>
                </a:solidFill>
                <a:latin typeface="Calibri"/>
                <a:ea typeface="Calibri"/>
                <a:cs typeface="Calibri"/>
                <a:sym typeface="Calibri"/>
              </a:rPr>
              <a:t>Mârț Eduard</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Grupa: 1307B</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34" name="Google Shape;34;p1"/>
          <p:cNvSpPr txBox="1"/>
          <p:nvPr/>
        </p:nvSpPr>
        <p:spPr>
          <a:xfrm>
            <a:off x="1261136" y="37890733"/>
            <a:ext cx="2385859" cy="918816"/>
          </a:xfrm>
          <a:prstGeom prst="rect">
            <a:avLst/>
          </a:prstGeom>
          <a:noFill/>
          <a:ln>
            <a:noFill/>
          </a:ln>
        </p:spPr>
        <p:txBody>
          <a:bodyPr anchorCtr="0" anchor="t" bIns="43475" lIns="86950" spcFirstLastPara="1" rIns="86950" wrap="square" tIns="43475">
            <a:sp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Contact</a:t>
            </a:r>
            <a:endParaRPr/>
          </a:p>
        </p:txBody>
      </p:sp>
      <p:sp>
        <p:nvSpPr>
          <p:cNvPr id="35" name="Google Shape;35;p1"/>
          <p:cNvSpPr txBox="1"/>
          <p:nvPr/>
        </p:nvSpPr>
        <p:spPr>
          <a:xfrm>
            <a:off x="15133638" y="39049741"/>
            <a:ext cx="13452122" cy="2852949"/>
          </a:xfrm>
          <a:prstGeom prst="rect">
            <a:avLst/>
          </a:prstGeom>
          <a:noFill/>
          <a:ln>
            <a:noFill/>
          </a:ln>
        </p:spPr>
        <p:txBody>
          <a:bodyPr anchorCtr="0" anchor="t" bIns="86950" lIns="86950" spcFirstLastPara="1" rIns="86950" wrap="square" tIns="86950">
            <a:noAutofit/>
          </a:bodyPr>
          <a:lstStyle/>
          <a:p>
            <a:pPr indent="0" lvl="0" marL="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330200" lvl="0" marL="457200" rtl="0" algn="l">
              <a:spcBef>
                <a:spcPts val="0"/>
              </a:spcBef>
              <a:spcAft>
                <a:spcPts val="0"/>
              </a:spcAft>
              <a:buClr>
                <a:schemeClr val="dk1"/>
              </a:buClr>
              <a:buSzPts val="1600"/>
              <a:buFont typeface="Calibri"/>
              <a:buAutoNum type="arabicPeriod"/>
            </a:pPr>
            <a:r>
              <a:rPr lang="en-US" sz="1100">
                <a:solidFill>
                  <a:schemeClr val="dk1"/>
                </a:solidFill>
              </a:rPr>
              <a:t>Radu Gabriel Bozomitu,Alexandru Păsărică, Daniela Tărniceriu,,Cristian Rotariu, </a:t>
            </a:r>
            <a:r>
              <a:rPr lang="en-US" sz="1100"/>
              <a:t>Development of an Eye Tracking-Based Human-Computer Interface for Real-Time Applications</a:t>
            </a:r>
            <a:endParaRPr sz="1100"/>
          </a:p>
          <a:p>
            <a:pPr indent="-330200" lvl="0" marL="457200" rtl="0" algn="l">
              <a:spcBef>
                <a:spcPts val="0"/>
              </a:spcBef>
              <a:spcAft>
                <a:spcPts val="0"/>
              </a:spcAft>
              <a:buClr>
                <a:schemeClr val="dk1"/>
              </a:buClr>
              <a:buSzPts val="1600"/>
              <a:buFont typeface="Calibri"/>
              <a:buAutoNum type="arabicPeriod"/>
            </a:pPr>
            <a:r>
              <a:rPr lang="en-US" sz="1100"/>
              <a:t>Siti Nuradlin Syahirah Sheikh Anwar, Azrina Abd Aziz, Syed Hasan Adil, Development of Real-Time Eye Tracking Algorithm </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rPr lang="en-US" sz="1100">
                <a:solidFill>
                  <a:schemeClr val="dk1"/>
                </a:solidFill>
              </a:rPr>
              <a:t> </a:t>
            </a:r>
            <a:r>
              <a:rPr lang="en-US" sz="1600">
                <a:solidFill>
                  <a:schemeClr val="dk1"/>
                </a:solidFill>
                <a:latin typeface="Calibri"/>
                <a:ea typeface="Calibri"/>
                <a:cs typeface="Calibri"/>
                <a:sym typeface="Calibri"/>
              </a:rPr>
              <a:t> </a:t>
            </a:r>
            <a:endParaRPr/>
          </a:p>
          <a:p>
            <a:pPr indent="0" lvl="0" marL="45720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333250" lvl="0" marL="434850" marR="0" rtl="0" algn="l">
              <a:spcBef>
                <a:spcPts val="0"/>
              </a:spcBef>
              <a:spcAft>
                <a:spcPts val="0"/>
              </a:spcAft>
              <a:buClr>
                <a:schemeClr val="dk1"/>
              </a:buClr>
              <a:buSzPts val="1600"/>
              <a:buFont typeface="Calibri"/>
              <a:buNone/>
            </a:pPr>
            <a:r>
              <a:t/>
            </a:r>
            <a:endParaRPr sz="1600">
              <a:solidFill>
                <a:schemeClr val="dk1"/>
              </a:solidFill>
              <a:latin typeface="Calibri"/>
              <a:ea typeface="Calibri"/>
              <a:cs typeface="Calibri"/>
              <a:sym typeface="Calibri"/>
            </a:endParaRPr>
          </a:p>
        </p:txBody>
      </p:sp>
      <p:sp>
        <p:nvSpPr>
          <p:cNvPr id="36" name="Google Shape;36;p1"/>
          <p:cNvSpPr txBox="1"/>
          <p:nvPr/>
        </p:nvSpPr>
        <p:spPr>
          <a:xfrm>
            <a:off x="15133638" y="37890733"/>
            <a:ext cx="3325668" cy="918816"/>
          </a:xfrm>
          <a:prstGeom prst="rect">
            <a:avLst/>
          </a:prstGeom>
          <a:noFill/>
          <a:ln>
            <a:noFill/>
          </a:ln>
        </p:spPr>
        <p:txBody>
          <a:bodyPr anchorCtr="0" anchor="t" bIns="43475" lIns="86950" spcFirstLastPara="1" rIns="86950" wrap="square" tIns="43475">
            <a:sp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Referințe</a:t>
            </a:r>
            <a:endParaRPr/>
          </a:p>
        </p:txBody>
      </p:sp>
      <p:sp>
        <p:nvSpPr>
          <p:cNvPr id="37" name="Google Shape;37;p1"/>
          <p:cNvSpPr txBox="1"/>
          <p:nvPr/>
        </p:nvSpPr>
        <p:spPr>
          <a:xfrm>
            <a:off x="1681525" y="7132375"/>
            <a:ext cx="8407500" cy="96177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spAutoFit/>
          </a:bodyPr>
          <a:lstStyle/>
          <a:p>
            <a:pPr indent="45720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Calibri"/>
                <a:ea typeface="Calibri"/>
                <a:cs typeface="Calibri"/>
                <a:sym typeface="Calibri"/>
              </a:rPr>
              <a:t>Eye-tracking-ul este o tehnologie cu numeroase aplicații în domenii diverse, cum ar fi sănătatea sau interacțiunea dintre om și calculator. Proiectul nostru are ca scop dezvoltarea unei soluții de eye-tracking care utilizează clasificatori Haar împreună cu algoritmi de urmărire precum CSRT. Această soluție este concepută pentru a detecta și urmări poziția ochilor în timp real, folosind fluxurile video furnizate de camera integrată a laptopului.</a:t>
            </a:r>
            <a:endParaRPr sz="3000">
              <a:solidFill>
                <a:schemeClr val="dk1"/>
              </a:solidFill>
              <a:latin typeface="Calibri"/>
              <a:ea typeface="Calibri"/>
              <a:cs typeface="Calibri"/>
              <a:sym typeface="Calibri"/>
            </a:endParaRPr>
          </a:p>
          <a:p>
            <a:pPr indent="45720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Calibri"/>
                <a:ea typeface="Calibri"/>
                <a:cs typeface="Calibri"/>
                <a:sym typeface="Calibri"/>
              </a:rPr>
              <a:t>Metodologia urmată combină detectarea inițială a ochilor, realizată cu ajutorul clasificatorilor Haar, cu actualizarea constantă a poziției acestora prin trackere robuste. Pe lângă acestea, proiectul include și mecanisme suplimentare de validare, menite să reducă erorile de detecție și să sporească stabilitatea sistemului în utilizare.</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t/>
            </a:r>
            <a:endParaRPr sz="3000">
              <a:solidFill>
                <a:schemeClr val="dk1"/>
              </a:solidFill>
              <a:latin typeface="Calibri"/>
              <a:ea typeface="Calibri"/>
              <a:cs typeface="Calibri"/>
              <a:sym typeface="Calibri"/>
            </a:endParaRPr>
          </a:p>
        </p:txBody>
      </p:sp>
      <p:sp>
        <p:nvSpPr>
          <p:cNvPr id="38" name="Google Shape;38;p1"/>
          <p:cNvSpPr/>
          <p:nvPr/>
        </p:nvSpPr>
        <p:spPr>
          <a:xfrm>
            <a:off x="1681515" y="6240826"/>
            <a:ext cx="8407576" cy="891547"/>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Abstract</a:t>
            </a:r>
            <a:endParaRPr/>
          </a:p>
        </p:txBody>
      </p:sp>
      <p:sp>
        <p:nvSpPr>
          <p:cNvPr id="39" name="Google Shape;39;p1"/>
          <p:cNvSpPr txBox="1"/>
          <p:nvPr/>
        </p:nvSpPr>
        <p:spPr>
          <a:xfrm>
            <a:off x="10929888" y="13849450"/>
            <a:ext cx="8407500" cy="103719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spAutoFit/>
          </a:bodyPr>
          <a:lstStyle/>
          <a:p>
            <a:pPr indent="-419100" lvl="0" marL="457200" rtl="0" algn="l">
              <a:lnSpc>
                <a:spcPct val="115000"/>
              </a:lnSpc>
              <a:spcBef>
                <a:spcPts val="1200"/>
              </a:spcBef>
              <a:spcAft>
                <a:spcPts val="0"/>
              </a:spcAft>
              <a:buClr>
                <a:schemeClr val="dk1"/>
              </a:buClr>
              <a:buSzPts val="3000"/>
              <a:buFont typeface="Calibri"/>
              <a:buAutoNum type="arabicPeriod"/>
            </a:pPr>
            <a:r>
              <a:rPr lang="en-US" sz="3000">
                <a:solidFill>
                  <a:schemeClr val="dk1"/>
                </a:solidFill>
                <a:latin typeface="Calibri"/>
                <a:ea typeface="Calibri"/>
                <a:cs typeface="Calibri"/>
                <a:sym typeface="Calibri"/>
              </a:rPr>
              <a:t>Detectarea feței utilizând clasificatorul Haar a oferit rezultate bune în majoritatea cadrelor capturate de camera laptopului. Identificarea ochilor în zona feței a fost posibilă atunci când ochii aveau dimensiuni standard și erau poziționați în mod obișnuit în jumătatea superioară a feței.</a:t>
            </a:r>
            <a:endParaRPr sz="3000">
              <a:solidFill>
                <a:schemeClr val="dk1"/>
              </a:solidFill>
              <a:latin typeface="Calibri"/>
              <a:ea typeface="Calibri"/>
              <a:cs typeface="Calibri"/>
              <a:sym typeface="Calibri"/>
            </a:endParaRPr>
          </a:p>
          <a:p>
            <a:pPr indent="-419100" lvl="0" marL="457200" rtl="0" algn="l">
              <a:lnSpc>
                <a:spcPct val="115000"/>
              </a:lnSpc>
              <a:spcBef>
                <a:spcPts val="0"/>
              </a:spcBef>
              <a:spcAft>
                <a:spcPts val="0"/>
              </a:spcAft>
              <a:buClr>
                <a:schemeClr val="dk1"/>
              </a:buClr>
              <a:buSzPts val="3000"/>
              <a:buFont typeface="Calibri"/>
              <a:buAutoNum type="arabicPeriod"/>
            </a:pPr>
            <a:r>
              <a:rPr lang="en-US" sz="3000">
                <a:solidFill>
                  <a:schemeClr val="dk1"/>
                </a:solidFill>
                <a:latin typeface="Calibri"/>
                <a:ea typeface="Calibri"/>
                <a:cs typeface="Calibri"/>
                <a:sym typeface="Calibri"/>
              </a:rPr>
              <a:t>Algoritmul de urmărire a ochilor bazat pe CSRT s-a dovedit eficient în condiții de iluminare adecvată, reușind să mențină cu precizie poziția ochilor în timp real. În cazurile în care unul dintre trackeri nu a mai funcționat corect, sistemul a reluat procesul de detectare, garantând astfel continuitatea urmăririi.</a:t>
            </a:r>
            <a:endParaRPr sz="3000">
              <a:solidFill>
                <a:schemeClr val="dk1"/>
              </a:solidFill>
              <a:latin typeface="Calibri"/>
              <a:ea typeface="Calibri"/>
              <a:cs typeface="Calibri"/>
              <a:sym typeface="Calibri"/>
            </a:endParaRPr>
          </a:p>
          <a:p>
            <a:pPr indent="-419100" lvl="0" marL="457200" rtl="0" algn="l">
              <a:lnSpc>
                <a:spcPct val="115000"/>
              </a:lnSpc>
              <a:spcBef>
                <a:spcPts val="0"/>
              </a:spcBef>
              <a:spcAft>
                <a:spcPts val="0"/>
              </a:spcAft>
              <a:buClr>
                <a:schemeClr val="dk1"/>
              </a:buClr>
              <a:buSzPts val="3000"/>
              <a:buFont typeface="Calibri"/>
              <a:buAutoNum type="arabicPeriod"/>
            </a:pPr>
            <a:r>
              <a:rPr lang="en-US" sz="3000">
                <a:solidFill>
                  <a:schemeClr val="dk1"/>
                </a:solidFill>
                <a:latin typeface="Calibri"/>
                <a:ea typeface="Calibri"/>
                <a:cs typeface="Calibri"/>
                <a:sym typeface="Calibri"/>
              </a:rPr>
              <a:t>Soluția poate afișa în timp real pozițiile ochilor detectați și urmăriți, marcându-i cu indicatori de culoare verde. Acest mecanism oferă o reprezentare clară și intuitivă a modului în care funcționează sistemul.</a:t>
            </a:r>
            <a:endParaRPr sz="3000">
              <a:solidFill>
                <a:schemeClr val="dk1"/>
              </a:solidFill>
              <a:latin typeface="Calibri"/>
              <a:ea typeface="Calibri"/>
              <a:cs typeface="Calibri"/>
              <a:sym typeface="Calibri"/>
            </a:endParaRPr>
          </a:p>
        </p:txBody>
      </p:sp>
      <p:sp>
        <p:nvSpPr>
          <p:cNvPr id="40" name="Google Shape;40;p1"/>
          <p:cNvSpPr/>
          <p:nvPr/>
        </p:nvSpPr>
        <p:spPr>
          <a:xfrm>
            <a:off x="1681540" y="16281001"/>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Introducere</a:t>
            </a:r>
            <a:endParaRPr/>
          </a:p>
        </p:txBody>
      </p:sp>
      <p:sp>
        <p:nvSpPr>
          <p:cNvPr id="41" name="Google Shape;41;p1"/>
          <p:cNvSpPr txBox="1"/>
          <p:nvPr/>
        </p:nvSpPr>
        <p:spPr>
          <a:xfrm>
            <a:off x="10929900" y="7106004"/>
            <a:ext cx="8407500" cy="53979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noAutofit/>
          </a:bodyPr>
          <a:lstStyle/>
          <a:p>
            <a:pPr indent="45720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Calibri"/>
                <a:ea typeface="Calibri"/>
                <a:cs typeface="Calibri"/>
                <a:sym typeface="Calibri"/>
              </a:rPr>
              <a:t>Pentru implementare, am utilizat biblioteca OpenCV din Python, împreună cu clasificatori Haar pentru detectarea feței și a ochilor. Fluxul video este convertit în format alb-negru, ceea ce optimizează performanța algoritmului de detectare.</a:t>
            </a:r>
            <a:endParaRPr sz="3000">
              <a:solidFill>
                <a:schemeClr val="dk1"/>
              </a:solidFill>
              <a:latin typeface="Calibri"/>
              <a:ea typeface="Calibri"/>
              <a:cs typeface="Calibri"/>
              <a:sym typeface="Calibri"/>
            </a:endParaRPr>
          </a:p>
          <a:p>
            <a:pPr indent="45720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Calibri"/>
                <a:ea typeface="Calibri"/>
                <a:cs typeface="Calibri"/>
                <a:sym typeface="Calibri"/>
              </a:rPr>
              <a:t>Am folosit camera integrată a laptopului pentru capturarea video, iar urmărirea ochilor se bazează pe algoritmul CSRT, care asigură o urmărire stabilă și precisă.</a:t>
            </a:r>
            <a:endParaRPr sz="30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000" u="non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
        <p:nvSpPr>
          <p:cNvPr id="42" name="Google Shape;42;p1"/>
          <p:cNvSpPr/>
          <p:nvPr/>
        </p:nvSpPr>
        <p:spPr>
          <a:xfrm>
            <a:off x="10929850" y="6240826"/>
            <a:ext cx="8407576" cy="891547"/>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Metode și materiale</a:t>
            </a:r>
            <a:endParaRPr/>
          </a:p>
        </p:txBody>
      </p:sp>
      <p:sp>
        <p:nvSpPr>
          <p:cNvPr id="43" name="Google Shape;43;p1"/>
          <p:cNvSpPr txBox="1"/>
          <p:nvPr/>
        </p:nvSpPr>
        <p:spPr>
          <a:xfrm>
            <a:off x="20178250" y="7106004"/>
            <a:ext cx="8407500" cy="101202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spAutoFit/>
          </a:bodyPr>
          <a:lstStyle/>
          <a:p>
            <a:pPr indent="457200" lvl="0" marL="0" rtl="0" algn="l">
              <a:lnSpc>
                <a:spcPct val="115000"/>
              </a:lnSpc>
              <a:spcBef>
                <a:spcPts val="1200"/>
              </a:spcBef>
              <a:spcAft>
                <a:spcPts val="0"/>
              </a:spcAft>
              <a:buNone/>
            </a:pPr>
            <a:r>
              <a:rPr lang="en-US" sz="3000">
                <a:solidFill>
                  <a:schemeClr val="dk1"/>
                </a:solidFill>
                <a:latin typeface="Calibri"/>
                <a:ea typeface="Calibri"/>
                <a:cs typeface="Calibri"/>
                <a:sym typeface="Calibri"/>
              </a:rPr>
              <a:t>Proiectul de eye-tracking a scos în evidență atât aspecte pozitive, cât și unele dificultăți:</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3000">
                <a:solidFill>
                  <a:schemeClr val="dk1"/>
                </a:solidFill>
                <a:latin typeface="Calibri"/>
                <a:ea typeface="Calibri"/>
                <a:cs typeface="Calibri"/>
                <a:sym typeface="Calibri"/>
              </a:rPr>
              <a:t>Performanță</a:t>
            </a:r>
            <a:br>
              <a:rPr b="1" lang="en-US" sz="3000">
                <a:solidFill>
                  <a:schemeClr val="dk1"/>
                </a:solidFill>
                <a:latin typeface="Calibri"/>
                <a:ea typeface="Calibri"/>
                <a:cs typeface="Calibri"/>
                <a:sym typeface="Calibri"/>
              </a:rPr>
            </a:br>
            <a:r>
              <a:rPr lang="en-US" sz="3000">
                <a:solidFill>
                  <a:schemeClr val="dk1"/>
                </a:solidFill>
                <a:latin typeface="Calibri"/>
                <a:ea typeface="Calibri"/>
                <a:cs typeface="Calibri"/>
                <a:sym typeface="Calibri"/>
              </a:rPr>
              <a:t>Clasificatorul Haar s-a dovedit eficient în detectarea feței și a ochilor, însă performanța acestuia scade în condiții de iluminare slabă sau atunci când utilizatorul poartă ochelari.</a:t>
            </a:r>
            <a:br>
              <a:rPr lang="en-US" sz="3000">
                <a:solidFill>
                  <a:schemeClr val="dk1"/>
                </a:solidFill>
                <a:latin typeface="Calibri"/>
                <a:ea typeface="Calibri"/>
                <a:cs typeface="Calibri"/>
                <a:sym typeface="Calibri"/>
              </a:rPr>
            </a:br>
            <a:r>
              <a:rPr lang="en-US" sz="3000">
                <a:solidFill>
                  <a:schemeClr val="dk1"/>
                </a:solidFill>
                <a:latin typeface="Calibri"/>
                <a:ea typeface="Calibri"/>
                <a:cs typeface="Calibri"/>
                <a:sym typeface="Calibri"/>
              </a:rPr>
              <a:t>Algoritmul de urmărire CSRT s-a comportat bine în ceea ce privește stabilitatea tracking-ului, dar poate pierde ținta în cazul unor mișcări rapide sau bruște ale utilizatorului.</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3000">
                <a:solidFill>
                  <a:schemeClr val="dk1"/>
                </a:solidFill>
                <a:latin typeface="Calibri"/>
                <a:ea typeface="Calibri"/>
                <a:cs typeface="Calibri"/>
                <a:sym typeface="Calibri"/>
              </a:rPr>
              <a:t>Limitări</a:t>
            </a:r>
            <a:br>
              <a:rPr b="1" lang="en-US" sz="3000">
                <a:solidFill>
                  <a:schemeClr val="dk1"/>
                </a:solidFill>
                <a:latin typeface="Calibri"/>
                <a:ea typeface="Calibri"/>
                <a:cs typeface="Calibri"/>
                <a:sym typeface="Calibri"/>
              </a:rPr>
            </a:br>
            <a:r>
              <a:rPr lang="en-US" sz="3000">
                <a:solidFill>
                  <a:schemeClr val="dk1"/>
                </a:solidFill>
                <a:latin typeface="Calibri"/>
                <a:ea typeface="Calibri"/>
                <a:cs typeface="Calibri"/>
                <a:sym typeface="Calibri"/>
              </a:rPr>
              <a:t>Soluția actuală necesită o cameră web de calitate superioară pentru a obține rezultate cât mai bune.</a:t>
            </a:r>
            <a:br>
              <a:rPr lang="en-US" sz="3000">
                <a:solidFill>
                  <a:schemeClr val="dk1"/>
                </a:solidFill>
                <a:latin typeface="Calibri"/>
                <a:ea typeface="Calibri"/>
                <a:cs typeface="Calibri"/>
                <a:sym typeface="Calibri"/>
              </a:rPr>
            </a:br>
            <a:r>
              <a:rPr lang="en-US" sz="3000">
                <a:solidFill>
                  <a:schemeClr val="dk1"/>
                </a:solidFill>
                <a:latin typeface="Calibri"/>
                <a:ea typeface="Calibri"/>
                <a:cs typeface="Calibri"/>
                <a:sym typeface="Calibri"/>
              </a:rPr>
              <a:t>Precizia detecției și urmării este influențată de poziția capului utilizatorului.</a:t>
            </a:r>
            <a:endParaRPr sz="3000">
              <a:solidFill>
                <a:schemeClr val="dk1"/>
              </a:solidFill>
              <a:latin typeface="Calibri"/>
              <a:ea typeface="Calibri"/>
              <a:cs typeface="Calibri"/>
              <a:sym typeface="Calibri"/>
            </a:endParaRPr>
          </a:p>
          <a:p>
            <a:pPr indent="-298450" lvl="1" marL="914400" rtl="0" algn="l">
              <a:lnSpc>
                <a:spcPct val="115000"/>
              </a:lnSpc>
              <a:spcBef>
                <a:spcPts val="1200"/>
              </a:spcBef>
              <a:spcAft>
                <a:spcPts val="0"/>
              </a:spcAft>
              <a:buClr>
                <a:schemeClr val="dk1"/>
              </a:buClr>
              <a:buSzPts val="1100"/>
              <a:buFont typeface="Calibri"/>
              <a:buChar char="○"/>
            </a:pPr>
            <a:r>
              <a:t/>
            </a:r>
            <a:endParaRPr sz="11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3000">
              <a:solidFill>
                <a:schemeClr val="dk1"/>
              </a:solidFill>
              <a:latin typeface="Calibri"/>
              <a:ea typeface="Calibri"/>
              <a:cs typeface="Calibri"/>
              <a:sym typeface="Calibri"/>
            </a:endParaRPr>
          </a:p>
        </p:txBody>
      </p:sp>
      <p:sp>
        <p:nvSpPr>
          <p:cNvPr id="44" name="Google Shape;44;p1"/>
          <p:cNvSpPr/>
          <p:nvPr/>
        </p:nvSpPr>
        <p:spPr>
          <a:xfrm>
            <a:off x="20178184" y="6240826"/>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Discuție</a:t>
            </a:r>
            <a:endParaRPr/>
          </a:p>
        </p:txBody>
      </p:sp>
      <p:sp>
        <p:nvSpPr>
          <p:cNvPr id="45" name="Google Shape;45;p1"/>
          <p:cNvSpPr txBox="1"/>
          <p:nvPr/>
        </p:nvSpPr>
        <p:spPr>
          <a:xfrm>
            <a:off x="20178375" y="18606450"/>
            <a:ext cx="8407500" cy="105258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spAutoFit/>
          </a:bodyPr>
          <a:lstStyle/>
          <a:p>
            <a:pPr indent="457200" lvl="0" marL="0" rtl="0" algn="l">
              <a:lnSpc>
                <a:spcPct val="115000"/>
              </a:lnSpc>
              <a:spcBef>
                <a:spcPts val="1200"/>
              </a:spcBef>
              <a:spcAft>
                <a:spcPts val="0"/>
              </a:spcAft>
              <a:buNone/>
            </a:pPr>
            <a:r>
              <a:rPr lang="en-US" sz="3000">
                <a:solidFill>
                  <a:schemeClr val="dk1"/>
                </a:solidFill>
                <a:latin typeface="Calibri"/>
                <a:ea typeface="Calibri"/>
                <a:cs typeface="Calibri"/>
                <a:sym typeface="Calibri"/>
              </a:rPr>
              <a:t>Proiectul de eye-tracking realizat confirmă posibilitatea utilizării clasificatorilor Haar și a tracker-ului CSRT pentru detectarea și urmărirea ochilor în timp real. Iată principalele concluzii:</a:t>
            </a:r>
            <a:endParaRPr sz="3000">
              <a:solidFill>
                <a:schemeClr val="dk1"/>
              </a:solidFill>
              <a:latin typeface="Calibri"/>
              <a:ea typeface="Calibri"/>
              <a:cs typeface="Calibri"/>
              <a:sym typeface="Calibri"/>
            </a:endParaRPr>
          </a:p>
          <a:p>
            <a:pPr indent="-298450" lvl="0" marL="457200" rtl="0" algn="l">
              <a:lnSpc>
                <a:spcPct val="115000"/>
              </a:lnSpc>
              <a:spcBef>
                <a:spcPts val="1200"/>
              </a:spcBef>
              <a:spcAft>
                <a:spcPts val="0"/>
              </a:spcAft>
              <a:buClr>
                <a:schemeClr val="dk1"/>
              </a:buClr>
              <a:buSzPts val="1100"/>
              <a:buChar char="●"/>
            </a:pPr>
            <a:r>
              <a:rPr lang="en-US" sz="3000">
                <a:solidFill>
                  <a:schemeClr val="dk1"/>
                </a:solidFill>
                <a:latin typeface="Calibri"/>
                <a:ea typeface="Calibri"/>
                <a:cs typeface="Calibri"/>
                <a:sym typeface="Calibri"/>
              </a:rPr>
              <a:t>Soluția dezvoltată poate detecta și urmări ochii utilizatorului cu un nivel de precizie satisfăcător, oferind în același timp un feedback vizual clar.</a:t>
            </a:r>
            <a:endParaRPr sz="30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sz="3000">
                <a:solidFill>
                  <a:schemeClr val="dk1"/>
                </a:solidFill>
                <a:latin typeface="Calibri"/>
                <a:ea typeface="Calibri"/>
                <a:cs typeface="Calibri"/>
                <a:sym typeface="Calibri"/>
              </a:rPr>
              <a:t>Sistemul funcționează stabil în condiții normale de iluminare și poziționare a utilizatorului.</a:t>
            </a:r>
            <a:endParaRPr sz="30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sz="3000">
                <a:solidFill>
                  <a:schemeClr val="dk1"/>
                </a:solidFill>
                <a:latin typeface="Calibri"/>
                <a:ea typeface="Calibri"/>
                <a:cs typeface="Calibri"/>
                <a:sym typeface="Calibri"/>
              </a:rPr>
              <a:t>Mecanismul de reluare a procesului de detectare, în cazul în care un tracker nu mai funcționează corect, îmbunătățește considerabil robustețea aplicației.</a:t>
            </a:r>
            <a:endParaRPr sz="3000">
              <a:solidFill>
                <a:schemeClr val="dk1"/>
              </a:solidFill>
              <a:latin typeface="Calibri"/>
              <a:ea typeface="Calibri"/>
              <a:cs typeface="Calibri"/>
              <a:sym typeface="Calibri"/>
            </a:endParaRPr>
          </a:p>
          <a:p>
            <a:pPr indent="-298450" lvl="0" marL="457200" rtl="0" algn="l">
              <a:lnSpc>
                <a:spcPct val="115000"/>
              </a:lnSpc>
              <a:spcBef>
                <a:spcPts val="0"/>
              </a:spcBef>
              <a:spcAft>
                <a:spcPts val="0"/>
              </a:spcAft>
              <a:buClr>
                <a:schemeClr val="dk1"/>
              </a:buClr>
              <a:buSzPts val="1100"/>
              <a:buChar char="●"/>
            </a:pPr>
            <a:r>
              <a:rPr lang="en-US" sz="3000">
                <a:solidFill>
                  <a:schemeClr val="dk1"/>
                </a:solidFill>
                <a:latin typeface="Calibri"/>
                <a:ea typeface="Calibri"/>
                <a:cs typeface="Calibri"/>
                <a:sym typeface="Calibri"/>
              </a:rPr>
              <a:t>Această implementare, deși simplificată, poate fi folosită ca punct de plecare pentru dezvoltarea unor aplicații mai complexe, cum ar fi analiza comportamentului vizual, monitorizarea atenției sau interacțiunea naturală cu diverse dispozitive electronice.</a:t>
            </a:r>
            <a:endParaRPr sz="3000">
              <a:solidFill>
                <a:schemeClr val="dk1"/>
              </a:solidFill>
              <a:latin typeface="Calibri"/>
              <a:ea typeface="Calibri"/>
              <a:cs typeface="Calibri"/>
              <a:sym typeface="Calibri"/>
            </a:endParaRPr>
          </a:p>
        </p:txBody>
      </p:sp>
      <p:sp>
        <p:nvSpPr>
          <p:cNvPr id="46" name="Google Shape;46;p1"/>
          <p:cNvSpPr/>
          <p:nvPr/>
        </p:nvSpPr>
        <p:spPr>
          <a:xfrm>
            <a:off x="20178259" y="17714849"/>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Concluzii</a:t>
            </a:r>
            <a:endParaRPr/>
          </a:p>
        </p:txBody>
      </p:sp>
      <p:sp>
        <p:nvSpPr>
          <p:cNvPr id="47" name="Google Shape;47;p1"/>
          <p:cNvSpPr/>
          <p:nvPr/>
        </p:nvSpPr>
        <p:spPr>
          <a:xfrm>
            <a:off x="10925550" y="12957838"/>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Rezultate</a:t>
            </a:r>
            <a:endParaRPr/>
          </a:p>
        </p:txBody>
      </p:sp>
      <p:sp>
        <p:nvSpPr>
          <p:cNvPr id="48" name="Google Shape;48;p1"/>
          <p:cNvSpPr txBox="1"/>
          <p:nvPr/>
        </p:nvSpPr>
        <p:spPr>
          <a:xfrm>
            <a:off x="1681550" y="17222150"/>
            <a:ext cx="8407500" cy="7851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noAutofit/>
          </a:bodyPr>
          <a:lstStyle/>
          <a:p>
            <a:pPr indent="45720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Calibri"/>
                <a:ea typeface="Calibri"/>
                <a:cs typeface="Calibri"/>
                <a:sym typeface="Calibri"/>
              </a:rPr>
              <a:t>Eye-tracking-ul reprezintă o tehnologie importantă pentru analiza comportamentului vizual al utilizatorilor, având aplicații diverse în domenii precum medicina, educația, marketingul sau interacțiunea om-calculator.</a:t>
            </a:r>
            <a:endParaRPr sz="3000">
              <a:solidFill>
                <a:schemeClr val="dk1"/>
              </a:solidFill>
              <a:latin typeface="Calibri"/>
              <a:ea typeface="Calibri"/>
              <a:cs typeface="Calibri"/>
              <a:sym typeface="Calibri"/>
            </a:endParaRPr>
          </a:p>
          <a:p>
            <a:pPr indent="45720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Calibri"/>
                <a:ea typeface="Calibri"/>
                <a:cs typeface="Calibri"/>
                <a:sym typeface="Calibri"/>
              </a:rPr>
              <a:t>Proiectul de față are ca obiectiv crearea unei soluții de eye-tracking care să fie simplă, accesibilă și ușor de extins, utilizând camera integrată a laptopului și  algoritmi software pentru detectarea și urmărirea ochilor.</a:t>
            </a:r>
            <a:endParaRPr sz="3000">
              <a:solidFill>
                <a:schemeClr val="dk1"/>
              </a:solidFill>
              <a:latin typeface="Calibri"/>
              <a:ea typeface="Calibri"/>
              <a:cs typeface="Calibri"/>
              <a:sym typeface="Calibri"/>
            </a:endParaRPr>
          </a:p>
          <a:p>
            <a:pPr indent="45720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Calibri"/>
                <a:ea typeface="Calibri"/>
                <a:cs typeface="Calibri"/>
                <a:sym typeface="Calibri"/>
              </a:rPr>
              <a:t>Metoda propusă îmbină detectarea ochilor prin clasificatori Haar cu urmărirea în timp real, realizată prin intermediul algoritmilor de tracking, cum ar fi CSRT.</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30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3000">
              <a:solidFill>
                <a:schemeClr val="dk1"/>
              </a:solidFill>
              <a:latin typeface="Calibri"/>
              <a:ea typeface="Calibri"/>
              <a:cs typeface="Calibri"/>
              <a:sym typeface="Calibri"/>
            </a:endParaRPr>
          </a:p>
        </p:txBody>
      </p:sp>
      <p:sp>
        <p:nvSpPr>
          <p:cNvPr id="49" name="Google Shape;49;p1"/>
          <p:cNvSpPr txBox="1"/>
          <p:nvPr/>
        </p:nvSpPr>
        <p:spPr>
          <a:xfrm>
            <a:off x="505500" y="2655975"/>
            <a:ext cx="16764300" cy="4464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b="0" i="0" sz="2900" u="none" cap="none" strike="noStrike">
              <a:solidFill>
                <a:srgbClr val="FF0000"/>
              </a:solidFill>
              <a:latin typeface="Space Mono"/>
              <a:ea typeface="Space Mono"/>
              <a:cs typeface="Space Mono"/>
              <a:sym typeface="Space Mono"/>
            </a:endParaRPr>
          </a:p>
        </p:txBody>
      </p:sp>
      <p:sp>
        <p:nvSpPr>
          <p:cNvPr id="50" name="Google Shape;50;p1"/>
          <p:cNvSpPr txBox="1"/>
          <p:nvPr/>
        </p:nvSpPr>
        <p:spPr>
          <a:xfrm>
            <a:off x="11821375" y="7324625"/>
            <a:ext cx="16764300" cy="4464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b="0" i="0" sz="2900" u="none" cap="none" strike="noStrike">
              <a:solidFill>
                <a:srgbClr val="FF0000"/>
              </a:solidFill>
              <a:latin typeface="Space Mono"/>
              <a:ea typeface="Space Mono"/>
              <a:cs typeface="Space Mono"/>
              <a:sym typeface="Space Mono"/>
            </a:endParaRPr>
          </a:p>
        </p:txBody>
      </p:sp>
      <p:pic>
        <p:nvPicPr>
          <p:cNvPr id="51" name="Google Shape;51;p1"/>
          <p:cNvPicPr preferRelativeResize="0"/>
          <p:nvPr/>
        </p:nvPicPr>
        <p:blipFill>
          <a:blip r:embed="rId3">
            <a:alphaModFix/>
          </a:blip>
          <a:stretch>
            <a:fillRect/>
          </a:stretch>
        </p:blipFill>
        <p:spPr>
          <a:xfrm>
            <a:off x="1025313" y="797838"/>
            <a:ext cx="2857500" cy="2857500"/>
          </a:xfrm>
          <a:prstGeom prst="rect">
            <a:avLst/>
          </a:prstGeom>
          <a:noFill/>
          <a:ln>
            <a:noFill/>
          </a:ln>
        </p:spPr>
      </p:pic>
      <p:pic>
        <p:nvPicPr>
          <p:cNvPr id="52" name="Google Shape;52;p1"/>
          <p:cNvPicPr preferRelativeResize="0"/>
          <p:nvPr/>
        </p:nvPicPr>
        <p:blipFill>
          <a:blip r:embed="rId4">
            <a:alphaModFix/>
          </a:blip>
          <a:stretch>
            <a:fillRect/>
          </a:stretch>
        </p:blipFill>
        <p:spPr>
          <a:xfrm>
            <a:off x="26375875" y="321600"/>
            <a:ext cx="2838450" cy="3810000"/>
          </a:xfrm>
          <a:prstGeom prst="rect">
            <a:avLst/>
          </a:prstGeom>
          <a:noFill/>
          <a:ln>
            <a:noFill/>
          </a:ln>
        </p:spPr>
      </p:pic>
      <p:pic>
        <p:nvPicPr>
          <p:cNvPr id="53" name="Google Shape;53;p1"/>
          <p:cNvPicPr preferRelativeResize="0"/>
          <p:nvPr/>
        </p:nvPicPr>
        <p:blipFill>
          <a:blip r:embed="rId5">
            <a:alphaModFix/>
          </a:blip>
          <a:stretch>
            <a:fillRect/>
          </a:stretch>
        </p:blipFill>
        <p:spPr>
          <a:xfrm>
            <a:off x="12238713" y="25567213"/>
            <a:ext cx="3539324" cy="4036125"/>
          </a:xfrm>
          <a:prstGeom prst="rect">
            <a:avLst/>
          </a:prstGeom>
          <a:noFill/>
          <a:ln>
            <a:noFill/>
          </a:ln>
        </p:spPr>
      </p:pic>
      <p:pic>
        <p:nvPicPr>
          <p:cNvPr id="54" name="Google Shape;54;p1"/>
          <p:cNvPicPr preferRelativeResize="0"/>
          <p:nvPr/>
        </p:nvPicPr>
        <p:blipFill>
          <a:blip r:embed="rId6">
            <a:alphaModFix/>
          </a:blip>
          <a:stretch>
            <a:fillRect/>
          </a:stretch>
        </p:blipFill>
        <p:spPr>
          <a:xfrm>
            <a:off x="16208525" y="25542812"/>
            <a:ext cx="3539325" cy="4084926"/>
          </a:xfrm>
          <a:prstGeom prst="rect">
            <a:avLst/>
          </a:prstGeom>
          <a:noFill/>
          <a:ln>
            <a:noFill/>
          </a:ln>
        </p:spPr>
      </p:pic>
      <p:sp>
        <p:nvSpPr>
          <p:cNvPr id="55" name="Google Shape;55;p1"/>
          <p:cNvSpPr/>
          <p:nvPr/>
        </p:nvSpPr>
        <p:spPr>
          <a:xfrm>
            <a:off x="1261125" y="25360763"/>
            <a:ext cx="4158000" cy="2981700"/>
          </a:xfrm>
          <a:prstGeom prst="flowChartAlternateProcess">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3200">
                <a:solidFill>
                  <a:srgbClr val="EAF1DD"/>
                </a:solidFill>
                <a:latin typeface="Calibri"/>
                <a:ea typeface="Calibri"/>
                <a:cs typeface="Calibri"/>
                <a:sym typeface="Calibri"/>
              </a:rPr>
              <a:t>   Imaginea capturată</a:t>
            </a:r>
            <a:endParaRPr b="1" sz="800">
              <a:solidFill>
                <a:schemeClr val="lt1"/>
              </a:solidFill>
            </a:endParaRPr>
          </a:p>
          <a:p>
            <a:pPr indent="0" lvl="0" marL="0" rtl="0" algn="l">
              <a:spcBef>
                <a:spcPts val="0"/>
              </a:spcBef>
              <a:spcAft>
                <a:spcPts val="0"/>
              </a:spcAft>
              <a:buClr>
                <a:schemeClr val="dk1"/>
              </a:buClr>
              <a:buSzPts val="1100"/>
              <a:buFont typeface="Arial"/>
              <a:buNone/>
            </a:pPr>
            <a:r>
              <a:rPr lang="en-US" sz="3000">
                <a:solidFill>
                  <a:schemeClr val="lt1"/>
                </a:solidFill>
              </a:rPr>
              <a:t>Imaginea este capturată de la camera web utilizând </a:t>
            </a:r>
            <a:r>
              <a:rPr lang="en-US" sz="3000">
                <a:solidFill>
                  <a:schemeClr val="lt1"/>
                </a:solidFill>
                <a:latin typeface="Roboto Mono"/>
                <a:ea typeface="Roboto Mono"/>
                <a:cs typeface="Roboto Mono"/>
                <a:sym typeface="Roboto Mono"/>
              </a:rPr>
              <a:t>cv.VideoCapture</a:t>
            </a:r>
            <a:r>
              <a:rPr lang="en-US" sz="3000">
                <a:solidFill>
                  <a:schemeClr val="lt1"/>
                </a:solidFill>
              </a:rPr>
              <a:t>.</a:t>
            </a:r>
            <a:endParaRPr sz="3000">
              <a:solidFill>
                <a:schemeClr val="lt1"/>
              </a:solidFill>
              <a:latin typeface="Calibri"/>
              <a:ea typeface="Calibri"/>
              <a:cs typeface="Calibri"/>
              <a:sym typeface="Calibri"/>
            </a:endParaRPr>
          </a:p>
        </p:txBody>
      </p:sp>
      <p:sp>
        <p:nvSpPr>
          <p:cNvPr id="56" name="Google Shape;56;p1"/>
          <p:cNvSpPr/>
          <p:nvPr/>
        </p:nvSpPr>
        <p:spPr>
          <a:xfrm>
            <a:off x="6842875" y="25360763"/>
            <a:ext cx="3933300" cy="2981700"/>
          </a:xfrm>
          <a:prstGeom prst="flowChartAlternateProcess">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Clr>
                <a:schemeClr val="dk1"/>
              </a:buClr>
              <a:buFont typeface="Arial"/>
              <a:buNone/>
            </a:pPr>
            <a:r>
              <a:rPr b="1" lang="en-US" sz="3200">
                <a:solidFill>
                  <a:srgbClr val="EAF1DD"/>
                </a:solidFill>
                <a:latin typeface="Calibri"/>
                <a:ea typeface="Calibri"/>
                <a:cs typeface="Calibri"/>
                <a:sym typeface="Calibri"/>
              </a:rPr>
              <a:t>Detectarea feței</a:t>
            </a:r>
            <a:endParaRPr b="1" sz="3000">
              <a:solidFill>
                <a:schemeClr val="dk1"/>
              </a:solidFill>
            </a:endParaRPr>
          </a:p>
          <a:p>
            <a:pPr indent="0" lvl="0" marL="0" rtl="0" algn="l">
              <a:spcBef>
                <a:spcPts val="0"/>
              </a:spcBef>
              <a:spcAft>
                <a:spcPts val="0"/>
              </a:spcAft>
              <a:buClr>
                <a:schemeClr val="dk1"/>
              </a:buClr>
              <a:buSzPts val="1100"/>
              <a:buFont typeface="Arial"/>
              <a:buNone/>
            </a:pPr>
            <a:r>
              <a:rPr lang="en-US" sz="3000">
                <a:solidFill>
                  <a:schemeClr val="lt1"/>
                </a:solidFill>
              </a:rPr>
              <a:t>Detectarea feței se realizează folosind clasificatorul Haar.</a:t>
            </a:r>
            <a:endParaRPr b="1" sz="3000">
              <a:solidFill>
                <a:schemeClr val="lt1"/>
              </a:solidFill>
            </a:endParaRPr>
          </a:p>
        </p:txBody>
      </p:sp>
      <p:sp>
        <p:nvSpPr>
          <p:cNvPr id="57" name="Google Shape;57;p1"/>
          <p:cNvSpPr/>
          <p:nvPr/>
        </p:nvSpPr>
        <p:spPr>
          <a:xfrm>
            <a:off x="6382325" y="29543275"/>
            <a:ext cx="4158000" cy="3542700"/>
          </a:xfrm>
          <a:prstGeom prst="flowChartAlternateProcess">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3200">
                <a:solidFill>
                  <a:srgbClr val="EAF1DD"/>
                </a:solidFill>
              </a:rPr>
              <a:t>Detectarea ochilor</a:t>
            </a:r>
            <a:endParaRPr b="1" sz="3200">
              <a:solidFill>
                <a:srgbClr val="EAF1DD"/>
              </a:solidFill>
            </a:endParaRPr>
          </a:p>
          <a:p>
            <a:pPr indent="0" lvl="0" marL="0" rtl="0" algn="l">
              <a:spcBef>
                <a:spcPts val="0"/>
              </a:spcBef>
              <a:spcAft>
                <a:spcPts val="0"/>
              </a:spcAft>
              <a:buClr>
                <a:schemeClr val="dk1"/>
              </a:buClr>
              <a:buSzPts val="1100"/>
              <a:buFont typeface="Arial"/>
              <a:buNone/>
            </a:pPr>
            <a:r>
              <a:rPr lang="en-US" sz="3000">
                <a:solidFill>
                  <a:schemeClr val="lt1"/>
                </a:solidFill>
              </a:rPr>
              <a:t>În regiunea feței detectate, ochii sunt identificați cu ajutorul clasificatorului Haar pentru ochi </a:t>
            </a:r>
            <a:endParaRPr b="1" sz="3000">
              <a:solidFill>
                <a:schemeClr val="lt1"/>
              </a:solidFill>
            </a:endParaRPr>
          </a:p>
        </p:txBody>
      </p:sp>
      <p:sp>
        <p:nvSpPr>
          <p:cNvPr id="58" name="Google Shape;58;p1"/>
          <p:cNvSpPr/>
          <p:nvPr/>
        </p:nvSpPr>
        <p:spPr>
          <a:xfrm>
            <a:off x="1369925" y="30037038"/>
            <a:ext cx="3655200" cy="3132300"/>
          </a:xfrm>
          <a:prstGeom prst="flowChartAlternateProcess">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3200">
                <a:solidFill>
                  <a:srgbClr val="EAF1DD"/>
                </a:solidFill>
              </a:rPr>
              <a:t>Validation of Eye Regions</a:t>
            </a:r>
            <a:endParaRPr b="1" sz="3200">
              <a:solidFill>
                <a:srgbClr val="EAF1DD"/>
              </a:solidFill>
            </a:endParaRPr>
          </a:p>
          <a:p>
            <a:pPr indent="0" lvl="0" marL="0" rtl="0" algn="l">
              <a:spcBef>
                <a:spcPts val="0"/>
              </a:spcBef>
              <a:spcAft>
                <a:spcPts val="0"/>
              </a:spcAft>
              <a:buNone/>
            </a:pPr>
            <a:r>
              <a:rPr lang="en-US" sz="3000">
                <a:solidFill>
                  <a:schemeClr val="lt1"/>
                </a:solidFill>
              </a:rPr>
              <a:t>Validarea dimensiunii și poziției ochilor.</a:t>
            </a:r>
            <a:endParaRPr sz="3000">
              <a:solidFill>
                <a:schemeClr val="lt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p:txBody>
      </p:sp>
      <p:sp>
        <p:nvSpPr>
          <p:cNvPr id="59" name="Google Shape;59;p1"/>
          <p:cNvSpPr/>
          <p:nvPr/>
        </p:nvSpPr>
        <p:spPr>
          <a:xfrm>
            <a:off x="1321825" y="34558588"/>
            <a:ext cx="5644500" cy="2776500"/>
          </a:xfrm>
          <a:prstGeom prst="flowChartAlternateProcess">
            <a:avLst/>
          </a:prstGeom>
          <a:solidFill>
            <a:schemeClr val="dk2"/>
          </a:solidFill>
          <a:ln cap="flat" cmpd="sng" w="9525">
            <a:solidFill>
              <a:srgbClr val="EAF1D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EAF1DD"/>
                </a:solidFill>
              </a:rPr>
              <a:t>Initialization of Eye Tracking</a:t>
            </a:r>
            <a:endParaRPr b="1" sz="3000">
              <a:solidFill>
                <a:srgbClr val="EAF1DD"/>
              </a:solidFill>
            </a:endParaRPr>
          </a:p>
          <a:p>
            <a:pPr indent="0" lvl="0" marL="0" rtl="0" algn="l">
              <a:spcBef>
                <a:spcPts val="0"/>
              </a:spcBef>
              <a:spcAft>
                <a:spcPts val="0"/>
              </a:spcAft>
              <a:buNone/>
            </a:pPr>
            <a:r>
              <a:rPr lang="en-US" sz="3000">
                <a:solidFill>
                  <a:schemeClr val="lt1"/>
                </a:solidFill>
              </a:rPr>
              <a:t>Trackerele sunt inițializate pentru fiecare ochi detectat valid.</a:t>
            </a:r>
            <a:endParaRPr sz="3000">
              <a:solidFill>
                <a:schemeClr val="lt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p:txBody>
      </p:sp>
      <p:sp>
        <p:nvSpPr>
          <p:cNvPr id="60" name="Google Shape;60;p1"/>
          <p:cNvSpPr/>
          <p:nvPr/>
        </p:nvSpPr>
        <p:spPr>
          <a:xfrm>
            <a:off x="8347325" y="34558598"/>
            <a:ext cx="4887300" cy="2776500"/>
          </a:xfrm>
          <a:prstGeom prst="flowChartAlternateProcess">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3000">
                <a:solidFill>
                  <a:srgbClr val="DEE7D0"/>
                </a:solidFill>
              </a:rPr>
              <a:t>Real-Time Eye Tracking</a:t>
            </a:r>
            <a:endParaRPr b="1" sz="3000">
              <a:solidFill>
                <a:srgbClr val="DEE7D0"/>
              </a:solidFill>
            </a:endParaRPr>
          </a:p>
          <a:p>
            <a:pPr indent="0" lvl="0" marL="0" rtl="0" algn="l">
              <a:spcBef>
                <a:spcPts val="0"/>
              </a:spcBef>
              <a:spcAft>
                <a:spcPts val="0"/>
              </a:spcAft>
              <a:buNone/>
            </a:pPr>
            <a:r>
              <a:rPr lang="en-US" sz="3000">
                <a:solidFill>
                  <a:schemeClr val="lt1"/>
                </a:solidFill>
              </a:rPr>
              <a:t>Trackerele actualizează poziția ochilor în fiecare cadru.</a:t>
            </a:r>
            <a:endParaRPr sz="3000">
              <a:solidFill>
                <a:schemeClr val="lt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p:txBody>
      </p:sp>
      <p:sp>
        <p:nvSpPr>
          <p:cNvPr id="61" name="Google Shape;61;p1"/>
          <p:cNvSpPr/>
          <p:nvPr/>
        </p:nvSpPr>
        <p:spPr>
          <a:xfrm>
            <a:off x="5444150" y="26541438"/>
            <a:ext cx="1373700" cy="53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2" name="Google Shape;62;p1"/>
          <p:cNvSpPr/>
          <p:nvPr/>
        </p:nvSpPr>
        <p:spPr>
          <a:xfrm rot="5400000">
            <a:off x="7953200" y="28670063"/>
            <a:ext cx="1186500" cy="531300"/>
          </a:xfrm>
          <a:prstGeom prst="rightArrow">
            <a:avLst>
              <a:gd fmla="val 50000" name="adj1"/>
              <a:gd fmla="val 7240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 name="Google Shape;63;p1"/>
          <p:cNvSpPr/>
          <p:nvPr/>
        </p:nvSpPr>
        <p:spPr>
          <a:xfrm rot="10800000">
            <a:off x="5025125" y="31184875"/>
            <a:ext cx="1357200" cy="531300"/>
          </a:xfrm>
          <a:prstGeom prst="rightArrow">
            <a:avLst>
              <a:gd fmla="val 50000" name="adj1"/>
              <a:gd fmla="val 662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4" name="Google Shape;64;p1"/>
          <p:cNvSpPr/>
          <p:nvPr/>
        </p:nvSpPr>
        <p:spPr>
          <a:xfrm rot="5400000">
            <a:off x="2441700" y="33582288"/>
            <a:ext cx="1357200" cy="531300"/>
          </a:xfrm>
          <a:prstGeom prst="rightArrow">
            <a:avLst>
              <a:gd fmla="val 50000" name="adj1"/>
              <a:gd fmla="val 7351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5" name="Google Shape;65;p1"/>
          <p:cNvSpPr/>
          <p:nvPr/>
        </p:nvSpPr>
        <p:spPr>
          <a:xfrm>
            <a:off x="6966325" y="35681188"/>
            <a:ext cx="1373700" cy="531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aphicFrame>
        <p:nvGraphicFramePr>
          <p:cNvPr id="66" name="Google Shape;66;p1"/>
          <p:cNvGraphicFramePr/>
          <p:nvPr/>
        </p:nvGraphicFramePr>
        <p:xfrm>
          <a:off x="15838225" y="31177000"/>
          <a:ext cx="3000000" cy="3000000"/>
        </p:xfrm>
        <a:graphic>
          <a:graphicData uri="http://schemas.openxmlformats.org/drawingml/2006/table">
            <a:tbl>
              <a:tblPr>
                <a:noFill/>
                <a:tableStyleId>{13E08993-BB9B-41EF-9067-79849AD31345}</a:tableStyleId>
              </a:tblPr>
              <a:tblGrid>
                <a:gridCol w="3344025"/>
                <a:gridCol w="3344025"/>
                <a:gridCol w="3344025"/>
                <a:gridCol w="3344025"/>
              </a:tblGrid>
              <a:tr h="701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Predicție: Ochi Detectați</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Predicție: Ochi Nedetectați</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Total</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r>
              <a:tr h="701025">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Există ochi</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True Positives (TP) = 8</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False Negatives (FN) = 2</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10</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r>
              <a:tr h="701025">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Nu există  ochi</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False Positives (FP) = 1</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True Negatives (TN) = 9</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10</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r>
            </a:tbl>
          </a:graphicData>
        </a:graphic>
      </p:graphicFrame>
      <p:sp>
        <p:nvSpPr>
          <p:cNvPr id="67" name="Google Shape;67;p1"/>
          <p:cNvSpPr/>
          <p:nvPr/>
        </p:nvSpPr>
        <p:spPr>
          <a:xfrm>
            <a:off x="18262315" y="30171101"/>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Matricea de confuzie</a:t>
            </a:r>
            <a:endParaRPr/>
          </a:p>
        </p:txBody>
      </p:sp>
      <p:sp>
        <p:nvSpPr>
          <p:cNvPr id="68" name="Google Shape;68;p1"/>
          <p:cNvSpPr txBox="1"/>
          <p:nvPr/>
        </p:nvSpPr>
        <p:spPr>
          <a:xfrm>
            <a:off x="11653525" y="29886275"/>
            <a:ext cx="6676200" cy="22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