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42794225" cx="30267275"/>
  <p:notesSz cx="7004050" cy="9290050"/>
  <p:embeddedFontLst>
    <p:embeddedFont>
      <p:font typeface="Space Mono"/>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479">
          <p15:clr>
            <a:srgbClr val="000000"/>
          </p15:clr>
        </p15:guide>
        <p15:guide id="2" pos="9533">
          <p15:clr>
            <a:srgbClr val="000000"/>
          </p15:clr>
        </p15:guide>
      </p15:sldGuideLst>
    </p:ext>
    <p:ext uri="GoogleSlidesCustomDataVersion2">
      <go:slidesCustomData xmlns:go="http://customooxmlschemas.google.com/" r:id="rId12" roundtripDataSignature="AMtx7miqlv2ZFT18w83h7wFsvbMwqwT54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D923587-7BDA-4209-A08F-FE8909778B38}">
  <a:tblStyle styleId="{1D923587-7BDA-4209-A08F-FE8909778B3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479" orient="horz"/>
        <p:guide pos="9533"/>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SpaceMono-boldItalic.fntdata"/><Relationship Id="rId10" Type="http://schemas.openxmlformats.org/officeDocument/2006/relationships/font" Target="fonts/SpaceMono-italic.fntdata"/><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SpaceMon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SpaceMon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700400" y="4412750"/>
            <a:ext cx="5603225" cy="41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29426517" y="0"/>
            <a:ext cx="840900" cy="42794100"/>
          </a:xfrm>
          <a:prstGeom prst="rect">
            <a:avLst/>
          </a:prstGeom>
          <a:solidFill>
            <a:srgbClr val="D6E3BC"/>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3" name="Google Shape;13;p3"/>
          <p:cNvSpPr/>
          <p:nvPr/>
        </p:nvSpPr>
        <p:spPr>
          <a:xfrm>
            <a:off x="0" y="0"/>
            <a:ext cx="840900" cy="42794100"/>
          </a:xfrm>
          <a:prstGeom prst="rect">
            <a:avLst/>
          </a:prstGeom>
          <a:solidFill>
            <a:srgbClr val="D6E3BC"/>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30267300" cy="5349300"/>
          </a:xfrm>
          <a:prstGeom prst="rect">
            <a:avLst/>
          </a:prstGeom>
          <a:solidFill>
            <a:srgbClr val="366092"/>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5" name="Google Shape;15;p3"/>
          <p:cNvSpPr/>
          <p:nvPr/>
        </p:nvSpPr>
        <p:spPr>
          <a:xfrm>
            <a:off x="0" y="37444959"/>
            <a:ext cx="30267300" cy="5349300"/>
          </a:xfrm>
          <a:prstGeom prst="rect">
            <a:avLst/>
          </a:prstGeom>
          <a:solidFill>
            <a:srgbClr val="B7CCE4"/>
          </a:solidFill>
          <a:ln>
            <a:noFill/>
          </a:ln>
        </p:spPr>
        <p:txBody>
          <a:bodyPr anchorCtr="0" anchor="ctr" bIns="43475" lIns="86950" spcFirstLastPara="1" rIns="86950" wrap="square" tIns="43475">
            <a:noAutofit/>
          </a:bodyPr>
          <a:lstStyle/>
          <a:p>
            <a:pPr indent="0" lvl="0" marL="0" marR="0" rtl="0" algn="ctr">
              <a:spcBef>
                <a:spcPts val="0"/>
              </a:spcBef>
              <a:spcAft>
                <a:spcPts val="0"/>
              </a:spcAft>
              <a:buNone/>
            </a:pPr>
            <a:r>
              <a:t/>
            </a:r>
            <a:endParaRPr b="0" i="0" sz="8200" u="none" cap="none" strike="noStrike">
              <a:solidFill>
                <a:schemeClr val="lt1"/>
              </a:solidFill>
              <a:latin typeface="Calibri"/>
              <a:ea typeface="Calibri"/>
              <a:cs typeface="Calibri"/>
              <a:sym typeface="Calibri"/>
            </a:endParaRPr>
          </a:p>
        </p:txBody>
      </p:sp>
      <p:sp>
        <p:nvSpPr>
          <p:cNvPr id="16" name="Google Shape;16;p3"/>
          <p:cNvSpPr/>
          <p:nvPr/>
        </p:nvSpPr>
        <p:spPr>
          <a:xfrm>
            <a:off x="-12611365" y="0"/>
            <a:ext cx="11770500" cy="42794100"/>
          </a:xfrm>
          <a:prstGeom prst="rect">
            <a:avLst/>
          </a:prstGeom>
          <a:solidFill>
            <a:srgbClr val="D8D8D8"/>
          </a:solidFill>
          <a:ln>
            <a:noFill/>
          </a:ln>
        </p:spPr>
        <p:txBody>
          <a:bodyPr anchorCtr="0" anchor="t" bIns="217425" lIns="217425" spcFirstLastPara="1" rIns="217425" wrap="square" tIns="217425">
            <a:noAutofit/>
          </a:bodyPr>
          <a:lstStyle/>
          <a:p>
            <a:pPr indent="0" lvl="0" marL="0" marR="0" rtl="0" algn="l">
              <a:spcBef>
                <a:spcPts val="0"/>
              </a:spcBef>
              <a:spcAft>
                <a:spcPts val="0"/>
              </a:spcAft>
              <a:buNone/>
            </a:pPr>
            <a:r>
              <a:rPr b="0" i="0" lang="en-US" sz="8800" u="none" cap="none" strike="noStrike">
                <a:solidFill>
                  <a:srgbClr val="7F7F7F"/>
                </a:solidFill>
                <a:latin typeface="Calibri"/>
                <a:ea typeface="Calibri"/>
                <a:cs typeface="Calibri"/>
                <a:sym typeface="Calibri"/>
              </a:rPr>
              <a:t>Poster Print Size:</a:t>
            </a:r>
            <a:endParaRPr b="0" i="0" sz="88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This poster template is set up for A0 international paper size of 1189 mm x 841 mm (46.8” high by 33.1” wide). It can be printed at 70.6% for an A1 poster of 841 mm x 594 mm.</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8800" u="none" cap="none" strike="noStrike">
                <a:solidFill>
                  <a:srgbClr val="7F7F7F"/>
                </a:solidFill>
                <a:latin typeface="Calibri"/>
                <a:ea typeface="Calibri"/>
                <a:cs typeface="Calibri"/>
                <a:sym typeface="Calibri"/>
              </a:rPr>
              <a:t>Placeholders:</a:t>
            </a:r>
            <a:endParaRPr b="0" i="0" sz="88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2282"/>
              </a:spcBef>
              <a:spcAft>
                <a:spcPts val="0"/>
              </a:spcAft>
              <a:buNone/>
            </a:pPr>
            <a:r>
              <a:rPr b="0" i="0" lang="en-US" sz="8800" u="none" cap="none" strike="noStrike">
                <a:solidFill>
                  <a:srgbClr val="7F7F7F"/>
                </a:solidFill>
                <a:latin typeface="Calibri"/>
                <a:ea typeface="Calibri"/>
                <a:cs typeface="Calibri"/>
                <a:sym typeface="Calibri"/>
              </a:rPr>
              <a:t>Image Quality:</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You can place digital photos or logo art in your poster file by selecting the </a:t>
            </a:r>
            <a:r>
              <a:rPr b="1" i="0" lang="en-US" sz="6000" u="none" cap="none" strike="noStrike">
                <a:solidFill>
                  <a:srgbClr val="7F7F7F"/>
                </a:solidFill>
                <a:latin typeface="Calibri"/>
                <a:ea typeface="Calibri"/>
                <a:cs typeface="Calibri"/>
                <a:sym typeface="Calibri"/>
              </a:rPr>
              <a:t>Insert, Picture</a:t>
            </a:r>
            <a:r>
              <a:rPr b="0" i="0" lang="en-US" sz="60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6000" u="none" cap="none" strike="noStrike">
                <a:solidFill>
                  <a:srgbClr val="7F7F7F"/>
                </a:solidFill>
                <a:latin typeface="Calibri"/>
                <a:ea typeface="Calibri"/>
                <a:cs typeface="Calibri"/>
                <a:sym typeface="Calibri"/>
              </a:rPr>
              <a:t>150-200 pixels per inch in their final printed size</a:t>
            </a:r>
            <a:r>
              <a:rPr b="0" i="0" lang="en-US" sz="60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2282"/>
              </a:spcBef>
              <a:spcAft>
                <a:spcPts val="0"/>
              </a:spcAft>
              <a:buNone/>
            </a:pPr>
            <a:br>
              <a:rPr b="0" i="0" lang="en-US" sz="4400" u="none" cap="none" strike="noStrike">
                <a:solidFill>
                  <a:srgbClr val="7F7F7F"/>
                </a:solidFill>
                <a:latin typeface="Calibri"/>
                <a:ea typeface="Calibri"/>
                <a:cs typeface="Calibri"/>
                <a:sym typeface="Calibri"/>
              </a:rPr>
            </a:br>
            <a:r>
              <a:rPr b="0" i="0" lang="en-US" sz="4400" u="none" cap="none" strike="noStrike">
                <a:solidFill>
                  <a:srgbClr val="7F7F7F"/>
                </a:solidFill>
                <a:latin typeface="Calibri"/>
                <a:ea typeface="Calibri"/>
                <a:cs typeface="Calibri"/>
                <a:sym typeface="Calibri"/>
              </a:rPr>
              <a:t>[This sidebar area does not print.]</a:t>
            </a:r>
            <a:endParaRPr/>
          </a:p>
        </p:txBody>
      </p:sp>
      <p:grpSp>
        <p:nvGrpSpPr>
          <p:cNvPr id="17" name="Google Shape;17;p3"/>
          <p:cNvGrpSpPr/>
          <p:nvPr/>
        </p:nvGrpSpPr>
        <p:grpSpPr>
          <a:xfrm>
            <a:off x="31109260" y="0"/>
            <a:ext cx="11771071" cy="42793920"/>
            <a:chOff x="33832800" y="0"/>
            <a:chExt cx="12801600" cy="43891200"/>
          </a:xfrm>
        </p:grpSpPr>
        <p:sp>
          <p:nvSpPr>
            <p:cNvPr id="18" name="Google Shape;18;p3"/>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en-US" sz="8800" u="none" cap="none" strike="noStrike">
                  <a:solidFill>
                    <a:srgbClr val="7F7F7F"/>
                  </a:solidFill>
                  <a:latin typeface="Calibri"/>
                  <a:ea typeface="Calibri"/>
                  <a:cs typeface="Calibri"/>
                  <a:sym typeface="Calibri"/>
                </a:rPr>
                <a:t>Change Color Theme:</a:t>
              </a:r>
              <a:endParaRPr b="0" i="0" sz="88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To change the color theme, select the </a:t>
              </a:r>
              <a:r>
                <a:rPr b="1" i="0" lang="en-US" sz="6000" u="none" cap="none" strike="noStrike">
                  <a:solidFill>
                    <a:srgbClr val="7F7F7F"/>
                  </a:solidFill>
                  <a:latin typeface="Calibri"/>
                  <a:ea typeface="Calibri"/>
                  <a:cs typeface="Calibri"/>
                  <a:sym typeface="Calibri"/>
                </a:rPr>
                <a:t>Design</a:t>
              </a:r>
              <a:r>
                <a:rPr b="0" i="0" lang="en-US" sz="6000" u="none" cap="none" strike="noStrike">
                  <a:solidFill>
                    <a:srgbClr val="7F7F7F"/>
                  </a:solidFill>
                  <a:latin typeface="Calibri"/>
                  <a:ea typeface="Calibri"/>
                  <a:cs typeface="Calibri"/>
                  <a:sym typeface="Calibri"/>
                </a:rPr>
                <a:t> tab, then select the </a:t>
              </a:r>
              <a:r>
                <a:rPr b="1" i="0" lang="en-US" sz="6000" u="none" cap="none" strike="noStrike">
                  <a:solidFill>
                    <a:srgbClr val="7F7F7F"/>
                  </a:solidFill>
                  <a:latin typeface="Calibri"/>
                  <a:ea typeface="Calibri"/>
                  <a:cs typeface="Calibri"/>
                  <a:sym typeface="Calibri"/>
                </a:rPr>
                <a:t>Colors</a:t>
              </a:r>
              <a:r>
                <a:rPr b="0" i="0" lang="en-US" sz="6000" u="none" cap="none" strike="noStrike">
                  <a:solidFill>
                    <a:srgbClr val="7F7F7F"/>
                  </a:solidFill>
                  <a:latin typeface="Calibri"/>
                  <a:ea typeface="Calibri"/>
                  <a:cs typeface="Calibri"/>
                  <a:sym typeface="Calibri"/>
                </a:rPr>
                <a:t> drop-down list.</a:t>
              </a:r>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2282"/>
                </a:spcBef>
                <a:spcAft>
                  <a:spcPts val="0"/>
                </a:spcAft>
                <a:buNone/>
              </a:pPr>
              <a:r>
                <a:rPr b="0" i="0" lang="en-US" sz="8800" u="none" cap="none" strike="noStrike">
                  <a:solidFill>
                    <a:srgbClr val="7F7F7F"/>
                  </a:solidFill>
                  <a:latin typeface="Calibri"/>
                  <a:ea typeface="Calibri"/>
                  <a:cs typeface="Calibri"/>
                  <a:sym typeface="Calibri"/>
                </a:rPr>
                <a:t>Printing Your Poster:</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Once your poster file is ready, visit </a:t>
              </a:r>
              <a:r>
                <a:rPr b="1" i="0" lang="en-US" sz="6000" u="none" cap="none" strike="noStrike">
                  <a:solidFill>
                    <a:srgbClr val="7F7F7F"/>
                  </a:solidFill>
                  <a:latin typeface="Calibri"/>
                  <a:ea typeface="Calibri"/>
                  <a:cs typeface="Calibri"/>
                  <a:sym typeface="Calibri"/>
                </a:rPr>
                <a:t>www.genigraphics.com</a:t>
              </a:r>
              <a:r>
                <a:rPr b="0" i="0" lang="en-US" sz="6000" u="none" cap="none" strike="noStrike">
                  <a:solidFill>
                    <a:srgbClr val="7F7F7F"/>
                  </a:solidFill>
                  <a:latin typeface="Calibri"/>
                  <a:ea typeface="Calibri"/>
                  <a:cs typeface="Calibri"/>
                  <a:sym typeface="Calibri"/>
                </a:rPr>
                <a:t> to order a high-quality, affordable poster print. Every order receives a free design review and we can delivery as fast as next business day within the US and Canada. </a:t>
              </a:r>
              <a:endParaRPr/>
            </a:p>
            <a:p>
              <a:pPr indent="0" lvl="0" marL="0" marR="0" rtl="0" algn="l">
                <a:spcBef>
                  <a:spcPts val="2282"/>
                </a:spcBef>
                <a:spcAft>
                  <a:spcPts val="0"/>
                </a:spcAft>
                <a:buNone/>
              </a:pPr>
              <a:r>
                <a:rPr b="0" i="0" lang="en-US" sz="60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2282"/>
                </a:spcBef>
                <a:spcAft>
                  <a:spcPts val="0"/>
                </a:spcAft>
                <a:buNone/>
              </a:pPr>
              <a:r>
                <a:t/>
              </a:r>
              <a:endParaRPr b="0" i="0" sz="60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en-US" sz="6000" u="none" cap="none" strike="noStrike">
                  <a:solidFill>
                    <a:srgbClr val="7F7F7F"/>
                  </a:solidFill>
                  <a:latin typeface="Calibri"/>
                  <a:ea typeface="Calibri"/>
                  <a:cs typeface="Calibri"/>
                  <a:sym typeface="Calibri"/>
                </a:rPr>
                <a:t>US and Canada:  1-800-790-4001</a:t>
              </a:r>
              <a:endParaRPr/>
            </a:p>
            <a:p>
              <a:pPr indent="0" lvl="0" marL="0" marR="0" rtl="0" algn="ctr">
                <a:spcBef>
                  <a:spcPts val="0"/>
                </a:spcBef>
                <a:spcAft>
                  <a:spcPts val="0"/>
                </a:spcAft>
                <a:buNone/>
              </a:pPr>
              <a:r>
                <a:rPr b="0" i="0" lang="en-US" sz="6000" u="none" cap="none" strike="noStrike">
                  <a:solidFill>
                    <a:srgbClr val="7F7F7F"/>
                  </a:solidFill>
                  <a:latin typeface="Calibri"/>
                  <a:ea typeface="Calibri"/>
                  <a:cs typeface="Calibri"/>
                  <a:sym typeface="Calibri"/>
                </a:rPr>
                <a:t>International: +(1) 913-441-1410</a:t>
              </a:r>
              <a:br>
                <a:rPr b="0" i="0" lang="en-US" sz="6000" u="none" cap="none" strike="noStrike">
                  <a:solidFill>
                    <a:srgbClr val="7F7F7F"/>
                  </a:solidFill>
                  <a:latin typeface="Calibri"/>
                  <a:ea typeface="Calibri"/>
                  <a:cs typeface="Calibri"/>
                  <a:sym typeface="Calibri"/>
                </a:rPr>
              </a:br>
              <a:r>
                <a:rPr b="0" i="0" lang="en-US" sz="6000" u="none" cap="none" strike="noStrike">
                  <a:solidFill>
                    <a:srgbClr val="7F7F7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en-US" sz="4400" u="none" cap="none" strike="noStrike">
                  <a:solidFill>
                    <a:srgbClr val="7F7F7F"/>
                  </a:solidFill>
                  <a:latin typeface="Calibri"/>
                  <a:ea typeface="Calibri"/>
                  <a:cs typeface="Calibri"/>
                  <a:sym typeface="Calibri"/>
                </a:rPr>
              </a:br>
              <a:r>
                <a:rPr b="0" i="0" lang="en-US" sz="4400" u="none" cap="none" strike="noStrike">
                  <a:solidFill>
                    <a:srgbClr val="7F7F7F"/>
                  </a:solidFill>
                  <a:latin typeface="Calibri"/>
                  <a:ea typeface="Calibri"/>
                  <a:cs typeface="Calibri"/>
                  <a:sym typeface="Calibri"/>
                </a:rPr>
                <a:t>[This sidebar area does not print.]</a:t>
              </a:r>
              <a:endParaRPr/>
            </a:p>
          </p:txBody>
        </p:sp>
        <p:pic>
          <p:nvPicPr>
            <p:cNvPr id="19" name="Google Shape;19;p3"/>
            <p:cNvPicPr preferRelativeResize="0"/>
            <p:nvPr/>
          </p:nvPicPr>
          <p:blipFill rotWithShape="1">
            <a:blip r:embed="rId2">
              <a:alphaModFix/>
            </a:blip>
            <a:srcRect b="0" l="0" r="0" t="0"/>
            <a:stretch/>
          </p:blipFill>
          <p:spPr>
            <a:xfrm>
              <a:off x="34281342" y="8425085"/>
              <a:ext cx="11904515" cy="10246926"/>
            </a:xfrm>
            <a:prstGeom prst="rect">
              <a:avLst/>
            </a:prstGeom>
            <a:noFill/>
            <a:ln>
              <a:noFill/>
            </a:ln>
          </p:spPr>
        </p:pic>
      </p:grpSp>
      <p:pic>
        <p:nvPicPr>
          <p:cNvPr id="20" name="Google Shape;20;p3"/>
          <p:cNvPicPr preferRelativeResize="0"/>
          <p:nvPr/>
        </p:nvPicPr>
        <p:blipFill rotWithShape="1">
          <a:blip r:embed="rId3">
            <a:alphaModFix/>
          </a:blip>
          <a:srcRect b="0" l="0" r="0" t="0"/>
          <a:stretch/>
        </p:blipFill>
        <p:spPr>
          <a:xfrm>
            <a:off x="24811037" y="42504519"/>
            <a:ext cx="5297437"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364" y="1713754"/>
            <a:ext cx="27240600" cy="7132500"/>
          </a:xfrm>
          <a:prstGeom prst="rect">
            <a:avLst/>
          </a:prstGeom>
          <a:noFill/>
          <a:ln>
            <a:noFill/>
          </a:ln>
        </p:spPr>
        <p:txBody>
          <a:bodyPr anchorCtr="0" anchor="ctr" bIns="208725" lIns="417450" spcFirstLastPara="1" rIns="417450" wrap="square" tIns="208725">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513364" y="9985326"/>
            <a:ext cx="27240600" cy="28242300"/>
          </a:xfrm>
          <a:prstGeom prst="rect">
            <a:avLst/>
          </a:prstGeom>
          <a:noFill/>
          <a:ln>
            <a:noFill/>
          </a:ln>
        </p:spPr>
        <p:txBody>
          <a:bodyPr anchorCtr="0" anchor="t" bIns="208725" lIns="417450" spcFirstLastPara="1" rIns="417450" wrap="square" tIns="208725">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364" y="39663922"/>
            <a:ext cx="7062300" cy="2278500"/>
          </a:xfrm>
          <a:prstGeom prst="rect">
            <a:avLst/>
          </a:prstGeom>
          <a:noFill/>
          <a:ln>
            <a:noFill/>
          </a:ln>
        </p:spPr>
        <p:txBody>
          <a:bodyPr anchorCtr="0" anchor="ctr" bIns="208725" lIns="417450" spcFirstLastPara="1" rIns="417450" wrap="square" tIns="20872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0341319" y="39663922"/>
            <a:ext cx="9584700" cy="2278500"/>
          </a:xfrm>
          <a:prstGeom prst="rect">
            <a:avLst/>
          </a:prstGeom>
          <a:noFill/>
          <a:ln>
            <a:noFill/>
          </a:ln>
        </p:spPr>
        <p:txBody>
          <a:bodyPr anchorCtr="0" anchor="ctr" bIns="208725" lIns="417450" spcFirstLastPara="1" rIns="417450" wrap="square" tIns="20872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1691547" y="39663922"/>
            <a:ext cx="7062300" cy="2278500"/>
          </a:xfrm>
          <a:prstGeom prst="rect">
            <a:avLst/>
          </a:prstGeom>
          <a:noFill/>
          <a:ln>
            <a:noFill/>
          </a:ln>
        </p:spPr>
        <p:txBody>
          <a:bodyPr anchorCtr="0" anchor="ctr" bIns="208725" lIns="417450" spcFirstLastPara="1" rIns="417450" wrap="square" tIns="20872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513364" y="1713754"/>
            <a:ext cx="27240600" cy="7132500"/>
          </a:xfrm>
          <a:prstGeom prst="rect">
            <a:avLst/>
          </a:prstGeom>
          <a:noFill/>
          <a:ln>
            <a:noFill/>
          </a:ln>
        </p:spPr>
        <p:txBody>
          <a:bodyPr anchorCtr="0" anchor="ctr" bIns="208725" lIns="417450" spcFirstLastPara="1" rIns="417450" wrap="square" tIns="208725">
            <a:normAutofit/>
          </a:bodyPr>
          <a:lstStyle>
            <a:lvl1pPr lvl="0" marR="0" algn="ctr">
              <a:spcBef>
                <a:spcPts val="0"/>
              </a:spcBef>
              <a:spcAft>
                <a:spcPts val="0"/>
              </a:spcAft>
              <a:buClr>
                <a:schemeClr val="dk1"/>
              </a:buClr>
              <a:buSzPts val="7600"/>
              <a:buFont typeface="Calibri"/>
              <a:buNone/>
              <a:defRPr b="0" i="0" sz="7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513364" y="9985326"/>
            <a:ext cx="27240600" cy="28242300"/>
          </a:xfrm>
          <a:prstGeom prst="rect">
            <a:avLst/>
          </a:prstGeom>
          <a:noFill/>
          <a:ln>
            <a:noFill/>
          </a:ln>
        </p:spPr>
        <p:txBody>
          <a:bodyPr anchorCtr="0" anchor="t" bIns="208725" lIns="417450" spcFirstLastPara="1" rIns="417450" wrap="square" tIns="208725">
            <a:normAutofit/>
          </a:bodyPr>
          <a:lstStyle>
            <a:lvl1pPr indent="-444500" lvl="0" marL="457200" marR="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1pPr>
            <a:lvl2pPr indent="-444500" lvl="1" marL="914400" marR="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2pPr>
            <a:lvl3pPr indent="-444500" lvl="2" marL="1371600" marR="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3pPr>
            <a:lvl4pPr indent="-444500" lvl="3" marL="1828800" marR="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4pPr>
            <a:lvl5pPr indent="-444500" lvl="4" marL="2286000" marR="0" algn="l">
              <a:spcBef>
                <a:spcPts val="680"/>
              </a:spcBef>
              <a:spcAft>
                <a:spcPts val="0"/>
              </a:spcAft>
              <a:buClr>
                <a:schemeClr val="dk1"/>
              </a:buClr>
              <a:buSzPts val="3400"/>
              <a:buFont typeface="Arial"/>
              <a:buChar char="»"/>
              <a:defRPr b="0" i="0" sz="3400" u="none" cap="none" strike="noStrike">
                <a:solidFill>
                  <a:schemeClr val="dk1"/>
                </a:solidFill>
                <a:latin typeface="Calibri"/>
                <a:ea typeface="Calibri"/>
                <a:cs typeface="Calibri"/>
                <a:sym typeface="Calibri"/>
              </a:defRPr>
            </a:lvl5pPr>
            <a:lvl6pPr indent="-806450" lvl="5" marL="2743200" marR="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6pPr>
            <a:lvl7pPr indent="-806450" lvl="6" marL="3200400" marR="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7pPr>
            <a:lvl8pPr indent="-806450" lvl="7" marL="3657600" marR="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8pPr>
            <a:lvl9pPr indent="-806450" lvl="8" marL="4114800" marR="0" algn="l">
              <a:spcBef>
                <a:spcPts val="1820"/>
              </a:spcBef>
              <a:spcAft>
                <a:spcPts val="0"/>
              </a:spcAft>
              <a:buClr>
                <a:schemeClr val="dk1"/>
              </a:buClr>
              <a:buSzPts val="9100"/>
              <a:buFont typeface="Arial"/>
              <a:buChar char="•"/>
              <a:defRPr b="0" i="0" sz="91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513364" y="39663922"/>
            <a:ext cx="7062300" cy="2278500"/>
          </a:xfrm>
          <a:prstGeom prst="rect">
            <a:avLst/>
          </a:prstGeom>
          <a:noFill/>
          <a:ln>
            <a:noFill/>
          </a:ln>
        </p:spPr>
        <p:txBody>
          <a:bodyPr anchorCtr="0" anchor="ctr" bIns="208725" lIns="417450" spcFirstLastPara="1" rIns="417450" wrap="square" tIns="208725">
            <a:noAutofit/>
          </a:bodyPr>
          <a:lstStyle>
            <a:lvl1pPr lvl="0" marR="0" algn="l">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0341319" y="39663922"/>
            <a:ext cx="9584700" cy="2278500"/>
          </a:xfrm>
          <a:prstGeom prst="rect">
            <a:avLst/>
          </a:prstGeom>
          <a:noFill/>
          <a:ln>
            <a:noFill/>
          </a:ln>
        </p:spPr>
        <p:txBody>
          <a:bodyPr anchorCtr="0" anchor="ctr" bIns="208725" lIns="417450" spcFirstLastPara="1" rIns="417450" wrap="square" tIns="208725">
            <a:noAutofit/>
          </a:bodyPr>
          <a:lstStyle>
            <a:lvl1pPr lvl="0" marR="0" algn="ctr">
              <a:spcBef>
                <a:spcPts val="0"/>
              </a:spcBef>
              <a:spcAft>
                <a:spcPts val="0"/>
              </a:spcAft>
              <a:buSzPts val="1400"/>
              <a:buNone/>
              <a:defRPr b="0" i="0" sz="55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82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21691547" y="39663922"/>
            <a:ext cx="7062300" cy="2278500"/>
          </a:xfrm>
          <a:prstGeom prst="rect">
            <a:avLst/>
          </a:prstGeom>
          <a:noFill/>
          <a:ln>
            <a:noFill/>
          </a:ln>
        </p:spPr>
        <p:txBody>
          <a:bodyPr anchorCtr="0" anchor="ctr" bIns="208725" lIns="417450" spcFirstLastPara="1" rIns="417450" wrap="square" tIns="208725">
            <a:noAutofit/>
          </a:bodyPr>
          <a:lstStyle>
            <a:lvl1pPr indent="0" lvl="0" marL="0" marR="0" algn="r">
              <a:spcBef>
                <a:spcPts val="0"/>
              </a:spcBef>
              <a:buNone/>
              <a:defRPr b="0" i="0" sz="5500" u="none" cap="none" strike="noStrike">
                <a:solidFill>
                  <a:srgbClr val="888888"/>
                </a:solidFill>
                <a:latin typeface="Calibri"/>
                <a:ea typeface="Calibri"/>
                <a:cs typeface="Calibri"/>
                <a:sym typeface="Calibri"/>
              </a:defRPr>
            </a:lvl1pPr>
            <a:lvl2pPr indent="0" lvl="1" marL="0" marR="0" algn="r">
              <a:spcBef>
                <a:spcPts val="0"/>
              </a:spcBef>
              <a:buNone/>
              <a:defRPr b="0" i="0" sz="5500" u="none" cap="none" strike="noStrike">
                <a:solidFill>
                  <a:srgbClr val="888888"/>
                </a:solidFill>
                <a:latin typeface="Calibri"/>
                <a:ea typeface="Calibri"/>
                <a:cs typeface="Calibri"/>
                <a:sym typeface="Calibri"/>
              </a:defRPr>
            </a:lvl2pPr>
            <a:lvl3pPr indent="0" lvl="2" marL="0" marR="0" algn="r">
              <a:spcBef>
                <a:spcPts val="0"/>
              </a:spcBef>
              <a:buNone/>
              <a:defRPr b="0" i="0" sz="5500" u="none" cap="none" strike="noStrike">
                <a:solidFill>
                  <a:srgbClr val="888888"/>
                </a:solidFill>
                <a:latin typeface="Calibri"/>
                <a:ea typeface="Calibri"/>
                <a:cs typeface="Calibri"/>
                <a:sym typeface="Calibri"/>
              </a:defRPr>
            </a:lvl3pPr>
            <a:lvl4pPr indent="0" lvl="3" marL="0" marR="0" algn="r">
              <a:spcBef>
                <a:spcPts val="0"/>
              </a:spcBef>
              <a:buNone/>
              <a:defRPr b="0" i="0" sz="5500" u="none" cap="none" strike="noStrike">
                <a:solidFill>
                  <a:srgbClr val="888888"/>
                </a:solidFill>
                <a:latin typeface="Calibri"/>
                <a:ea typeface="Calibri"/>
                <a:cs typeface="Calibri"/>
                <a:sym typeface="Calibri"/>
              </a:defRPr>
            </a:lvl4pPr>
            <a:lvl5pPr indent="0" lvl="4" marL="0" marR="0" algn="r">
              <a:spcBef>
                <a:spcPts val="0"/>
              </a:spcBef>
              <a:buNone/>
              <a:defRPr b="0" i="0" sz="5500" u="none" cap="none" strike="noStrike">
                <a:solidFill>
                  <a:srgbClr val="888888"/>
                </a:solidFill>
                <a:latin typeface="Calibri"/>
                <a:ea typeface="Calibri"/>
                <a:cs typeface="Calibri"/>
                <a:sym typeface="Calibri"/>
              </a:defRPr>
            </a:lvl5pPr>
            <a:lvl6pPr indent="0" lvl="5" marL="0" marR="0" algn="r">
              <a:spcBef>
                <a:spcPts val="0"/>
              </a:spcBef>
              <a:buNone/>
              <a:defRPr b="0" i="0" sz="5500" u="none" cap="none" strike="noStrike">
                <a:solidFill>
                  <a:srgbClr val="888888"/>
                </a:solidFill>
                <a:latin typeface="Calibri"/>
                <a:ea typeface="Calibri"/>
                <a:cs typeface="Calibri"/>
                <a:sym typeface="Calibri"/>
              </a:defRPr>
            </a:lvl6pPr>
            <a:lvl7pPr indent="0" lvl="6" marL="0" marR="0" algn="r">
              <a:spcBef>
                <a:spcPts val="0"/>
              </a:spcBef>
              <a:buNone/>
              <a:defRPr b="0" i="0" sz="5500" u="none" cap="none" strike="noStrike">
                <a:solidFill>
                  <a:srgbClr val="888888"/>
                </a:solidFill>
                <a:latin typeface="Calibri"/>
                <a:ea typeface="Calibri"/>
                <a:cs typeface="Calibri"/>
                <a:sym typeface="Calibri"/>
              </a:defRPr>
            </a:lvl7pPr>
            <a:lvl8pPr indent="0" lvl="7" marL="0" marR="0" algn="r">
              <a:spcBef>
                <a:spcPts val="0"/>
              </a:spcBef>
              <a:buNone/>
              <a:defRPr b="0" i="0" sz="5500" u="none" cap="none" strike="noStrike">
                <a:solidFill>
                  <a:srgbClr val="888888"/>
                </a:solidFill>
                <a:latin typeface="Calibri"/>
                <a:ea typeface="Calibri"/>
                <a:cs typeface="Calibri"/>
                <a:sym typeface="Calibri"/>
              </a:defRPr>
            </a:lvl8pPr>
            <a:lvl9pPr indent="0" lvl="8" marL="0" marR="0" algn="r">
              <a:spcBef>
                <a:spcPts val="0"/>
              </a:spcBef>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2.png"/><Relationship Id="rId13" Type="http://schemas.openxmlformats.org/officeDocument/2006/relationships/image" Target="../media/image7.png"/><Relationship Id="rId12"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 Id="rId4" Type="http://schemas.openxmlformats.org/officeDocument/2006/relationships/image" Target="../media/image12.png"/><Relationship Id="rId9"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png"/><Relationship Id="rId8"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nvSpPr>
        <p:spPr>
          <a:xfrm>
            <a:off x="4570801" y="84189"/>
            <a:ext cx="21117000" cy="3218100"/>
          </a:xfrm>
          <a:prstGeom prst="rect">
            <a:avLst/>
          </a:prstGeom>
          <a:noFill/>
          <a:ln>
            <a:noFill/>
          </a:ln>
        </p:spPr>
        <p:txBody>
          <a:bodyPr anchorCtr="0" anchor="ctr" bIns="434850" lIns="173925" spcFirstLastPara="1" rIns="173925" wrap="square" tIns="434850">
            <a:spAutoFit/>
          </a:bodyPr>
          <a:lstStyle/>
          <a:p>
            <a:pPr indent="0" lvl="0" marL="0" marR="0" rtl="0" algn="ctr">
              <a:spcBef>
                <a:spcPts val="0"/>
              </a:spcBef>
              <a:spcAft>
                <a:spcPts val="0"/>
              </a:spcAft>
              <a:buNone/>
            </a:pPr>
            <a:r>
              <a:rPr b="1" lang="en-US" sz="7600">
                <a:solidFill>
                  <a:srgbClr val="EAF1DD"/>
                </a:solidFill>
                <a:latin typeface="Calibri"/>
                <a:ea typeface="Calibri"/>
                <a:cs typeface="Calibri"/>
                <a:sym typeface="Calibri"/>
              </a:rPr>
              <a:t>Prelucrarea Imaginilor - Proiect</a:t>
            </a:r>
            <a:endParaRPr/>
          </a:p>
          <a:p>
            <a:pPr indent="0" lvl="0" marL="0" marR="0" rtl="0" algn="ctr">
              <a:spcBef>
                <a:spcPts val="0"/>
              </a:spcBef>
              <a:spcAft>
                <a:spcPts val="0"/>
              </a:spcAft>
              <a:buNone/>
            </a:pPr>
            <a:r>
              <a:rPr b="1" lang="en-US" sz="7600">
                <a:solidFill>
                  <a:srgbClr val="EAF1DD"/>
                </a:solidFill>
                <a:latin typeface="Calibri"/>
                <a:ea typeface="Calibri"/>
                <a:cs typeface="Calibri"/>
                <a:sym typeface="Calibri"/>
              </a:rPr>
              <a:t>Dezvoltarea unei soluții de eye-tracking</a:t>
            </a:r>
            <a:endParaRPr/>
          </a:p>
        </p:txBody>
      </p:sp>
      <p:sp>
        <p:nvSpPr>
          <p:cNvPr id="32" name="Google Shape;32;p1"/>
          <p:cNvSpPr txBox="1"/>
          <p:nvPr/>
        </p:nvSpPr>
        <p:spPr>
          <a:xfrm>
            <a:off x="4570801" y="3120414"/>
            <a:ext cx="21117102" cy="2228867"/>
          </a:xfrm>
          <a:prstGeom prst="rect">
            <a:avLst/>
          </a:prstGeom>
          <a:noFill/>
          <a:ln>
            <a:noFill/>
          </a:ln>
        </p:spPr>
        <p:txBody>
          <a:bodyPr anchorCtr="0" anchor="ctr" bIns="173925" lIns="173925" spcFirstLastPara="1" rIns="173925" wrap="square" tIns="173925">
            <a:noAutofit/>
          </a:bodyPr>
          <a:lstStyle/>
          <a:p>
            <a:pPr indent="0" lvl="0" marL="0" marR="0" rtl="0" algn="ctr">
              <a:spcBef>
                <a:spcPts val="0"/>
              </a:spcBef>
              <a:spcAft>
                <a:spcPts val="0"/>
              </a:spcAft>
              <a:buNone/>
            </a:pPr>
            <a:r>
              <a:rPr lang="en-US" sz="4600">
                <a:solidFill>
                  <a:srgbClr val="EAF1DD"/>
                </a:solidFill>
                <a:latin typeface="Calibri"/>
                <a:ea typeface="Calibri"/>
                <a:cs typeface="Calibri"/>
                <a:sym typeface="Calibri"/>
              </a:rPr>
              <a:t>Mârț Eduard, Afloroaei Daniel</a:t>
            </a:r>
            <a:endParaRPr/>
          </a:p>
          <a:p>
            <a:pPr indent="0" lvl="0" marL="0" marR="0" rtl="0" algn="ctr">
              <a:spcBef>
                <a:spcPts val="0"/>
              </a:spcBef>
              <a:spcAft>
                <a:spcPts val="0"/>
              </a:spcAft>
              <a:buNone/>
            </a:pPr>
            <a:r>
              <a:rPr b="0" i="0" lang="en-US" sz="4600" u="none" cap="none" strike="noStrike">
                <a:solidFill>
                  <a:srgbClr val="EAF1DD"/>
                </a:solidFill>
                <a:latin typeface="Calibri"/>
                <a:ea typeface="Calibri"/>
                <a:cs typeface="Calibri"/>
                <a:sym typeface="Calibri"/>
              </a:rPr>
              <a:t>U</a:t>
            </a:r>
            <a:r>
              <a:rPr lang="en-US" sz="4600">
                <a:solidFill>
                  <a:srgbClr val="EAF1DD"/>
                </a:solidFill>
                <a:latin typeface="Calibri"/>
                <a:ea typeface="Calibri"/>
                <a:cs typeface="Calibri"/>
                <a:sym typeface="Calibri"/>
              </a:rPr>
              <a:t>niversitatea Tehnică „Gheorghe Asachi” Iași, Facultatea de Automatică și Calculatoare</a:t>
            </a:r>
            <a:endParaRPr/>
          </a:p>
        </p:txBody>
      </p:sp>
      <p:sp>
        <p:nvSpPr>
          <p:cNvPr id="33" name="Google Shape;33;p1"/>
          <p:cNvSpPr txBox="1"/>
          <p:nvPr/>
        </p:nvSpPr>
        <p:spPr>
          <a:xfrm>
            <a:off x="840761" y="39049741"/>
            <a:ext cx="3286500" cy="2858400"/>
          </a:xfrm>
          <a:prstGeom prst="rect">
            <a:avLst/>
          </a:prstGeom>
          <a:solidFill>
            <a:srgbClr val="B7CCE4"/>
          </a:solidFill>
          <a:ln>
            <a:noFill/>
          </a:ln>
        </p:spPr>
        <p:txBody>
          <a:bodyPr anchorCtr="0" anchor="t" bIns="43475" lIns="86950" spcFirstLastPara="1" rIns="86950" wrap="square" tIns="43475">
            <a:spAutoFit/>
          </a:bodyPr>
          <a:lstStyle/>
          <a:p>
            <a:pPr indent="0" lvl="0" marL="0" marR="0" rtl="0" algn="l">
              <a:spcBef>
                <a:spcPts val="0"/>
              </a:spcBef>
              <a:spcAft>
                <a:spcPts val="0"/>
              </a:spcAft>
              <a:buNone/>
            </a:pPr>
            <a:r>
              <a:rPr lang="en-US" sz="3000">
                <a:solidFill>
                  <a:schemeClr val="dk1"/>
                </a:solidFill>
                <a:latin typeface="Calibri"/>
                <a:ea typeface="Calibri"/>
                <a:cs typeface="Calibri"/>
                <a:sym typeface="Calibri"/>
              </a:rPr>
              <a:t>Afloroaei Daniel</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rPr lang="en-US" sz="3000">
                <a:solidFill>
                  <a:schemeClr val="dk1"/>
                </a:solidFill>
                <a:latin typeface="Calibri"/>
                <a:ea typeface="Calibri"/>
                <a:cs typeface="Calibri"/>
                <a:sym typeface="Calibri"/>
              </a:rPr>
              <a:t>Grupa:1307A</a:t>
            </a:r>
            <a:endParaRPr sz="3000">
              <a:solidFill>
                <a:schemeClr val="dk1"/>
              </a:solidFill>
              <a:latin typeface="Calibri"/>
              <a:ea typeface="Calibri"/>
              <a:cs typeface="Calibri"/>
              <a:sym typeface="Calibri"/>
            </a:endParaRPr>
          </a:p>
          <a:p>
            <a:pPr indent="0" lvl="0" marL="0" rtl="0" algn="l">
              <a:spcBef>
                <a:spcPts val="0"/>
              </a:spcBef>
              <a:spcAft>
                <a:spcPts val="0"/>
              </a:spcAft>
              <a:buSzPts val="1100"/>
              <a:buNone/>
            </a:pPr>
            <a:r>
              <a:rPr lang="en-US" sz="3000">
                <a:solidFill>
                  <a:schemeClr val="dk1"/>
                </a:solidFill>
                <a:latin typeface="Calibri"/>
                <a:ea typeface="Calibri"/>
                <a:cs typeface="Calibri"/>
                <a:sym typeface="Calibri"/>
              </a:rPr>
              <a:t>Mârț Eduard</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3000">
                <a:solidFill>
                  <a:schemeClr val="dk1"/>
                </a:solidFill>
                <a:latin typeface="Calibri"/>
                <a:ea typeface="Calibri"/>
                <a:cs typeface="Calibri"/>
                <a:sym typeface="Calibri"/>
              </a:rPr>
              <a:t>Grupa: 1307B</a:t>
            </a:r>
            <a:endParaRPr sz="3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000">
              <a:solidFill>
                <a:schemeClr val="dk1"/>
              </a:solidFill>
              <a:latin typeface="Calibri"/>
              <a:ea typeface="Calibri"/>
              <a:cs typeface="Calibri"/>
              <a:sym typeface="Calibri"/>
            </a:endParaRPr>
          </a:p>
        </p:txBody>
      </p:sp>
      <p:sp>
        <p:nvSpPr>
          <p:cNvPr id="34" name="Google Shape;34;p1"/>
          <p:cNvSpPr txBox="1"/>
          <p:nvPr/>
        </p:nvSpPr>
        <p:spPr>
          <a:xfrm>
            <a:off x="1261136" y="37890733"/>
            <a:ext cx="2385859" cy="918816"/>
          </a:xfrm>
          <a:prstGeom prst="rect">
            <a:avLst/>
          </a:prstGeom>
          <a:noFill/>
          <a:ln>
            <a:noFill/>
          </a:ln>
        </p:spPr>
        <p:txBody>
          <a:bodyPr anchorCtr="0" anchor="t" bIns="43475" lIns="86950" spcFirstLastPara="1" rIns="86950" wrap="square" tIns="43475">
            <a:sp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Contact</a:t>
            </a:r>
            <a:endParaRPr/>
          </a:p>
        </p:txBody>
      </p:sp>
      <p:sp>
        <p:nvSpPr>
          <p:cNvPr id="35" name="Google Shape;35;p1"/>
          <p:cNvSpPr txBox="1"/>
          <p:nvPr/>
        </p:nvSpPr>
        <p:spPr>
          <a:xfrm>
            <a:off x="13477463" y="39052466"/>
            <a:ext cx="13452000" cy="2853000"/>
          </a:xfrm>
          <a:prstGeom prst="rect">
            <a:avLst/>
          </a:prstGeom>
          <a:noFill/>
          <a:ln>
            <a:noFill/>
          </a:ln>
        </p:spPr>
        <p:txBody>
          <a:bodyPr anchorCtr="0" anchor="t" bIns="86950" lIns="86950" spcFirstLastPara="1" rIns="86950" wrap="square" tIns="86950">
            <a:noAutofit/>
          </a:bodyPr>
          <a:lstStyle/>
          <a:p>
            <a:pPr indent="0" lvl="0" marL="0" rtl="0" algn="l">
              <a:spcBef>
                <a:spcPts val="0"/>
              </a:spcBef>
              <a:spcAft>
                <a:spcPts val="0"/>
              </a:spcAft>
              <a:buNone/>
            </a:pPr>
            <a:r>
              <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330200" lvl="0" marL="457200" rtl="0" algn="l">
              <a:spcBef>
                <a:spcPts val="0"/>
              </a:spcBef>
              <a:spcAft>
                <a:spcPts val="0"/>
              </a:spcAft>
              <a:buClr>
                <a:schemeClr val="dk1"/>
              </a:buClr>
              <a:buSzPts val="1600"/>
              <a:buFont typeface="Calibri"/>
              <a:buAutoNum type="arabicPeriod"/>
            </a:pPr>
            <a:r>
              <a:rPr lang="en-US" sz="1100">
                <a:solidFill>
                  <a:schemeClr val="dk1"/>
                </a:solidFill>
              </a:rPr>
              <a:t>Radu Gabriel Bozomitu,Alexandru Păsărică, Daniela Tărniceriu,,Cristian Rotariu, </a:t>
            </a:r>
            <a:r>
              <a:rPr lang="en-US" sz="1100"/>
              <a:t>Development of an Eye Tracking-Based Human-Computer Interface for Real-Time Applications</a:t>
            </a:r>
            <a:endParaRPr sz="1100"/>
          </a:p>
          <a:p>
            <a:pPr indent="-330200" lvl="0" marL="457200" rtl="0" algn="l">
              <a:spcBef>
                <a:spcPts val="0"/>
              </a:spcBef>
              <a:spcAft>
                <a:spcPts val="0"/>
              </a:spcAft>
              <a:buClr>
                <a:schemeClr val="dk1"/>
              </a:buClr>
              <a:buSzPts val="1600"/>
              <a:buFont typeface="Calibri"/>
              <a:buAutoNum type="arabicPeriod"/>
            </a:pPr>
            <a:r>
              <a:rPr lang="en-US" sz="1100"/>
              <a:t>Siti Nuradlin Syahirah Sheikh Anwar, Azrina Abd Aziz, Syed Hasan Adil, Development of Real-Time Eye Tracking Algorithm </a:t>
            </a:r>
            <a:endParaRPr sz="1100"/>
          </a:p>
          <a:p>
            <a:pPr indent="0" lvl="0" marL="457200" rtl="0" algn="l">
              <a:spcBef>
                <a:spcPts val="0"/>
              </a:spcBef>
              <a:spcAft>
                <a:spcPts val="0"/>
              </a:spcAft>
              <a:buNone/>
            </a:pPr>
            <a:r>
              <a:t/>
            </a:r>
            <a:endParaRPr sz="1100"/>
          </a:p>
          <a:p>
            <a:pPr indent="0" lvl="0" marL="457200" rtl="0" algn="l">
              <a:spcBef>
                <a:spcPts val="0"/>
              </a:spcBef>
              <a:spcAft>
                <a:spcPts val="0"/>
              </a:spcAft>
              <a:buNone/>
            </a:pPr>
            <a:r>
              <a:rPr lang="en-US" sz="1100">
                <a:solidFill>
                  <a:schemeClr val="dk1"/>
                </a:solidFill>
              </a:rPr>
              <a:t> </a:t>
            </a:r>
            <a:r>
              <a:rPr lang="en-US" sz="1600">
                <a:solidFill>
                  <a:schemeClr val="dk1"/>
                </a:solidFill>
                <a:latin typeface="Calibri"/>
                <a:ea typeface="Calibri"/>
                <a:cs typeface="Calibri"/>
                <a:sym typeface="Calibri"/>
              </a:rPr>
              <a:t> </a:t>
            </a:r>
            <a:endParaRPr/>
          </a:p>
          <a:p>
            <a:pPr indent="0" lvl="0" marL="457200" marR="0" rtl="0" algn="l">
              <a:spcBef>
                <a:spcPts val="0"/>
              </a:spcBef>
              <a:spcAft>
                <a:spcPts val="0"/>
              </a:spcAft>
              <a:buNone/>
            </a:pPr>
            <a:r>
              <a:rPr lang="en-US" sz="1600">
                <a:solidFill>
                  <a:schemeClr val="dk1"/>
                </a:solidFill>
                <a:latin typeface="Calibri"/>
                <a:ea typeface="Calibri"/>
                <a:cs typeface="Calibri"/>
                <a:sym typeface="Calibri"/>
              </a:rPr>
              <a:t>  </a:t>
            </a:r>
            <a:endParaRPr/>
          </a:p>
          <a:p>
            <a:pPr indent="-333250" lvl="0" marL="434850" marR="0" rtl="0" algn="l">
              <a:spcBef>
                <a:spcPts val="0"/>
              </a:spcBef>
              <a:spcAft>
                <a:spcPts val="0"/>
              </a:spcAft>
              <a:buClr>
                <a:schemeClr val="dk1"/>
              </a:buClr>
              <a:buSzPts val="1600"/>
              <a:buFont typeface="Calibri"/>
              <a:buNone/>
            </a:pPr>
            <a:r>
              <a:t/>
            </a:r>
            <a:endParaRPr sz="1600">
              <a:solidFill>
                <a:schemeClr val="dk1"/>
              </a:solidFill>
              <a:latin typeface="Calibri"/>
              <a:ea typeface="Calibri"/>
              <a:cs typeface="Calibri"/>
              <a:sym typeface="Calibri"/>
            </a:endParaRPr>
          </a:p>
        </p:txBody>
      </p:sp>
      <p:sp>
        <p:nvSpPr>
          <p:cNvPr id="36" name="Google Shape;36;p1"/>
          <p:cNvSpPr txBox="1"/>
          <p:nvPr/>
        </p:nvSpPr>
        <p:spPr>
          <a:xfrm>
            <a:off x="15133638" y="37890733"/>
            <a:ext cx="3325668" cy="918816"/>
          </a:xfrm>
          <a:prstGeom prst="rect">
            <a:avLst/>
          </a:prstGeom>
          <a:noFill/>
          <a:ln>
            <a:noFill/>
          </a:ln>
        </p:spPr>
        <p:txBody>
          <a:bodyPr anchorCtr="0" anchor="t" bIns="43475" lIns="86950" spcFirstLastPara="1" rIns="86950" wrap="square" tIns="43475">
            <a:spAutoFit/>
          </a:bodyPr>
          <a:lstStyle/>
          <a:p>
            <a:pPr indent="0" lvl="0" marL="0" marR="0" rtl="0" algn="l">
              <a:spcBef>
                <a:spcPts val="0"/>
              </a:spcBef>
              <a:spcAft>
                <a:spcPts val="0"/>
              </a:spcAft>
              <a:buNone/>
            </a:pPr>
            <a:r>
              <a:rPr b="1" lang="en-US" sz="5400">
                <a:solidFill>
                  <a:schemeClr val="dk1"/>
                </a:solidFill>
                <a:latin typeface="Calibri"/>
                <a:ea typeface="Calibri"/>
                <a:cs typeface="Calibri"/>
                <a:sym typeface="Calibri"/>
              </a:rPr>
              <a:t>Referințe</a:t>
            </a:r>
            <a:endParaRPr/>
          </a:p>
        </p:txBody>
      </p:sp>
      <p:sp>
        <p:nvSpPr>
          <p:cNvPr id="37" name="Google Shape;37;p1"/>
          <p:cNvSpPr/>
          <p:nvPr/>
        </p:nvSpPr>
        <p:spPr>
          <a:xfrm>
            <a:off x="1481778" y="11070189"/>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Arhitectura Aplicației</a:t>
            </a:r>
            <a:endParaRPr/>
          </a:p>
        </p:txBody>
      </p:sp>
      <p:sp>
        <p:nvSpPr>
          <p:cNvPr id="38" name="Google Shape;38;p1"/>
          <p:cNvSpPr txBox="1"/>
          <p:nvPr/>
        </p:nvSpPr>
        <p:spPr>
          <a:xfrm>
            <a:off x="10929800" y="13849450"/>
            <a:ext cx="8407500" cy="162435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noAutofit/>
          </a:bodyPr>
          <a:lstStyle/>
          <a:p>
            <a:pPr indent="0" lvl="0" marL="0" rtl="0" algn="l">
              <a:lnSpc>
                <a:spcPct val="115000"/>
              </a:lnSpc>
              <a:spcBef>
                <a:spcPts val="1200"/>
              </a:spcBef>
              <a:spcAft>
                <a:spcPts val="0"/>
              </a:spcAft>
              <a:buNone/>
            </a:pPr>
            <a:r>
              <a:rPr lang="en-US" sz="3000">
                <a:solidFill>
                  <a:schemeClr val="dk1"/>
                </a:solidFill>
                <a:latin typeface="Calibri"/>
                <a:ea typeface="Calibri"/>
                <a:cs typeface="Calibri"/>
                <a:sym typeface="Calibri"/>
              </a:rPr>
              <a:t>	Algoritmul urmărește pupila ochilor în condiții de iluminare optime.</a:t>
            </a:r>
            <a:endParaRPr sz="30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3000">
              <a:solidFill>
                <a:schemeClr val="dk1"/>
              </a:solidFill>
              <a:latin typeface="Calibri"/>
              <a:ea typeface="Calibri"/>
              <a:cs typeface="Calibri"/>
              <a:sym typeface="Calibri"/>
            </a:endParaRPr>
          </a:p>
          <a:p>
            <a:pPr indent="0" lvl="0" marL="457200" rtl="0" algn="l">
              <a:lnSpc>
                <a:spcPct val="115000"/>
              </a:lnSpc>
              <a:spcBef>
                <a:spcPts val="1200"/>
              </a:spcBef>
              <a:spcAft>
                <a:spcPts val="1200"/>
              </a:spcAft>
              <a:buNone/>
            </a:pPr>
            <a:r>
              <a:rPr lang="en-US" sz="3000">
                <a:solidFill>
                  <a:schemeClr val="dk1"/>
                </a:solidFill>
                <a:latin typeface="Calibri"/>
                <a:ea typeface="Calibri"/>
                <a:cs typeface="Calibri"/>
                <a:sym typeface="Calibri"/>
              </a:rPr>
              <a:t>gyc </a:t>
            </a:r>
            <a:endParaRPr sz="3000">
              <a:solidFill>
                <a:schemeClr val="dk1"/>
              </a:solidFill>
              <a:latin typeface="Calibri"/>
              <a:ea typeface="Calibri"/>
              <a:cs typeface="Calibri"/>
              <a:sym typeface="Calibri"/>
            </a:endParaRPr>
          </a:p>
        </p:txBody>
      </p:sp>
      <p:sp>
        <p:nvSpPr>
          <p:cNvPr id="39" name="Google Shape;39;p1"/>
          <p:cNvSpPr/>
          <p:nvPr/>
        </p:nvSpPr>
        <p:spPr>
          <a:xfrm>
            <a:off x="1481765" y="6242426"/>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Introducere</a:t>
            </a:r>
            <a:endParaRPr/>
          </a:p>
        </p:txBody>
      </p:sp>
      <p:sp>
        <p:nvSpPr>
          <p:cNvPr id="40" name="Google Shape;40;p1"/>
          <p:cNvSpPr txBox="1"/>
          <p:nvPr/>
        </p:nvSpPr>
        <p:spPr>
          <a:xfrm>
            <a:off x="10929900" y="7106004"/>
            <a:ext cx="8407500" cy="53979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noAutofit/>
          </a:bodyPr>
          <a:lstStyle/>
          <a:p>
            <a:pPr indent="457200" lvl="0" marL="0" rtl="0" algn="l">
              <a:lnSpc>
                <a:spcPct val="115000"/>
              </a:lnSpc>
              <a:spcBef>
                <a:spcPts val="1200"/>
              </a:spcBef>
              <a:spcAft>
                <a:spcPts val="0"/>
              </a:spcAft>
              <a:buClr>
                <a:schemeClr val="dk1"/>
              </a:buClr>
              <a:buSzPts val="1100"/>
              <a:buFont typeface="Arial"/>
              <a:buNone/>
            </a:pPr>
            <a:r>
              <a:rPr lang="en-US" sz="3000">
                <a:solidFill>
                  <a:schemeClr val="dk1"/>
                </a:solidFill>
                <a:latin typeface="Calibri"/>
                <a:ea typeface="Calibri"/>
                <a:cs typeface="Calibri"/>
                <a:sym typeface="Calibri"/>
              </a:rPr>
              <a:t>Pentru implementare, am utilizat biblioteca OpenCV</a:t>
            </a:r>
            <a:r>
              <a:rPr lang="en-US" sz="3000">
                <a:solidFill>
                  <a:schemeClr val="dk1"/>
                </a:solidFill>
                <a:latin typeface="Calibri"/>
                <a:ea typeface="Calibri"/>
                <a:cs typeface="Calibri"/>
                <a:sym typeface="Calibri"/>
              </a:rPr>
              <a:t>, numpy și dlib. OpenCV a fost folosit pentru procesarea imaginilor, numpy pentru matrici și calcule, dlib pentru detectarea feței și modelul pre-antrenat </a:t>
            </a:r>
            <a:r>
              <a:rPr b="1" lang="en-US" sz="3000">
                <a:solidFill>
                  <a:schemeClr val="dk1"/>
                </a:solidFill>
                <a:latin typeface="Calibri"/>
                <a:ea typeface="Calibri"/>
                <a:cs typeface="Calibri"/>
                <a:sym typeface="Calibri"/>
              </a:rPr>
              <a:t>shape_predictor_68_face_landmarks.dat</a:t>
            </a:r>
            <a:r>
              <a:rPr lang="en-US" sz="3000">
                <a:solidFill>
                  <a:schemeClr val="dk1"/>
                </a:solidFill>
                <a:latin typeface="Calibri"/>
                <a:ea typeface="Calibri"/>
                <a:cs typeface="Calibri"/>
                <a:sym typeface="Calibri"/>
              </a:rPr>
              <a:t> pentru cele 68 de landmark-uri ale feței.</a:t>
            </a:r>
            <a:endParaRPr sz="3000">
              <a:solidFill>
                <a:schemeClr val="dk1"/>
              </a:solidFill>
              <a:latin typeface="Calibri"/>
              <a:ea typeface="Calibri"/>
              <a:cs typeface="Calibri"/>
              <a:sym typeface="Calibri"/>
            </a:endParaRPr>
          </a:p>
          <a:p>
            <a:pPr indent="0" lvl="0" marL="0" marR="0" rtl="0" algn="l">
              <a:spcBef>
                <a:spcPts val="1200"/>
              </a:spcBef>
              <a:spcAft>
                <a:spcPts val="0"/>
              </a:spcAft>
              <a:buNone/>
            </a:pPr>
            <a:r>
              <a:rPr lang="en-US" sz="3000">
                <a:solidFill>
                  <a:schemeClr val="dk1"/>
                </a:solidFill>
                <a:latin typeface="Calibri"/>
                <a:ea typeface="Calibri"/>
                <a:cs typeface="Calibri"/>
                <a:sym typeface="Calibri"/>
              </a:rPr>
              <a:t>	Am folosit camera web integrată a telefonului și camera web integrată a laptop-ului.</a:t>
            </a:r>
            <a:endParaRPr sz="3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0" sz="3000" u="none">
              <a:solidFill>
                <a:schemeClr val="dk1"/>
              </a:solidFill>
              <a:latin typeface="Calibri"/>
              <a:ea typeface="Calibri"/>
              <a:cs typeface="Calibri"/>
              <a:sym typeface="Calibri"/>
            </a:endParaRPr>
          </a:p>
          <a:p>
            <a:pPr indent="0" lvl="0" marL="0" marR="0" rtl="0" algn="l">
              <a:spcBef>
                <a:spcPts val="0"/>
              </a:spcBef>
              <a:spcAft>
                <a:spcPts val="0"/>
              </a:spcAft>
              <a:buNone/>
            </a:pPr>
            <a:r>
              <a:t/>
            </a:r>
            <a:endParaRPr/>
          </a:p>
        </p:txBody>
      </p:sp>
      <p:sp>
        <p:nvSpPr>
          <p:cNvPr id="41" name="Google Shape;41;p1"/>
          <p:cNvSpPr/>
          <p:nvPr/>
        </p:nvSpPr>
        <p:spPr>
          <a:xfrm>
            <a:off x="10929850" y="6240826"/>
            <a:ext cx="8407576" cy="891547"/>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Librării folosite</a:t>
            </a:r>
            <a:endParaRPr/>
          </a:p>
        </p:txBody>
      </p:sp>
      <p:sp>
        <p:nvSpPr>
          <p:cNvPr id="42" name="Google Shape;42;p1"/>
          <p:cNvSpPr txBox="1"/>
          <p:nvPr/>
        </p:nvSpPr>
        <p:spPr>
          <a:xfrm>
            <a:off x="20178250" y="7106004"/>
            <a:ext cx="8407500" cy="77166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spAutoFit/>
          </a:bodyPr>
          <a:lstStyle/>
          <a:p>
            <a:pPr indent="-419100" lvl="0" marL="457200" marR="0" rtl="0" algn="l">
              <a:lnSpc>
                <a:spcPct val="115000"/>
              </a:lnSpc>
              <a:spcBef>
                <a:spcPts val="120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Capturarea imaginii - camera web furnizează cadrele.</a:t>
            </a:r>
            <a:endParaRPr sz="3000">
              <a:solidFill>
                <a:schemeClr val="dk1"/>
              </a:solidFill>
              <a:latin typeface="Calibri"/>
              <a:ea typeface="Calibri"/>
              <a:cs typeface="Calibri"/>
              <a:sym typeface="Calibri"/>
            </a:endParaRPr>
          </a:p>
          <a:p>
            <a:pPr indent="-419100" lvl="0" marL="457200" marR="0" rtl="0" algn="l">
              <a:lnSpc>
                <a:spcPct val="115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Detectarea feței - cu ajutorul bibliotecii dlib se identifică fața utilizatorului.</a:t>
            </a:r>
            <a:endParaRPr sz="3000">
              <a:solidFill>
                <a:schemeClr val="dk1"/>
              </a:solidFill>
              <a:latin typeface="Calibri"/>
              <a:ea typeface="Calibri"/>
              <a:cs typeface="Calibri"/>
              <a:sym typeface="Calibri"/>
            </a:endParaRPr>
          </a:p>
          <a:p>
            <a:pPr indent="-419100" lvl="0" marL="457200" marR="0" rtl="0" algn="l">
              <a:lnSpc>
                <a:spcPct val="115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Detecția landmark-urilor - sunt localizate 68 de puncte caracteristice, sunt extrase punctele care definesc ochii.</a:t>
            </a:r>
            <a:endParaRPr sz="3000">
              <a:solidFill>
                <a:schemeClr val="dk1"/>
              </a:solidFill>
              <a:latin typeface="Calibri"/>
              <a:ea typeface="Calibri"/>
              <a:cs typeface="Calibri"/>
              <a:sym typeface="Calibri"/>
            </a:endParaRPr>
          </a:p>
          <a:p>
            <a:pPr indent="-419100" lvl="0" marL="457200" marR="0" rtl="0" algn="l">
              <a:lnSpc>
                <a:spcPct val="115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Preprocesarea ochilor - se aplică filtru bilateral, erodare și praguri pentru evidențierea irisului.</a:t>
            </a:r>
            <a:endParaRPr sz="3000">
              <a:solidFill>
                <a:schemeClr val="dk1"/>
              </a:solidFill>
              <a:latin typeface="Calibri"/>
              <a:ea typeface="Calibri"/>
              <a:cs typeface="Calibri"/>
              <a:sym typeface="Calibri"/>
            </a:endParaRPr>
          </a:p>
          <a:p>
            <a:pPr indent="-419100" lvl="0" marL="457200" marR="0" rtl="0" algn="l">
              <a:lnSpc>
                <a:spcPct val="115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Localizarea pupilei - Se caută contururile și se calculează centrul de greutate al irisului.</a:t>
            </a:r>
            <a:endParaRPr sz="3000">
              <a:solidFill>
                <a:schemeClr val="dk1"/>
              </a:solidFill>
              <a:latin typeface="Calibri"/>
              <a:ea typeface="Calibri"/>
              <a:cs typeface="Calibri"/>
              <a:sym typeface="Calibri"/>
            </a:endParaRPr>
          </a:p>
          <a:p>
            <a:pPr indent="-419100" lvl="0" marL="457200" marR="0" rtl="0" algn="l">
              <a:lnSpc>
                <a:spcPct val="115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Afișarea rezultatului - Coordonatele pupilelor sunt suprapuse de imagine sub forma unei cruci verzi.</a:t>
            </a:r>
            <a:endParaRPr sz="3000">
              <a:solidFill>
                <a:schemeClr val="dk1"/>
              </a:solidFill>
              <a:latin typeface="Calibri"/>
              <a:ea typeface="Calibri"/>
              <a:cs typeface="Calibri"/>
              <a:sym typeface="Calibri"/>
            </a:endParaRPr>
          </a:p>
        </p:txBody>
      </p:sp>
      <p:sp>
        <p:nvSpPr>
          <p:cNvPr id="43" name="Google Shape;43;p1"/>
          <p:cNvSpPr/>
          <p:nvPr/>
        </p:nvSpPr>
        <p:spPr>
          <a:xfrm>
            <a:off x="20178184" y="6240826"/>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Pașii algoritmului</a:t>
            </a:r>
            <a:endParaRPr/>
          </a:p>
        </p:txBody>
      </p:sp>
      <p:sp>
        <p:nvSpPr>
          <p:cNvPr id="44" name="Google Shape;44;p1"/>
          <p:cNvSpPr txBox="1"/>
          <p:nvPr/>
        </p:nvSpPr>
        <p:spPr>
          <a:xfrm>
            <a:off x="20178250" y="16842975"/>
            <a:ext cx="8407500" cy="39993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spAutoFit/>
          </a:bodyPr>
          <a:lstStyle/>
          <a:p>
            <a:pPr indent="-419100" lvl="0" marL="457200" marR="0" rtl="0" algn="l">
              <a:lnSpc>
                <a:spcPct val="115000"/>
              </a:lnSpc>
              <a:spcBef>
                <a:spcPts val="120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Am realizat un sistem simplu de eye-tracking folosind Python, OpenCV și dlib.</a:t>
            </a:r>
            <a:endParaRPr sz="3000">
              <a:solidFill>
                <a:schemeClr val="dk1"/>
              </a:solidFill>
              <a:latin typeface="Calibri"/>
              <a:ea typeface="Calibri"/>
              <a:cs typeface="Calibri"/>
              <a:sym typeface="Calibri"/>
            </a:endParaRPr>
          </a:p>
          <a:p>
            <a:pPr indent="-419100" lvl="0" marL="457200" marR="0" rtl="0" algn="l">
              <a:lnSpc>
                <a:spcPct val="115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Sistemul identifică în timp real poziția pupilelor pe baza landmark-urilor faciale.</a:t>
            </a:r>
            <a:endParaRPr sz="3000">
              <a:solidFill>
                <a:schemeClr val="dk1"/>
              </a:solidFill>
              <a:latin typeface="Calibri"/>
              <a:ea typeface="Calibri"/>
              <a:cs typeface="Calibri"/>
              <a:sym typeface="Calibri"/>
            </a:endParaRPr>
          </a:p>
          <a:p>
            <a:pPr indent="-419100" lvl="0" marL="457200" marR="0" rtl="0" algn="l">
              <a:lnSpc>
                <a:spcPct val="115000"/>
              </a:lnSpc>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Rezultatele arată că metoda funcționează bine în condiții controlate, dar este sensibilă la lumină și mișcări bruște.</a:t>
            </a:r>
            <a:endParaRPr sz="3000">
              <a:solidFill>
                <a:schemeClr val="dk1"/>
              </a:solidFill>
              <a:latin typeface="Calibri"/>
              <a:ea typeface="Calibri"/>
              <a:cs typeface="Calibri"/>
              <a:sym typeface="Calibri"/>
            </a:endParaRPr>
          </a:p>
        </p:txBody>
      </p:sp>
      <p:sp>
        <p:nvSpPr>
          <p:cNvPr id="45" name="Google Shape;45;p1"/>
          <p:cNvSpPr/>
          <p:nvPr/>
        </p:nvSpPr>
        <p:spPr>
          <a:xfrm>
            <a:off x="20178247" y="15961262"/>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Concluzii</a:t>
            </a:r>
            <a:endParaRPr/>
          </a:p>
        </p:txBody>
      </p:sp>
      <p:sp>
        <p:nvSpPr>
          <p:cNvPr id="46" name="Google Shape;46;p1"/>
          <p:cNvSpPr/>
          <p:nvPr/>
        </p:nvSpPr>
        <p:spPr>
          <a:xfrm>
            <a:off x="10925550" y="12957838"/>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Rezultate</a:t>
            </a:r>
            <a:endParaRPr/>
          </a:p>
        </p:txBody>
      </p:sp>
      <p:sp>
        <p:nvSpPr>
          <p:cNvPr id="47" name="Google Shape;47;p1"/>
          <p:cNvSpPr txBox="1"/>
          <p:nvPr/>
        </p:nvSpPr>
        <p:spPr>
          <a:xfrm>
            <a:off x="1481775" y="7106000"/>
            <a:ext cx="8407500" cy="38100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noAutofit/>
          </a:bodyPr>
          <a:lstStyle/>
          <a:p>
            <a:pPr indent="457200" lvl="0" marL="0" rtl="0" algn="l">
              <a:lnSpc>
                <a:spcPct val="115000"/>
              </a:lnSpc>
              <a:spcBef>
                <a:spcPts val="1200"/>
              </a:spcBef>
              <a:spcAft>
                <a:spcPts val="1200"/>
              </a:spcAft>
              <a:buClr>
                <a:schemeClr val="dk1"/>
              </a:buClr>
              <a:buSzPts val="1100"/>
              <a:buFont typeface="Arial"/>
              <a:buNone/>
            </a:pPr>
            <a:r>
              <a:rPr lang="en-US" sz="3000">
                <a:solidFill>
                  <a:schemeClr val="dk1"/>
                </a:solidFill>
                <a:highlight>
                  <a:schemeClr val="lt1"/>
                </a:highlight>
                <a:latin typeface="Calibri"/>
                <a:ea typeface="Calibri"/>
                <a:cs typeface="Calibri"/>
                <a:sym typeface="Calibri"/>
              </a:rPr>
              <a:t>Eye-tracking-ul este o tehnologie importantă pentru analiza comportamentului vizual, cu aplicații în medicină, educație și interacțiunea om-calculator. Sistemele existente sunt adesea costisitoare și necesită echipamente specializate, limitând accesibilitatea acestei tehnologii. Proiectul nostru utilizează modelul pre-antrenat din librării.</a:t>
            </a:r>
            <a:endParaRPr sz="3000">
              <a:solidFill>
                <a:schemeClr val="dk1"/>
              </a:solidFill>
              <a:latin typeface="Calibri"/>
              <a:ea typeface="Calibri"/>
              <a:cs typeface="Calibri"/>
              <a:sym typeface="Calibri"/>
            </a:endParaRPr>
          </a:p>
        </p:txBody>
      </p:sp>
      <p:sp>
        <p:nvSpPr>
          <p:cNvPr id="48" name="Google Shape;48;p1"/>
          <p:cNvSpPr txBox="1"/>
          <p:nvPr/>
        </p:nvSpPr>
        <p:spPr>
          <a:xfrm>
            <a:off x="505500" y="2655975"/>
            <a:ext cx="16764300" cy="4464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b="0" i="0" sz="2900" u="none" cap="none" strike="noStrike">
              <a:solidFill>
                <a:srgbClr val="FF0000"/>
              </a:solidFill>
              <a:latin typeface="Space Mono"/>
              <a:ea typeface="Space Mono"/>
              <a:cs typeface="Space Mono"/>
              <a:sym typeface="Space Mono"/>
            </a:endParaRPr>
          </a:p>
        </p:txBody>
      </p:sp>
      <p:sp>
        <p:nvSpPr>
          <p:cNvPr id="49" name="Google Shape;49;p1"/>
          <p:cNvSpPr txBox="1"/>
          <p:nvPr/>
        </p:nvSpPr>
        <p:spPr>
          <a:xfrm>
            <a:off x="11821375" y="7324625"/>
            <a:ext cx="16764300" cy="4464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t/>
            </a:r>
            <a:endParaRPr b="0" i="0" sz="2900" u="none" cap="none" strike="noStrike">
              <a:solidFill>
                <a:srgbClr val="FF0000"/>
              </a:solidFill>
              <a:latin typeface="Space Mono"/>
              <a:ea typeface="Space Mono"/>
              <a:cs typeface="Space Mono"/>
              <a:sym typeface="Space Mono"/>
            </a:endParaRPr>
          </a:p>
        </p:txBody>
      </p:sp>
      <p:pic>
        <p:nvPicPr>
          <p:cNvPr id="50" name="Google Shape;50;p1"/>
          <p:cNvPicPr preferRelativeResize="0"/>
          <p:nvPr/>
        </p:nvPicPr>
        <p:blipFill>
          <a:blip r:embed="rId3">
            <a:alphaModFix/>
          </a:blip>
          <a:stretch>
            <a:fillRect/>
          </a:stretch>
        </p:blipFill>
        <p:spPr>
          <a:xfrm>
            <a:off x="1025313" y="797838"/>
            <a:ext cx="2857500" cy="2857500"/>
          </a:xfrm>
          <a:prstGeom prst="rect">
            <a:avLst/>
          </a:prstGeom>
          <a:noFill/>
          <a:ln>
            <a:noFill/>
          </a:ln>
        </p:spPr>
      </p:pic>
      <p:pic>
        <p:nvPicPr>
          <p:cNvPr id="51" name="Google Shape;51;p1"/>
          <p:cNvPicPr preferRelativeResize="0"/>
          <p:nvPr/>
        </p:nvPicPr>
        <p:blipFill>
          <a:blip r:embed="rId4">
            <a:alphaModFix/>
          </a:blip>
          <a:stretch>
            <a:fillRect/>
          </a:stretch>
        </p:blipFill>
        <p:spPr>
          <a:xfrm>
            <a:off x="26375875" y="321600"/>
            <a:ext cx="2838450" cy="3810000"/>
          </a:xfrm>
          <a:prstGeom prst="rect">
            <a:avLst/>
          </a:prstGeom>
          <a:noFill/>
          <a:ln>
            <a:noFill/>
          </a:ln>
        </p:spPr>
      </p:pic>
      <p:graphicFrame>
        <p:nvGraphicFramePr>
          <p:cNvPr id="52" name="Google Shape;52;p1"/>
          <p:cNvGraphicFramePr/>
          <p:nvPr/>
        </p:nvGraphicFramePr>
        <p:xfrm>
          <a:off x="10752088" y="31198738"/>
          <a:ext cx="3000000" cy="3000000"/>
        </p:xfrm>
        <a:graphic>
          <a:graphicData uri="http://schemas.openxmlformats.org/drawingml/2006/table">
            <a:tbl>
              <a:tblPr>
                <a:noFill/>
                <a:tableStyleId>{1D923587-7BDA-4209-A08F-FE8909778B38}</a:tableStyleId>
              </a:tblPr>
              <a:tblGrid>
                <a:gridCol w="2101900"/>
                <a:gridCol w="2101900"/>
                <a:gridCol w="2101900"/>
                <a:gridCol w="2101900"/>
              </a:tblGrid>
              <a:tr h="7010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Predicție: Ochi Detectați</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Predicție: Ochi Nedetectați</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Total</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r>
              <a:tr h="701025">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Există ochi</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True Positives (TP) = 8</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False Negatives (FN) = 2</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10</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r>
              <a:tr h="701025">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Nu există  ochi</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False Positives (FP) = 1</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True Negatives (TN) = 9</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c>
                  <a:txBody>
                    <a:bodyPr/>
                    <a:lstStyle/>
                    <a:p>
                      <a:pPr indent="0" lvl="0" marL="0" rtl="0" algn="l">
                        <a:spcBef>
                          <a:spcPts val="0"/>
                        </a:spcBef>
                        <a:spcAft>
                          <a:spcPts val="0"/>
                        </a:spcAft>
                        <a:buNone/>
                      </a:pPr>
                      <a:r>
                        <a:rPr lang="en-US" sz="3000">
                          <a:solidFill>
                            <a:srgbClr val="000000"/>
                          </a:solidFill>
                          <a:latin typeface="Calibri"/>
                          <a:ea typeface="Calibri"/>
                          <a:cs typeface="Calibri"/>
                          <a:sym typeface="Calibri"/>
                        </a:rPr>
                        <a:t>10</a:t>
                      </a:r>
                      <a:endParaRPr sz="3000">
                        <a:solidFill>
                          <a:srgbClr val="000000"/>
                        </a:solidFill>
                        <a:latin typeface="Calibri"/>
                        <a:ea typeface="Calibri"/>
                        <a:cs typeface="Calibri"/>
                        <a:sym typeface="Calibri"/>
                      </a:endParaRPr>
                    </a:p>
                    <a:p>
                      <a:pPr indent="0" lvl="0" marL="0" rtl="0" algn="l">
                        <a:spcBef>
                          <a:spcPts val="0"/>
                        </a:spcBef>
                        <a:spcAft>
                          <a:spcPts val="0"/>
                        </a:spcAft>
                        <a:buNone/>
                      </a:pPr>
                      <a:r>
                        <a:t/>
                      </a:r>
                      <a:endParaRPr sz="3000"/>
                    </a:p>
                  </a:txBody>
                  <a:tcPr marT="91425" marB="91425" marR="91425" marL="91425"/>
                </a:tc>
              </a:tr>
            </a:tbl>
          </a:graphicData>
        </a:graphic>
      </p:graphicFrame>
      <p:sp>
        <p:nvSpPr>
          <p:cNvPr id="53" name="Google Shape;53;p1"/>
          <p:cNvSpPr/>
          <p:nvPr/>
        </p:nvSpPr>
        <p:spPr>
          <a:xfrm>
            <a:off x="10752128" y="30241388"/>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Matricea de confuzie</a:t>
            </a:r>
            <a:endParaRPr/>
          </a:p>
        </p:txBody>
      </p:sp>
      <p:pic>
        <p:nvPicPr>
          <p:cNvPr id="54" name="Google Shape;54;p1"/>
          <p:cNvPicPr preferRelativeResize="0"/>
          <p:nvPr/>
        </p:nvPicPr>
        <p:blipFill>
          <a:blip r:embed="rId5">
            <a:alphaModFix/>
          </a:blip>
          <a:stretch>
            <a:fillRect/>
          </a:stretch>
        </p:blipFill>
        <p:spPr>
          <a:xfrm>
            <a:off x="11231900" y="15034238"/>
            <a:ext cx="3466125" cy="3512650"/>
          </a:xfrm>
          <a:prstGeom prst="rect">
            <a:avLst/>
          </a:prstGeom>
          <a:noFill/>
          <a:ln>
            <a:noFill/>
          </a:ln>
        </p:spPr>
      </p:pic>
      <p:pic>
        <p:nvPicPr>
          <p:cNvPr id="55" name="Google Shape;55;p1"/>
          <p:cNvPicPr preferRelativeResize="0"/>
          <p:nvPr/>
        </p:nvPicPr>
        <p:blipFill>
          <a:blip r:embed="rId6">
            <a:alphaModFix/>
          </a:blip>
          <a:stretch>
            <a:fillRect/>
          </a:stretch>
        </p:blipFill>
        <p:spPr>
          <a:xfrm>
            <a:off x="15457625" y="15017000"/>
            <a:ext cx="3466125" cy="3573275"/>
          </a:xfrm>
          <a:prstGeom prst="rect">
            <a:avLst/>
          </a:prstGeom>
          <a:noFill/>
          <a:ln>
            <a:noFill/>
          </a:ln>
        </p:spPr>
      </p:pic>
      <p:pic>
        <p:nvPicPr>
          <p:cNvPr id="56" name="Google Shape;56;p1"/>
          <p:cNvPicPr preferRelativeResize="0"/>
          <p:nvPr/>
        </p:nvPicPr>
        <p:blipFill>
          <a:blip r:embed="rId7">
            <a:alphaModFix/>
          </a:blip>
          <a:stretch>
            <a:fillRect/>
          </a:stretch>
        </p:blipFill>
        <p:spPr>
          <a:xfrm>
            <a:off x="11231900" y="18726975"/>
            <a:ext cx="3466125" cy="3573275"/>
          </a:xfrm>
          <a:prstGeom prst="rect">
            <a:avLst/>
          </a:prstGeom>
          <a:noFill/>
          <a:ln>
            <a:noFill/>
          </a:ln>
        </p:spPr>
      </p:pic>
      <p:pic>
        <p:nvPicPr>
          <p:cNvPr id="57" name="Google Shape;57;p1"/>
          <p:cNvPicPr preferRelativeResize="0"/>
          <p:nvPr/>
        </p:nvPicPr>
        <p:blipFill>
          <a:blip r:embed="rId8">
            <a:alphaModFix/>
          </a:blip>
          <a:stretch>
            <a:fillRect/>
          </a:stretch>
        </p:blipFill>
        <p:spPr>
          <a:xfrm>
            <a:off x="15457625" y="18748675"/>
            <a:ext cx="3466125" cy="3573275"/>
          </a:xfrm>
          <a:prstGeom prst="rect">
            <a:avLst/>
          </a:prstGeom>
          <a:noFill/>
          <a:ln>
            <a:noFill/>
          </a:ln>
        </p:spPr>
      </p:pic>
      <p:sp>
        <p:nvSpPr>
          <p:cNvPr id="58" name="Google Shape;58;p1"/>
          <p:cNvSpPr txBox="1"/>
          <p:nvPr/>
        </p:nvSpPr>
        <p:spPr>
          <a:xfrm>
            <a:off x="1481775" y="11961800"/>
            <a:ext cx="8407500" cy="142053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noAutofit/>
          </a:bodyPr>
          <a:lstStyle/>
          <a:p>
            <a:pPr indent="457200" lvl="0" marL="0" rtl="0" algn="l">
              <a:lnSpc>
                <a:spcPct val="115000"/>
              </a:lnSpc>
              <a:spcBef>
                <a:spcPts val="1200"/>
              </a:spcBef>
              <a:spcAft>
                <a:spcPts val="1200"/>
              </a:spcAft>
              <a:buClr>
                <a:schemeClr val="dk1"/>
              </a:buClr>
              <a:buSzPts val="1100"/>
              <a:buFont typeface="Arial"/>
              <a:buNone/>
            </a:pPr>
            <a:r>
              <a:t/>
            </a:r>
            <a:endParaRPr sz="3000">
              <a:solidFill>
                <a:schemeClr val="dk1"/>
              </a:solidFill>
              <a:latin typeface="Calibri"/>
              <a:ea typeface="Calibri"/>
              <a:cs typeface="Calibri"/>
              <a:sym typeface="Calibri"/>
            </a:endParaRPr>
          </a:p>
        </p:txBody>
      </p:sp>
      <p:sp>
        <p:nvSpPr>
          <p:cNvPr id="59" name="Google Shape;59;p1"/>
          <p:cNvSpPr/>
          <p:nvPr/>
        </p:nvSpPr>
        <p:spPr>
          <a:xfrm>
            <a:off x="2925813" y="14464338"/>
            <a:ext cx="50574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Detectare față</a:t>
            </a:r>
            <a:endParaRPr/>
          </a:p>
        </p:txBody>
      </p:sp>
      <p:sp>
        <p:nvSpPr>
          <p:cNvPr id="60" name="Google Shape;60;p1"/>
          <p:cNvSpPr/>
          <p:nvPr/>
        </p:nvSpPr>
        <p:spPr>
          <a:xfrm>
            <a:off x="2201763" y="16644450"/>
            <a:ext cx="6505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Calibrare automată</a:t>
            </a:r>
            <a:endParaRPr/>
          </a:p>
        </p:txBody>
      </p:sp>
      <p:sp>
        <p:nvSpPr>
          <p:cNvPr id="61" name="Google Shape;61;p1"/>
          <p:cNvSpPr/>
          <p:nvPr/>
        </p:nvSpPr>
        <p:spPr>
          <a:xfrm>
            <a:off x="2057613" y="18824588"/>
            <a:ext cx="67938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Extragere regiuni ochi</a:t>
            </a:r>
            <a:endParaRPr b="1" sz="5400">
              <a:solidFill>
                <a:srgbClr val="EAF1DD"/>
              </a:solidFill>
              <a:latin typeface="Calibri"/>
              <a:ea typeface="Calibri"/>
              <a:cs typeface="Calibri"/>
              <a:sym typeface="Calibri"/>
            </a:endParaRPr>
          </a:p>
        </p:txBody>
      </p:sp>
      <p:sp>
        <p:nvSpPr>
          <p:cNvPr id="62" name="Google Shape;62;p1"/>
          <p:cNvSpPr/>
          <p:nvPr/>
        </p:nvSpPr>
        <p:spPr>
          <a:xfrm>
            <a:off x="5157363" y="13175825"/>
            <a:ext cx="594300" cy="128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3" name="Google Shape;63;p1"/>
          <p:cNvSpPr/>
          <p:nvPr/>
        </p:nvSpPr>
        <p:spPr>
          <a:xfrm>
            <a:off x="5157363" y="15355925"/>
            <a:ext cx="594300" cy="128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4" name="Google Shape;64;p1"/>
          <p:cNvSpPr/>
          <p:nvPr/>
        </p:nvSpPr>
        <p:spPr>
          <a:xfrm>
            <a:off x="5157363" y="17536063"/>
            <a:ext cx="594300" cy="128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5" name="Google Shape;65;p1"/>
          <p:cNvSpPr/>
          <p:nvPr/>
        </p:nvSpPr>
        <p:spPr>
          <a:xfrm>
            <a:off x="5157363" y="19729688"/>
            <a:ext cx="594300" cy="128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6" name="Google Shape;66;p1"/>
          <p:cNvSpPr/>
          <p:nvPr/>
        </p:nvSpPr>
        <p:spPr>
          <a:xfrm>
            <a:off x="2833863" y="21084350"/>
            <a:ext cx="52413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Detectare pupile</a:t>
            </a:r>
            <a:endParaRPr b="1" sz="5400">
              <a:solidFill>
                <a:srgbClr val="EAF1DD"/>
              </a:solidFill>
              <a:latin typeface="Calibri"/>
              <a:ea typeface="Calibri"/>
              <a:cs typeface="Calibri"/>
              <a:sym typeface="Calibri"/>
            </a:endParaRPr>
          </a:p>
        </p:txBody>
      </p:sp>
      <p:sp>
        <p:nvSpPr>
          <p:cNvPr id="67" name="Google Shape;67;p1"/>
          <p:cNvSpPr/>
          <p:nvPr/>
        </p:nvSpPr>
        <p:spPr>
          <a:xfrm>
            <a:off x="2708338" y="23264488"/>
            <a:ext cx="5569800" cy="23508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Urmărire coordonate pupile</a:t>
            </a:r>
            <a:endParaRPr b="1" sz="5400">
              <a:solidFill>
                <a:srgbClr val="EAF1DD"/>
              </a:solidFill>
              <a:latin typeface="Calibri"/>
              <a:ea typeface="Calibri"/>
              <a:cs typeface="Calibri"/>
              <a:sym typeface="Calibri"/>
            </a:endParaRPr>
          </a:p>
        </p:txBody>
      </p:sp>
      <p:sp>
        <p:nvSpPr>
          <p:cNvPr id="68" name="Google Shape;68;p1"/>
          <p:cNvSpPr/>
          <p:nvPr/>
        </p:nvSpPr>
        <p:spPr>
          <a:xfrm>
            <a:off x="5157363" y="21975938"/>
            <a:ext cx="594300" cy="1288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69" name="Google Shape;69;p1"/>
          <p:cNvSpPr/>
          <p:nvPr/>
        </p:nvSpPr>
        <p:spPr>
          <a:xfrm>
            <a:off x="2833875" y="12284238"/>
            <a:ext cx="52413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Capturare video</a:t>
            </a:r>
            <a:endParaRPr/>
          </a:p>
        </p:txBody>
      </p:sp>
      <p:sp>
        <p:nvSpPr>
          <p:cNvPr id="70" name="Google Shape;70;p1"/>
          <p:cNvSpPr/>
          <p:nvPr/>
        </p:nvSpPr>
        <p:spPr>
          <a:xfrm>
            <a:off x="20178247" y="21285074"/>
            <a:ext cx="8407500" cy="8916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Performanța Sistemului</a:t>
            </a:r>
            <a:endParaRPr/>
          </a:p>
        </p:txBody>
      </p:sp>
      <p:sp>
        <p:nvSpPr>
          <p:cNvPr id="71" name="Google Shape;71;p1"/>
          <p:cNvSpPr/>
          <p:nvPr/>
        </p:nvSpPr>
        <p:spPr>
          <a:xfrm>
            <a:off x="21749363" y="25303975"/>
            <a:ext cx="5569800" cy="2350800"/>
          </a:xfrm>
          <a:prstGeom prst="rect">
            <a:avLst/>
          </a:prstGeom>
          <a:solidFill>
            <a:srgbClr val="366092"/>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Urmărire coordonate pupile</a:t>
            </a:r>
            <a:endParaRPr b="1" sz="5400">
              <a:solidFill>
                <a:srgbClr val="EAF1DD"/>
              </a:solidFill>
              <a:latin typeface="Calibri"/>
              <a:ea typeface="Calibri"/>
              <a:cs typeface="Calibri"/>
              <a:sym typeface="Calibri"/>
            </a:endParaRPr>
          </a:p>
        </p:txBody>
      </p:sp>
      <p:sp>
        <p:nvSpPr>
          <p:cNvPr id="72" name="Google Shape;72;p1"/>
          <p:cNvSpPr txBox="1"/>
          <p:nvPr/>
        </p:nvSpPr>
        <p:spPr>
          <a:xfrm>
            <a:off x="20178150" y="22176675"/>
            <a:ext cx="8407500" cy="12166200"/>
          </a:xfrm>
          <a:prstGeom prst="rect">
            <a:avLst/>
          </a:prstGeom>
          <a:solidFill>
            <a:schemeClr val="lt1"/>
          </a:solidFill>
          <a:ln cap="flat" cmpd="sng" w="12700">
            <a:solidFill>
              <a:srgbClr val="366092"/>
            </a:solidFill>
            <a:prstDash val="solid"/>
            <a:round/>
            <a:headEnd len="sm" w="sm" type="none"/>
            <a:tailEnd len="sm" w="sm" type="none"/>
          </a:ln>
        </p:spPr>
        <p:txBody>
          <a:bodyPr anchorCtr="0" anchor="t" bIns="173925" lIns="173925" spcFirstLastPara="1" rIns="173925" wrap="square" tIns="173925">
            <a:noAutofit/>
          </a:bodyPr>
          <a:lstStyle/>
          <a:p>
            <a:pPr indent="457200" lvl="0" marL="0" rtl="0" algn="l">
              <a:lnSpc>
                <a:spcPct val="115000"/>
              </a:lnSpc>
              <a:spcBef>
                <a:spcPts val="1200"/>
              </a:spcBef>
              <a:spcAft>
                <a:spcPts val="1200"/>
              </a:spcAft>
              <a:buClr>
                <a:schemeClr val="dk1"/>
              </a:buClr>
              <a:buSzPts val="1100"/>
              <a:buFont typeface="Arial"/>
              <a:buNone/>
            </a:pPr>
            <a:r>
              <a:t/>
            </a:r>
            <a:endParaRPr sz="3000">
              <a:solidFill>
                <a:schemeClr val="dk1"/>
              </a:solidFill>
              <a:latin typeface="Calibri"/>
              <a:ea typeface="Calibri"/>
              <a:cs typeface="Calibri"/>
              <a:sym typeface="Calibri"/>
            </a:endParaRPr>
          </a:p>
        </p:txBody>
      </p:sp>
      <p:sp>
        <p:nvSpPr>
          <p:cNvPr id="73" name="Google Shape;73;p1"/>
          <p:cNvSpPr/>
          <p:nvPr/>
        </p:nvSpPr>
        <p:spPr>
          <a:xfrm>
            <a:off x="21130782" y="22862638"/>
            <a:ext cx="6188400" cy="2350800"/>
          </a:xfrm>
          <a:prstGeom prst="rect">
            <a:avLst/>
          </a:prstGeom>
          <a:solidFill>
            <a:srgbClr val="6AA84F"/>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marR="0" rtl="0" algn="ctr">
              <a:spcBef>
                <a:spcPts val="0"/>
              </a:spcBef>
              <a:spcAft>
                <a:spcPts val="0"/>
              </a:spcAft>
              <a:buNone/>
            </a:pPr>
            <a:r>
              <a:rPr b="1" lang="en-US" sz="5400">
                <a:solidFill>
                  <a:srgbClr val="EAF1DD"/>
                </a:solidFill>
                <a:latin typeface="Calibri"/>
                <a:ea typeface="Calibri"/>
                <a:cs typeface="Calibri"/>
                <a:sym typeface="Calibri"/>
              </a:rPr>
              <a:t>Acuratețe: 85.7%</a:t>
            </a:r>
            <a:endParaRPr b="1" sz="5400">
              <a:solidFill>
                <a:srgbClr val="EAF1DD"/>
              </a:solidFill>
              <a:latin typeface="Calibri"/>
              <a:ea typeface="Calibri"/>
              <a:cs typeface="Calibri"/>
              <a:sym typeface="Calibri"/>
            </a:endParaRPr>
          </a:p>
          <a:p>
            <a:pPr indent="0" lvl="0" marL="0" marR="0" rtl="0" algn="ctr">
              <a:spcBef>
                <a:spcPts val="0"/>
              </a:spcBef>
              <a:spcAft>
                <a:spcPts val="0"/>
              </a:spcAft>
              <a:buNone/>
            </a:pPr>
            <a:r>
              <a:rPr b="1" lang="en-US" sz="3000">
                <a:solidFill>
                  <a:srgbClr val="EAF1DD"/>
                </a:solidFill>
                <a:latin typeface="Calibri"/>
                <a:ea typeface="Calibri"/>
                <a:cs typeface="Calibri"/>
                <a:sym typeface="Calibri"/>
              </a:rPr>
              <a:t>(TP+TN)/(TP+TN+FP+FN)</a:t>
            </a:r>
            <a:endParaRPr b="1" sz="3000">
              <a:solidFill>
                <a:srgbClr val="EAF1DD"/>
              </a:solidFill>
              <a:latin typeface="Calibri"/>
              <a:ea typeface="Calibri"/>
              <a:cs typeface="Calibri"/>
              <a:sym typeface="Calibri"/>
            </a:endParaRPr>
          </a:p>
        </p:txBody>
      </p:sp>
      <p:sp>
        <p:nvSpPr>
          <p:cNvPr id="74" name="Google Shape;74;p1"/>
          <p:cNvSpPr/>
          <p:nvPr/>
        </p:nvSpPr>
        <p:spPr>
          <a:xfrm>
            <a:off x="21130775" y="25762138"/>
            <a:ext cx="6188400" cy="2350800"/>
          </a:xfrm>
          <a:prstGeom prst="rect">
            <a:avLst/>
          </a:prstGeom>
          <a:solidFill>
            <a:srgbClr val="4A86E8"/>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rtl="0" algn="ctr">
              <a:spcBef>
                <a:spcPts val="0"/>
              </a:spcBef>
              <a:spcAft>
                <a:spcPts val="0"/>
              </a:spcAft>
              <a:buSzPts val="1100"/>
              <a:buNone/>
            </a:pPr>
            <a:r>
              <a:t/>
            </a:r>
            <a:endParaRPr b="1" sz="5400">
              <a:solidFill>
                <a:srgbClr val="EAF1DD"/>
              </a:solidFill>
              <a:latin typeface="Calibri"/>
              <a:ea typeface="Calibri"/>
              <a:cs typeface="Calibri"/>
              <a:sym typeface="Calibri"/>
            </a:endParaRPr>
          </a:p>
          <a:p>
            <a:pPr indent="0" lvl="0" marL="0" rtl="0" algn="ctr">
              <a:spcBef>
                <a:spcPts val="0"/>
              </a:spcBef>
              <a:spcAft>
                <a:spcPts val="0"/>
              </a:spcAft>
              <a:buSzPts val="1100"/>
              <a:buNone/>
            </a:pPr>
            <a:r>
              <a:rPr b="1" lang="en-US" sz="5400">
                <a:solidFill>
                  <a:srgbClr val="EAF1DD"/>
                </a:solidFill>
                <a:latin typeface="Calibri"/>
                <a:ea typeface="Calibri"/>
                <a:cs typeface="Calibri"/>
                <a:sym typeface="Calibri"/>
              </a:rPr>
              <a:t>Precizie:83,3% </a:t>
            </a:r>
            <a:endParaRPr b="1" sz="5400">
              <a:solidFill>
                <a:srgbClr val="EAF1D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3000">
                <a:solidFill>
                  <a:srgbClr val="EAF1DD"/>
                </a:solidFill>
                <a:latin typeface="Calibri"/>
                <a:ea typeface="Calibri"/>
                <a:cs typeface="Calibri"/>
                <a:sym typeface="Calibri"/>
              </a:rPr>
              <a:t>TP/(TP+FP)</a:t>
            </a:r>
            <a:endParaRPr b="1" sz="3000">
              <a:solidFill>
                <a:srgbClr val="EAF1DD"/>
              </a:solidFill>
              <a:latin typeface="Calibri"/>
              <a:ea typeface="Calibri"/>
              <a:cs typeface="Calibri"/>
              <a:sym typeface="Calibri"/>
            </a:endParaRPr>
          </a:p>
          <a:p>
            <a:pPr indent="0" lvl="0" marL="0" marR="0" rtl="0" algn="ctr">
              <a:spcBef>
                <a:spcPts val="0"/>
              </a:spcBef>
              <a:spcAft>
                <a:spcPts val="0"/>
              </a:spcAft>
              <a:buNone/>
            </a:pPr>
            <a:r>
              <a:t/>
            </a:r>
            <a:endParaRPr b="1" sz="5400">
              <a:solidFill>
                <a:srgbClr val="EAF1DD"/>
              </a:solidFill>
              <a:latin typeface="Calibri"/>
              <a:ea typeface="Calibri"/>
              <a:cs typeface="Calibri"/>
              <a:sym typeface="Calibri"/>
            </a:endParaRPr>
          </a:p>
        </p:txBody>
      </p:sp>
      <p:sp>
        <p:nvSpPr>
          <p:cNvPr id="75" name="Google Shape;75;p1"/>
          <p:cNvSpPr/>
          <p:nvPr/>
        </p:nvSpPr>
        <p:spPr>
          <a:xfrm>
            <a:off x="21130775" y="28661650"/>
            <a:ext cx="6188400" cy="2350800"/>
          </a:xfrm>
          <a:prstGeom prst="rect">
            <a:avLst/>
          </a:prstGeom>
          <a:solidFill>
            <a:srgbClr val="BF9000"/>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rtl="0" algn="ctr">
              <a:spcBef>
                <a:spcPts val="0"/>
              </a:spcBef>
              <a:spcAft>
                <a:spcPts val="0"/>
              </a:spcAft>
              <a:buSzPts val="1100"/>
              <a:buNone/>
            </a:pPr>
            <a:r>
              <a:t/>
            </a:r>
            <a:endParaRPr b="1" sz="5400">
              <a:solidFill>
                <a:srgbClr val="EAF1D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5400">
                <a:solidFill>
                  <a:srgbClr val="EAF1DD"/>
                </a:solidFill>
                <a:latin typeface="Calibri"/>
                <a:ea typeface="Calibri"/>
                <a:cs typeface="Calibri"/>
                <a:sym typeface="Calibri"/>
              </a:rPr>
              <a:t>Recall:</a:t>
            </a:r>
            <a:r>
              <a:rPr b="1" lang="en-US" sz="5400">
                <a:solidFill>
                  <a:srgbClr val="EAF1DD"/>
                </a:solidFill>
                <a:latin typeface="Calibri"/>
                <a:ea typeface="Calibri"/>
                <a:cs typeface="Calibri"/>
                <a:sym typeface="Calibri"/>
              </a:rPr>
              <a:t> 80,0%</a:t>
            </a:r>
            <a:endParaRPr b="1" sz="5400">
              <a:solidFill>
                <a:srgbClr val="EAF1DD"/>
              </a:solidFill>
              <a:latin typeface="Calibri"/>
              <a:ea typeface="Calibri"/>
              <a:cs typeface="Calibri"/>
              <a:sym typeface="Calibri"/>
            </a:endParaRPr>
          </a:p>
          <a:p>
            <a:pPr indent="0" lvl="0" marL="0" rtl="0" algn="ctr">
              <a:spcBef>
                <a:spcPts val="0"/>
              </a:spcBef>
              <a:spcAft>
                <a:spcPts val="0"/>
              </a:spcAft>
              <a:buSzPts val="1100"/>
              <a:buNone/>
            </a:pPr>
            <a:r>
              <a:rPr b="1" lang="en-US" sz="3000">
                <a:solidFill>
                  <a:srgbClr val="EAF1DD"/>
                </a:solidFill>
                <a:latin typeface="Calibri"/>
                <a:ea typeface="Calibri"/>
                <a:cs typeface="Calibri"/>
                <a:sym typeface="Calibri"/>
              </a:rPr>
              <a:t>TP/(TP+FN)</a:t>
            </a:r>
            <a:endParaRPr b="1" sz="5400">
              <a:solidFill>
                <a:srgbClr val="EAF1DD"/>
              </a:solidFill>
              <a:latin typeface="Calibri"/>
              <a:ea typeface="Calibri"/>
              <a:cs typeface="Calibri"/>
              <a:sym typeface="Calibri"/>
            </a:endParaRPr>
          </a:p>
          <a:p>
            <a:pPr indent="0" lvl="0" marL="0" marR="0" rtl="0" algn="ctr">
              <a:spcBef>
                <a:spcPts val="0"/>
              </a:spcBef>
              <a:spcAft>
                <a:spcPts val="0"/>
              </a:spcAft>
              <a:buNone/>
            </a:pPr>
            <a:r>
              <a:t/>
            </a:r>
            <a:endParaRPr b="1" sz="5400">
              <a:solidFill>
                <a:srgbClr val="EAF1DD"/>
              </a:solidFill>
              <a:latin typeface="Calibri"/>
              <a:ea typeface="Calibri"/>
              <a:cs typeface="Calibri"/>
              <a:sym typeface="Calibri"/>
            </a:endParaRPr>
          </a:p>
        </p:txBody>
      </p:sp>
      <p:sp>
        <p:nvSpPr>
          <p:cNvPr id="76" name="Google Shape;76;p1"/>
          <p:cNvSpPr/>
          <p:nvPr/>
        </p:nvSpPr>
        <p:spPr>
          <a:xfrm>
            <a:off x="21130775" y="31561150"/>
            <a:ext cx="6188400" cy="2350800"/>
          </a:xfrm>
          <a:prstGeom prst="rect">
            <a:avLst/>
          </a:prstGeom>
          <a:solidFill>
            <a:srgbClr val="ABB2BF"/>
          </a:solidFill>
          <a:ln cap="flat" cmpd="sng" w="25400">
            <a:solidFill>
              <a:srgbClr val="395E89"/>
            </a:solidFill>
            <a:prstDash val="solid"/>
            <a:round/>
            <a:headEnd len="sm" w="sm" type="none"/>
            <a:tailEnd len="sm" w="sm" type="none"/>
          </a:ln>
        </p:spPr>
        <p:txBody>
          <a:bodyPr anchorCtr="0" anchor="ctr" bIns="43475" lIns="86950" spcFirstLastPara="1" rIns="86950" wrap="square" tIns="43475">
            <a:noAutofit/>
          </a:bodyPr>
          <a:lstStyle/>
          <a:p>
            <a:pPr indent="0" lvl="0" marL="0" rtl="0" algn="ctr">
              <a:spcBef>
                <a:spcPts val="0"/>
              </a:spcBef>
              <a:spcAft>
                <a:spcPts val="0"/>
              </a:spcAft>
              <a:buSzPts val="1100"/>
              <a:buNone/>
            </a:pPr>
            <a:r>
              <a:t/>
            </a:r>
            <a:endParaRPr b="1" sz="5400">
              <a:solidFill>
                <a:srgbClr val="EAF1DD"/>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5400">
                <a:solidFill>
                  <a:srgbClr val="EAF1DD"/>
                </a:solidFill>
                <a:latin typeface="Calibri"/>
                <a:ea typeface="Calibri"/>
                <a:cs typeface="Calibri"/>
                <a:sym typeface="Calibri"/>
              </a:rPr>
              <a:t>F1 Score: 84,2%</a:t>
            </a:r>
            <a:endParaRPr b="1" sz="5400">
              <a:solidFill>
                <a:srgbClr val="EAF1DD"/>
              </a:solidFill>
              <a:latin typeface="Calibri"/>
              <a:ea typeface="Calibri"/>
              <a:cs typeface="Calibri"/>
              <a:sym typeface="Calibri"/>
            </a:endParaRPr>
          </a:p>
          <a:p>
            <a:pPr indent="0" lvl="0" marL="0" rtl="0" algn="ctr">
              <a:spcBef>
                <a:spcPts val="0"/>
              </a:spcBef>
              <a:spcAft>
                <a:spcPts val="0"/>
              </a:spcAft>
              <a:buSzPts val="1100"/>
              <a:buNone/>
            </a:pPr>
            <a:r>
              <a:rPr b="1" lang="en-US" sz="3000">
                <a:solidFill>
                  <a:srgbClr val="EAF1DD"/>
                </a:solidFill>
                <a:latin typeface="Calibri"/>
                <a:ea typeface="Calibri"/>
                <a:cs typeface="Calibri"/>
                <a:sym typeface="Calibri"/>
              </a:rPr>
              <a:t>2x(PxR)/(P+R)</a:t>
            </a:r>
            <a:endParaRPr b="1" sz="5400">
              <a:solidFill>
                <a:srgbClr val="EAF1DD"/>
              </a:solidFill>
              <a:latin typeface="Calibri"/>
              <a:ea typeface="Calibri"/>
              <a:cs typeface="Calibri"/>
              <a:sym typeface="Calibri"/>
            </a:endParaRPr>
          </a:p>
          <a:p>
            <a:pPr indent="0" lvl="0" marL="0" marR="0" rtl="0" algn="ctr">
              <a:spcBef>
                <a:spcPts val="0"/>
              </a:spcBef>
              <a:spcAft>
                <a:spcPts val="0"/>
              </a:spcAft>
              <a:buNone/>
            </a:pPr>
            <a:r>
              <a:t/>
            </a:r>
            <a:endParaRPr b="1" sz="5400">
              <a:solidFill>
                <a:srgbClr val="EAF1DD"/>
              </a:solidFill>
              <a:latin typeface="Calibri"/>
              <a:ea typeface="Calibri"/>
              <a:cs typeface="Calibri"/>
              <a:sym typeface="Calibri"/>
            </a:endParaRPr>
          </a:p>
        </p:txBody>
      </p:sp>
      <p:pic>
        <p:nvPicPr>
          <p:cNvPr id="77" name="Google Shape;77;p1"/>
          <p:cNvPicPr preferRelativeResize="0"/>
          <p:nvPr/>
        </p:nvPicPr>
        <p:blipFill>
          <a:blip r:embed="rId9">
            <a:alphaModFix/>
          </a:blip>
          <a:stretch>
            <a:fillRect/>
          </a:stretch>
        </p:blipFill>
        <p:spPr>
          <a:xfrm>
            <a:off x="1637400" y="27704350"/>
            <a:ext cx="8096250" cy="6445337"/>
          </a:xfrm>
          <a:prstGeom prst="rect">
            <a:avLst/>
          </a:prstGeom>
          <a:noFill/>
          <a:ln>
            <a:noFill/>
          </a:ln>
        </p:spPr>
      </p:pic>
      <p:sp>
        <p:nvSpPr>
          <p:cNvPr id="78" name="Google Shape;78;p1"/>
          <p:cNvSpPr txBox="1"/>
          <p:nvPr/>
        </p:nvSpPr>
        <p:spPr>
          <a:xfrm>
            <a:off x="1481775" y="34342950"/>
            <a:ext cx="8718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solidFill>
                  <a:schemeClr val="dk1"/>
                </a:solidFill>
                <a:latin typeface="Calibri"/>
                <a:ea typeface="Calibri"/>
                <a:cs typeface="Calibri"/>
                <a:sym typeface="Calibri"/>
              </a:rPr>
              <a:t>Detecția celor 68 de puncte de referință facială permite localizarea precisă a trăsăturilor feței, precum sprâncenele, nasul, gura și conturul facial. Aceste puncte sunt utilizate pentru a identifica și izola regiunea ochilor.</a:t>
            </a:r>
            <a:endParaRPr sz="3000">
              <a:latin typeface="Calibri"/>
              <a:ea typeface="Calibri"/>
              <a:cs typeface="Calibri"/>
              <a:sym typeface="Calibri"/>
            </a:endParaRPr>
          </a:p>
        </p:txBody>
      </p:sp>
      <p:pic>
        <p:nvPicPr>
          <p:cNvPr id="79" name="Google Shape;79;p1"/>
          <p:cNvPicPr preferRelativeResize="0"/>
          <p:nvPr/>
        </p:nvPicPr>
        <p:blipFill>
          <a:blip r:embed="rId10">
            <a:alphaModFix/>
          </a:blip>
          <a:stretch>
            <a:fillRect/>
          </a:stretch>
        </p:blipFill>
        <p:spPr>
          <a:xfrm>
            <a:off x="11099875" y="22469500"/>
            <a:ext cx="3598149" cy="3810001"/>
          </a:xfrm>
          <a:prstGeom prst="rect">
            <a:avLst/>
          </a:prstGeom>
          <a:noFill/>
          <a:ln>
            <a:noFill/>
          </a:ln>
        </p:spPr>
      </p:pic>
      <p:pic>
        <p:nvPicPr>
          <p:cNvPr id="80" name="Google Shape;80;p1"/>
          <p:cNvPicPr preferRelativeResize="0"/>
          <p:nvPr/>
        </p:nvPicPr>
        <p:blipFill>
          <a:blip r:embed="rId11">
            <a:alphaModFix/>
          </a:blip>
          <a:stretch>
            <a:fillRect/>
          </a:stretch>
        </p:blipFill>
        <p:spPr>
          <a:xfrm>
            <a:off x="11099875" y="26448750"/>
            <a:ext cx="3598151" cy="3573275"/>
          </a:xfrm>
          <a:prstGeom prst="rect">
            <a:avLst/>
          </a:prstGeom>
          <a:noFill/>
          <a:ln>
            <a:noFill/>
          </a:ln>
        </p:spPr>
      </p:pic>
      <p:pic>
        <p:nvPicPr>
          <p:cNvPr id="81" name="Google Shape;81;p1"/>
          <p:cNvPicPr preferRelativeResize="0"/>
          <p:nvPr/>
        </p:nvPicPr>
        <p:blipFill>
          <a:blip r:embed="rId12">
            <a:alphaModFix/>
          </a:blip>
          <a:stretch>
            <a:fillRect/>
          </a:stretch>
        </p:blipFill>
        <p:spPr>
          <a:xfrm>
            <a:off x="15447175" y="26448738"/>
            <a:ext cx="3466124" cy="3573275"/>
          </a:xfrm>
          <a:prstGeom prst="rect">
            <a:avLst/>
          </a:prstGeom>
          <a:noFill/>
          <a:ln>
            <a:noFill/>
          </a:ln>
        </p:spPr>
      </p:pic>
      <p:pic>
        <p:nvPicPr>
          <p:cNvPr id="82" name="Google Shape;82;p1"/>
          <p:cNvPicPr preferRelativeResize="0"/>
          <p:nvPr/>
        </p:nvPicPr>
        <p:blipFill>
          <a:blip r:embed="rId13">
            <a:alphaModFix/>
          </a:blip>
          <a:stretch>
            <a:fillRect/>
          </a:stretch>
        </p:blipFill>
        <p:spPr>
          <a:xfrm>
            <a:off x="15457625" y="22480350"/>
            <a:ext cx="3466124" cy="3810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