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72" r:id="rId2"/>
    <p:sldId id="263" r:id="rId3"/>
    <p:sldId id="264" r:id="rId4"/>
    <p:sldId id="265" r:id="rId5"/>
    <p:sldId id="275" r:id="rId6"/>
    <p:sldId id="273" r:id="rId7"/>
    <p:sldId id="274" r:id="rId8"/>
    <p:sldId id="268" r:id="rId9"/>
    <p:sldId id="260" r:id="rId10"/>
    <p:sldId id="262" r:id="rId11"/>
    <p:sldId id="269" r:id="rId12"/>
    <p:sldId id="270" r:id="rId13"/>
  </p:sldIdLst>
  <p:sldSz cx="18288000" cy="10287000"/>
  <p:notesSz cx="6858000" cy="9144000"/>
  <p:embeddedFontLst>
    <p:embeddedFont>
      <p:font typeface="Meiryo" panose="020B0604030504040204" pitchFamily="34" charset="-128"/>
      <p:regular r:id="rId15"/>
      <p:bold r:id="rId16"/>
      <p:italic r:id="rId17"/>
      <p:boldItalic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TjrtzhrKPOmQcdaGsrnegpTC0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AF5C3-EAA1-3A01-F774-155DA92B34B5}" v="30" dt="2024-11-14T12:41:55.384"/>
    <p1510:client id="{C1482B9A-6988-5FBB-BDAA-EB6E8312B49D}" v="596" dt="2024-11-14T15:35:15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62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uman brain integrated with a computer circuit board | Premium AI-generated  image">
            <a:extLst>
              <a:ext uri="{FF2B5EF4-FFF2-40B4-BE49-F238E27FC236}">
                <a16:creationId xmlns:a16="http://schemas.microsoft.com/office/drawing/2014/main" id="{6EFC52C6-6E0F-132F-29FB-7C3CDBA180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84" r="3316"/>
          <a:stretch/>
        </p:blipFill>
        <p:spPr>
          <a:xfrm>
            <a:off x="-6" y="-6"/>
            <a:ext cx="11301960" cy="10286976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ADEAE-BF1A-E465-7C49-BA4CA9BDD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5475" y="5943600"/>
            <a:ext cx="8258721" cy="2535613"/>
          </a:xfrm>
        </p:spPr>
        <p:txBody>
          <a:bodyPr anchor="b">
            <a:normAutofit/>
          </a:bodyPr>
          <a:lstStyle/>
          <a:p>
            <a:pPr algn="l"/>
            <a:r>
              <a:rPr lang="en-US" sz="8000" b="1" err="1"/>
              <a:t>Predicția</a:t>
            </a:r>
            <a:r>
              <a:rPr lang="en-US" sz="8000" b="1" dirty="0"/>
              <a:t> </a:t>
            </a:r>
            <a:r>
              <a:rPr lang="en-US" sz="8000" b="1" err="1"/>
              <a:t>vârstei</a:t>
            </a:r>
            <a:endParaRPr lang="en-US" sz="8000" err="1"/>
          </a:p>
          <a:p>
            <a:pPr algn="l"/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74EC9-E809-B659-AB5E-AFDA50BDD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4666" y="8463494"/>
            <a:ext cx="5976051" cy="1054222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</a:pPr>
            <a:r>
              <a:rPr lang="en-US" sz="4000" b="1" err="1">
                <a:cs typeface="Segoe UI"/>
              </a:rPr>
              <a:t>Posmangiu</a:t>
            </a:r>
            <a:r>
              <a:rPr lang="en-US" sz="4000" b="1" dirty="0">
                <a:cs typeface="Segoe UI"/>
              </a:rPr>
              <a:t> Silviu-Andrei </a:t>
            </a:r>
            <a:endParaRPr lang="en-US" sz="4000">
              <a:cs typeface="Segoe UI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</a:pPr>
            <a:r>
              <a:rPr lang="en-US" sz="4000" b="1" err="1">
                <a:cs typeface="Segoe UI"/>
              </a:rPr>
              <a:t>Ghiață</a:t>
            </a:r>
            <a:r>
              <a:rPr lang="en-US" sz="4000" b="1" dirty="0">
                <a:cs typeface="Segoe UI"/>
              </a:rPr>
              <a:t> Mihaela-Gabriela</a:t>
            </a:r>
            <a:endParaRPr lang="en-US" sz="4000">
              <a:cs typeface="Segoe UI"/>
            </a:endParaRPr>
          </a:p>
          <a:p>
            <a:pPr algn="l">
              <a:lnSpc>
                <a:spcPct val="90000"/>
              </a:lnSpc>
            </a:pPr>
            <a:endParaRPr lang="en-US" sz="4000" dirty="0"/>
          </a:p>
        </p:txBody>
      </p:sp>
      <p:pic>
        <p:nvPicPr>
          <p:cNvPr id="7" name="Picture 6" descr="A laptop with a brain on the screen and a computer screen with the words' brain'on it | Premium AI-generated image">
            <a:extLst>
              <a:ext uri="{FF2B5EF4-FFF2-40B4-BE49-F238E27FC236}">
                <a16:creationId xmlns:a16="http://schemas.microsoft.com/office/drawing/2014/main" id="{C07A796D-1EA5-0CFC-6D56-E0ECCE98F1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86" r="21065" b="1"/>
          <a:stretch/>
        </p:blipFill>
        <p:spPr>
          <a:xfrm>
            <a:off x="11480311" y="9"/>
            <a:ext cx="6807695" cy="5815870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  <p:sp>
        <p:nvSpPr>
          <p:cNvPr id="9" name="Google Shape;86;p1">
            <a:extLst>
              <a:ext uri="{FF2B5EF4-FFF2-40B4-BE49-F238E27FC236}">
                <a16:creationId xmlns:a16="http://schemas.microsoft.com/office/drawing/2014/main" id="{6E0765A7-9762-35D2-C1C4-EDF404CE1EF2}"/>
              </a:ext>
            </a:extLst>
          </p:cNvPr>
          <p:cNvSpPr/>
          <p:nvPr/>
        </p:nvSpPr>
        <p:spPr>
          <a:xfrm>
            <a:off x="122625" y="233525"/>
            <a:ext cx="3524878" cy="1501584"/>
          </a:xfrm>
          <a:custGeom>
            <a:avLst/>
            <a:gdLst/>
            <a:ahLst/>
            <a:cxnLst/>
            <a:rect l="l" t="t" r="r" b="b"/>
            <a:pathLst>
              <a:path w="3524878" h="1501584" extrusionOk="0">
                <a:moveTo>
                  <a:pt x="0" y="0"/>
                </a:moveTo>
                <a:lnTo>
                  <a:pt x="3524878" y="0"/>
                </a:lnTo>
                <a:lnTo>
                  <a:pt x="3524878" y="1501584"/>
                </a:lnTo>
                <a:lnTo>
                  <a:pt x="0" y="1501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85;p1">
            <a:extLst>
              <a:ext uri="{FF2B5EF4-FFF2-40B4-BE49-F238E27FC236}">
                <a16:creationId xmlns:a16="http://schemas.microsoft.com/office/drawing/2014/main" id="{FAFEA191-3B0D-2643-0584-A8D971BA2BC5}"/>
              </a:ext>
            </a:extLst>
          </p:cNvPr>
          <p:cNvSpPr/>
          <p:nvPr/>
        </p:nvSpPr>
        <p:spPr>
          <a:xfrm>
            <a:off x="16430263" y="233525"/>
            <a:ext cx="1735112" cy="1735112"/>
          </a:xfrm>
          <a:custGeom>
            <a:avLst/>
            <a:gdLst/>
            <a:ahLst/>
            <a:cxnLst/>
            <a:rect l="l" t="t" r="r" b="b"/>
            <a:pathLst>
              <a:path w="1735112" h="1735112" extrusionOk="0">
                <a:moveTo>
                  <a:pt x="0" y="0"/>
                </a:moveTo>
                <a:lnTo>
                  <a:pt x="1735112" y="0"/>
                </a:lnTo>
                <a:lnTo>
                  <a:pt x="1735112" y="1735112"/>
                </a:lnTo>
                <a:lnTo>
                  <a:pt x="0" y="173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9098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075417" cy="5101388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graph with blue rectangular bars&#10;&#10;Description automatically generated">
            <a:extLst>
              <a:ext uri="{FF2B5EF4-FFF2-40B4-BE49-F238E27FC236}">
                <a16:creationId xmlns:a16="http://schemas.microsoft.com/office/drawing/2014/main" id="{63290BFF-210E-7309-6CFE-605B3CDE6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145515"/>
            <a:ext cx="4390610" cy="3292958"/>
          </a:xfrm>
          <a:prstGeom prst="rect">
            <a:avLst/>
          </a:prstGeom>
        </p:spPr>
      </p:pic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2583" y="1"/>
            <a:ext cx="9075417" cy="5101388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3738"/>
            <a:ext cx="9075417" cy="5053262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77912BFC-FACB-400A-525B-675256BC3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5893287"/>
            <a:ext cx="4390608" cy="3292957"/>
          </a:xfrm>
          <a:prstGeom prst="rect">
            <a:avLst/>
          </a:prstGeom>
        </p:spPr>
      </p:pic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2583" y="5233738"/>
            <a:ext cx="9075417" cy="5053262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5604" y="2877957"/>
            <a:ext cx="6336792" cy="4531087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5AD2F98C-CF86-8EFC-F2B9-A31BA7DC9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741" y="3360556"/>
            <a:ext cx="4754516" cy="3565889"/>
          </a:xfrm>
          <a:prstGeom prst="rect">
            <a:avLst/>
          </a:prstGeom>
        </p:spPr>
      </p:pic>
      <p:pic>
        <p:nvPicPr>
          <p:cNvPr id="9" name="Picture 8" descr="A graph of a number of blue rectangular objects&#10;&#10;Description automatically generated">
            <a:extLst>
              <a:ext uri="{FF2B5EF4-FFF2-40B4-BE49-F238E27FC236}">
                <a16:creationId xmlns:a16="http://schemas.microsoft.com/office/drawing/2014/main" id="{D2C55862-E73E-6B1B-79BE-B17662B61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2190" y="1116715"/>
            <a:ext cx="4390608" cy="3292957"/>
          </a:xfrm>
          <a:prstGeom prst="rect">
            <a:avLst/>
          </a:prstGeom>
        </p:spPr>
      </p:pic>
      <p:pic>
        <p:nvPicPr>
          <p:cNvPr id="7" name="Picture 6" descr="A graph with blue rectangles&#10;&#10;Description automatically generated">
            <a:extLst>
              <a:ext uri="{FF2B5EF4-FFF2-40B4-BE49-F238E27FC236}">
                <a16:creationId xmlns:a16="http://schemas.microsoft.com/office/drawing/2014/main" id="{9BE17DED-F652-76B8-FD24-DC9F063E9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2190" y="5881414"/>
            <a:ext cx="4390606" cy="3292955"/>
          </a:xfrm>
          <a:prstGeom prst="rect">
            <a:avLst/>
          </a:prstGeom>
        </p:spPr>
      </p:pic>
      <p:sp>
        <p:nvSpPr>
          <p:cNvPr id="124" name="Google Shape;124;p5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 extrusionOk="0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5" name="Google Shape;125;p5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 extrusionOk="0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7" name="Google Shape;127;p5"/>
          <p:cNvSpPr txBox="1"/>
          <p:nvPr/>
        </p:nvSpPr>
        <p:spPr>
          <a:xfrm>
            <a:off x="0" y="1009650"/>
            <a:ext cx="17775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299" y="720090"/>
            <a:ext cx="8187183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A54B1B-F05A-15EE-E57B-36348066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79" r="22561" b="-1"/>
          <a:stretch/>
        </p:blipFill>
        <p:spPr>
          <a:xfrm>
            <a:off x="9631552" y="965200"/>
            <a:ext cx="7694676" cy="83565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8187181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ue circle with text&#10;&#10;Description automatically generated">
            <a:extLst>
              <a:ext uri="{FF2B5EF4-FFF2-40B4-BE49-F238E27FC236}">
                <a16:creationId xmlns:a16="http://schemas.microsoft.com/office/drawing/2014/main" id="{CC92036D-CC7F-447A-0B91-D164EA4F1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940" b="-1"/>
          <a:stretch/>
        </p:blipFill>
        <p:spPr>
          <a:xfrm>
            <a:off x="961770" y="965200"/>
            <a:ext cx="7694676" cy="8356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FF3FC1-2359-1D8D-44B4-261CE0F11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581" y="24131587"/>
            <a:ext cx="8232736" cy="6172200"/>
          </a:xfrm>
          <a:prstGeom prst="rect">
            <a:avLst/>
          </a:prstGeom>
        </p:spPr>
      </p:pic>
      <p:pic>
        <p:nvPicPr>
          <p:cNvPr id="5" name="Picture 4" descr="A blue and yellow pie chart&#10;&#10;Description automatically generated">
            <a:extLst>
              <a:ext uri="{FF2B5EF4-FFF2-40B4-BE49-F238E27FC236}">
                <a16:creationId xmlns:a16="http://schemas.microsoft.com/office/drawing/2014/main" id="{641DC14A-8B07-5168-1D45-493DC11A3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69" y="14773275"/>
            <a:ext cx="8232736" cy="6172200"/>
          </a:xfrm>
          <a:prstGeom prst="rect">
            <a:avLst/>
          </a:prstGeom>
        </p:spPr>
      </p:pic>
      <p:pic>
        <p:nvPicPr>
          <p:cNvPr id="6" name="Picture 5" descr="A blue and yellow pie chart&#10;&#10;Description automatically generated">
            <a:extLst>
              <a:ext uri="{FF2B5EF4-FFF2-40B4-BE49-F238E27FC236}">
                <a16:creationId xmlns:a16="http://schemas.microsoft.com/office/drawing/2014/main" id="{C876383D-5C8D-8C3A-14F1-8E1CFA8C8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706" y="19845338"/>
            <a:ext cx="8232736" cy="617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D1AC8-B18C-4F3C-BB33-2281B7732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19" y="28132087"/>
            <a:ext cx="8232736" cy="617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6633E0-3E65-2F6C-BCDB-3F9F0B23E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331" y="11558587"/>
            <a:ext cx="8232736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0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7" descr="fMRI done as part of a clinical study for depression : r/MRI">
            <a:extLst>
              <a:ext uri="{FF2B5EF4-FFF2-40B4-BE49-F238E27FC236}">
                <a16:creationId xmlns:a16="http://schemas.microsoft.com/office/drawing/2014/main" id="{6B655A33-BA5A-CA43-6CDF-10BB9AC5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202" r="1" b="16093"/>
          <a:stretch/>
        </p:blipFill>
        <p:spPr>
          <a:xfrm>
            <a:off x="20" y="10"/>
            <a:ext cx="14920603" cy="10286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479073" y="0"/>
            <a:ext cx="7808927" cy="10287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2339" y="0"/>
            <a:ext cx="7565661" cy="10287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45519" y="0"/>
            <a:ext cx="3794585" cy="10287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4E3E3-8F8B-A8E1-045B-F4B5EA123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0714" y="1568395"/>
            <a:ext cx="6341484" cy="23826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chemeClr val="tx1"/>
                </a:solidFill>
                <a:ea typeface="+mj-ea"/>
              </a:rPr>
              <a:t>6. </a:t>
            </a:r>
            <a:r>
              <a:rPr lang="en-US" sz="6000" b="1" kern="1200" err="1">
                <a:solidFill>
                  <a:schemeClr val="tx1"/>
                </a:solidFill>
                <a:ea typeface="+mj-ea"/>
              </a:rPr>
              <a:t>Direcții</a:t>
            </a:r>
            <a:r>
              <a:rPr lang="en-US" sz="6000" b="1" kern="1200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sz="6000" b="1" kern="1200" err="1">
                <a:solidFill>
                  <a:schemeClr val="tx1"/>
                </a:solidFill>
                <a:ea typeface="+mj-ea"/>
              </a:rPr>
              <a:t>Viitoare</a:t>
            </a:r>
            <a:endParaRPr lang="en-US" sz="6000" kern="1200">
              <a:solidFill>
                <a:schemeClr val="tx1"/>
              </a:solidFill>
              <a:ea typeface="+mj-ea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084C4-B6C4-4434-09C3-0C703868E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5593" y="3663873"/>
            <a:ext cx="6375106" cy="4470313"/>
          </a:xfrm>
        </p:spPr>
        <p:txBody>
          <a:bodyPr vert="horz" lIns="91440" tIns="45720" rIns="91440" bIns="45720" rtlCol="0">
            <a:normAutofit/>
          </a:bodyPr>
          <a:lstStyle/>
          <a:p>
            <a:pPr marL="914400" indent="-22860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ea typeface="+mn-ea"/>
            </a:endParaRPr>
          </a:p>
          <a:p>
            <a:pPr marL="0" indent="-22860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kern="1200" err="1">
                <a:solidFill>
                  <a:schemeClr val="tx1"/>
                </a:solidFill>
                <a:ea typeface="+mn-ea"/>
              </a:rPr>
              <a:t>Pentru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a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dezvolta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în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continuare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această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soluție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, o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să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explorăm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optimizări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în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preprocesarea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datelor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și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în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algoritmii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utilizați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,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astfel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încât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estimările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de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vârstă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să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fie </a:t>
            </a:r>
            <a:r>
              <a:rPr lang="en-US" kern="1200" err="1">
                <a:solidFill>
                  <a:schemeClr val="tx1"/>
                </a:solidFill>
                <a:ea typeface="+mn-ea"/>
              </a:rPr>
              <a:t>mai</a:t>
            </a:r>
            <a:r>
              <a:rPr lang="en-US" kern="1200" dirty="0">
                <a:solidFill>
                  <a:schemeClr val="tx1"/>
                </a:solidFill>
                <a:ea typeface="+mn-ea"/>
              </a:rPr>
              <a:t> precise.</a:t>
            </a:r>
          </a:p>
          <a:p>
            <a:pPr marL="0" indent="-22860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ea typeface="+mn-ea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5" name="Google Shape;135;p7">
            <a:extLst>
              <a:ext uri="{FF2B5EF4-FFF2-40B4-BE49-F238E27FC236}">
                <a16:creationId xmlns:a16="http://schemas.microsoft.com/office/drawing/2014/main" id="{283AFE64-1BB8-CCC9-CF4F-F635DE031339}"/>
              </a:ext>
            </a:extLst>
          </p:cNvPr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 extrusionOk="0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" name="Google Shape;134;p7">
            <a:extLst>
              <a:ext uri="{FF2B5EF4-FFF2-40B4-BE49-F238E27FC236}">
                <a16:creationId xmlns:a16="http://schemas.microsoft.com/office/drawing/2014/main" id="{B21BAD6A-8D72-B136-0C28-C22E599007BD}"/>
              </a:ext>
            </a:extLst>
          </p:cNvPr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 extrusionOk="0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4635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9044227-071D-4831-94D0-C92D4840B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AE6A4-7D01-D3B2-B95B-BAAE9B935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769" y="1262062"/>
            <a:ext cx="5257800" cy="4672047"/>
          </a:xfrm>
        </p:spPr>
        <p:txBody>
          <a:bodyPr>
            <a:normAutofit/>
          </a:bodyPr>
          <a:lstStyle/>
          <a:p>
            <a:r>
              <a:rPr lang="en-US" sz="8400" b="1" dirty="0">
                <a:solidFill>
                  <a:schemeClr val="bg1"/>
                </a:solidFill>
                <a:cs typeface="Arial"/>
              </a:rPr>
              <a:t>1. Context &amp; </a:t>
            </a:r>
            <a:r>
              <a:rPr lang="en-US" sz="8400" b="1" err="1">
                <a:solidFill>
                  <a:schemeClr val="bg1"/>
                </a:solidFill>
                <a:cs typeface="Arial"/>
              </a:rPr>
              <a:t>Motivație</a:t>
            </a:r>
            <a:endParaRPr lang="en-US" sz="8400" err="1">
              <a:solidFill>
                <a:schemeClr val="bg1"/>
              </a:solidFill>
              <a:cs typeface="Arial"/>
            </a:endParaRPr>
          </a:p>
          <a:p>
            <a:endParaRPr lang="en-US" sz="8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44C32-7AAB-2B31-86C5-25ECC1581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769" y="5497079"/>
            <a:ext cx="5259396" cy="34151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cs typeface="Arial"/>
              </a:rPr>
              <a:t>Medicina </a:t>
            </a:r>
            <a:r>
              <a:rPr lang="en-US" err="1">
                <a:solidFill>
                  <a:schemeClr val="bg1"/>
                </a:solidFill>
                <a:cs typeface="Arial"/>
              </a:rPr>
              <a:t>este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unul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dintre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domeniile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esențiale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pentru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viață</a:t>
            </a:r>
            <a:r>
              <a:rPr lang="en-US" dirty="0">
                <a:solidFill>
                  <a:schemeClr val="bg1"/>
                </a:solidFill>
                <a:cs typeface="Arial"/>
              </a:rPr>
              <a:t>, </a:t>
            </a:r>
            <a:r>
              <a:rPr lang="en-US" err="1">
                <a:solidFill>
                  <a:schemeClr val="bg1"/>
                </a:solidFill>
                <a:cs typeface="Arial"/>
              </a:rPr>
              <a:t>necesitând</a:t>
            </a:r>
            <a:r>
              <a:rPr lang="en-US" dirty="0">
                <a:solidFill>
                  <a:schemeClr val="bg1"/>
                </a:solidFill>
                <a:cs typeface="Arial"/>
              </a:rPr>
              <a:t> o </a:t>
            </a:r>
            <a:r>
              <a:rPr lang="en-US" err="1">
                <a:solidFill>
                  <a:schemeClr val="bg1"/>
                </a:solidFill>
                <a:cs typeface="Arial"/>
              </a:rPr>
              <a:t>continuă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adaptare</a:t>
            </a:r>
            <a:r>
              <a:rPr lang="en-US" dirty="0">
                <a:solidFill>
                  <a:schemeClr val="bg1"/>
                </a:solidFill>
                <a:cs typeface="Arial"/>
              </a:rPr>
              <a:t> la </a:t>
            </a:r>
            <a:r>
              <a:rPr lang="en-US" err="1">
                <a:solidFill>
                  <a:schemeClr val="bg1"/>
                </a:solidFill>
                <a:cs typeface="Arial"/>
              </a:rPr>
              <a:t>progresele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tehnologice</a:t>
            </a:r>
            <a:r>
              <a:rPr lang="en-US" dirty="0">
                <a:solidFill>
                  <a:schemeClr val="bg1"/>
                </a:solidFill>
                <a:cs typeface="Arial"/>
              </a:rPr>
              <a:t>. </a:t>
            </a:r>
            <a:r>
              <a:rPr lang="en-US" err="1">
                <a:solidFill>
                  <a:schemeClr val="bg1"/>
                </a:solidFill>
                <a:cs typeface="Arial"/>
              </a:rPr>
              <a:t>În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acest</a:t>
            </a:r>
            <a:r>
              <a:rPr lang="en-US" dirty="0">
                <a:solidFill>
                  <a:schemeClr val="bg1"/>
                </a:solidFill>
                <a:cs typeface="Arial"/>
              </a:rPr>
              <a:t> context, </a:t>
            </a:r>
            <a:r>
              <a:rPr lang="en-US" err="1">
                <a:solidFill>
                  <a:schemeClr val="bg1"/>
                </a:solidFill>
                <a:cs typeface="Arial"/>
              </a:rPr>
              <a:t>estimarea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vârstei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prin</a:t>
            </a:r>
            <a:r>
              <a:rPr lang="en-US" dirty="0">
                <a:solidFill>
                  <a:schemeClr val="bg1"/>
                </a:solidFill>
                <a:cs typeface="Arial"/>
              </a:rPr>
              <a:t> fMRI </a:t>
            </a:r>
            <a:r>
              <a:rPr lang="en-US" err="1">
                <a:solidFill>
                  <a:schemeClr val="bg1"/>
                </a:solidFill>
                <a:cs typeface="Arial"/>
              </a:rPr>
              <a:t>poate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deveni</a:t>
            </a:r>
            <a:r>
              <a:rPr lang="en-US" dirty="0">
                <a:solidFill>
                  <a:schemeClr val="bg1"/>
                </a:solidFill>
                <a:cs typeface="Arial"/>
              </a:rPr>
              <a:t> un instrument </a:t>
            </a:r>
            <a:r>
              <a:rPr lang="en-US" err="1">
                <a:solidFill>
                  <a:schemeClr val="bg1"/>
                </a:solidFill>
                <a:cs typeface="Arial"/>
              </a:rPr>
              <a:t>deosebit</a:t>
            </a:r>
            <a:r>
              <a:rPr lang="en-US" dirty="0">
                <a:solidFill>
                  <a:schemeClr val="bg1"/>
                </a:solidFill>
                <a:cs typeface="Arial"/>
              </a:rPr>
              <a:t> de </a:t>
            </a:r>
            <a:r>
              <a:rPr lang="en-US" err="1">
                <a:solidFill>
                  <a:schemeClr val="bg1"/>
                </a:solidFill>
                <a:cs typeface="Arial"/>
              </a:rPr>
              <a:t>valoros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pentru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medicina</a:t>
            </a:r>
            <a:r>
              <a:rPr 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en-US" err="1">
                <a:solidFill>
                  <a:schemeClr val="bg1"/>
                </a:solidFill>
                <a:cs typeface="Arial"/>
              </a:rPr>
              <a:t>personalizată</a:t>
            </a:r>
            <a:r>
              <a:rPr lang="en-US" dirty="0">
                <a:solidFill>
                  <a:schemeClr val="bg1"/>
                </a:solidFill>
                <a:cs typeface="Arial"/>
              </a:rPr>
              <a:t>. 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What Is fMRI? Uses, How It Works, Duration, and What to Expect">
            <a:extLst>
              <a:ext uri="{FF2B5EF4-FFF2-40B4-BE49-F238E27FC236}">
                <a16:creationId xmlns:a16="http://schemas.microsoft.com/office/drawing/2014/main" id="{37A51740-F1D7-9D94-9C99-844E6652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97" r="3201"/>
          <a:stretch/>
        </p:blipFill>
        <p:spPr>
          <a:xfrm>
            <a:off x="20" y="3"/>
            <a:ext cx="5751985" cy="5000620"/>
          </a:xfrm>
          <a:custGeom>
            <a:avLst/>
            <a:gdLst/>
            <a:ahLst/>
            <a:cxnLst/>
            <a:rect l="l" t="t" r="r" b="b"/>
            <a:pathLst>
              <a:path w="3834670" h="3333747">
                <a:moveTo>
                  <a:pt x="0" y="0"/>
                </a:moveTo>
                <a:lnTo>
                  <a:pt x="3066495" y="0"/>
                </a:lnTo>
                <a:lnTo>
                  <a:pt x="3427241" y="1211943"/>
                </a:lnTo>
                <a:lnTo>
                  <a:pt x="3834670" y="3333747"/>
                </a:lnTo>
                <a:lnTo>
                  <a:pt x="0" y="3333747"/>
                </a:lnTo>
                <a:close/>
              </a:path>
            </a:pathLst>
          </a:custGeom>
        </p:spPr>
      </p:pic>
      <p:pic>
        <p:nvPicPr>
          <p:cNvPr id="7" name="Picture 6" descr="Scientists use AI to decipher words and sentences from brain scans |  Science | AAAS">
            <a:extLst>
              <a:ext uri="{FF2B5EF4-FFF2-40B4-BE49-F238E27FC236}">
                <a16:creationId xmlns:a16="http://schemas.microsoft.com/office/drawing/2014/main" id="{8B7508A5-02B4-06CD-BE67-1777CA2A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41" r="11032" b="-2"/>
          <a:stretch/>
        </p:blipFill>
        <p:spPr>
          <a:xfrm>
            <a:off x="1" y="5343525"/>
            <a:ext cx="5979062" cy="4943475"/>
          </a:xfrm>
          <a:custGeom>
            <a:avLst/>
            <a:gdLst/>
            <a:ahLst/>
            <a:cxnLst/>
            <a:rect l="l" t="t" r="r" b="b"/>
            <a:pathLst>
              <a:path w="3986041" h="3295650">
                <a:moveTo>
                  <a:pt x="3878566" y="0"/>
                </a:moveTo>
                <a:lnTo>
                  <a:pt x="3986041" y="559707"/>
                </a:lnTo>
                <a:lnTo>
                  <a:pt x="3751724" y="3295650"/>
                </a:lnTo>
                <a:lnTo>
                  <a:pt x="0" y="329565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C27F758D-B23C-459E-AD21-6621782C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2882" y="0"/>
            <a:ext cx="2008579" cy="10287000"/>
            <a:chOff x="2748588" y="0"/>
            <a:chExt cx="1339053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8DD5D69-A882-48D7-ACFB-68E2DC6B0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432BD6-3DCC-4397-BD7F-3FE84F321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Brain imaging: fMRI advances make scans sharper and faster">
            <a:extLst>
              <a:ext uri="{FF2B5EF4-FFF2-40B4-BE49-F238E27FC236}">
                <a16:creationId xmlns:a16="http://schemas.microsoft.com/office/drawing/2014/main" id="{9F789FCA-BD03-1126-EDAA-919D7F769D7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574" r="35012"/>
          <a:stretch/>
        </p:blipFill>
        <p:spPr>
          <a:xfrm>
            <a:off x="12605047" y="-1"/>
            <a:ext cx="5927882" cy="10286999"/>
          </a:xfrm>
          <a:custGeom>
            <a:avLst/>
            <a:gdLst/>
            <a:ahLst/>
            <a:cxnLst/>
            <a:rect l="l" t="t" r="r" b="b"/>
            <a:pathLst>
              <a:path w="3951921" h="6858000">
                <a:moveTo>
                  <a:pt x="224707" y="0"/>
                </a:moveTo>
                <a:lnTo>
                  <a:pt x="3951921" y="0"/>
                </a:lnTo>
                <a:lnTo>
                  <a:pt x="3951921" y="6858000"/>
                </a:lnTo>
                <a:lnTo>
                  <a:pt x="886146" y="6858000"/>
                </a:lnTo>
                <a:lnTo>
                  <a:pt x="558800" y="5721062"/>
                </a:lnTo>
                <a:lnTo>
                  <a:pt x="0" y="2712496"/>
                </a:lnTo>
                <a:close/>
              </a:path>
            </a:pathLst>
          </a:cu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57B65906-47BE-4CEA-9E50-301890FFE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2156540" y="0"/>
            <a:ext cx="2008579" cy="10287000"/>
            <a:chOff x="2748588" y="0"/>
            <a:chExt cx="1339053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9C1A977-5AC1-49DC-B315-CAB53CF6F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AEEAD2A-AA94-4108-8639-95E861AED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Google Shape;125;p5">
            <a:extLst>
              <a:ext uri="{FF2B5EF4-FFF2-40B4-BE49-F238E27FC236}">
                <a16:creationId xmlns:a16="http://schemas.microsoft.com/office/drawing/2014/main" id="{90F2060F-1255-2636-00C7-CCF0F0DDA0A0}"/>
              </a:ext>
            </a:extLst>
          </p:cNvPr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 extrusionOk="0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8581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3D49F-3D59-3DFD-F5BD-04D8331D7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91581"/>
            <a:ext cx="6562726" cy="428754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8400" b="1" dirty="0">
                <a:solidFill>
                  <a:schemeClr val="bg1"/>
                </a:solidFill>
              </a:rPr>
              <a:t>2. </a:t>
            </a:r>
            <a:r>
              <a:rPr lang="en-US" sz="8400" b="1" dirty="0" err="1">
                <a:solidFill>
                  <a:schemeClr val="bg1"/>
                </a:solidFill>
              </a:rPr>
              <a:t>Arhitectura</a:t>
            </a:r>
            <a:r>
              <a:rPr lang="en-US" sz="8400" b="1" dirty="0">
                <a:solidFill>
                  <a:schemeClr val="bg1"/>
                </a:solidFill>
              </a:rPr>
              <a:t> </a:t>
            </a:r>
            <a:r>
              <a:rPr lang="en-US" sz="8400" b="1" dirty="0" err="1">
                <a:solidFill>
                  <a:schemeClr val="bg1"/>
                </a:solidFill>
              </a:rPr>
              <a:t>preliminară</a:t>
            </a:r>
            <a:r>
              <a:rPr lang="en-US" sz="8400" b="1" dirty="0">
                <a:solidFill>
                  <a:schemeClr val="bg1"/>
                </a:solidFill>
              </a:rPr>
              <a:t> a </a:t>
            </a:r>
            <a:r>
              <a:rPr lang="en-US" sz="8400" b="1" dirty="0" err="1">
                <a:solidFill>
                  <a:schemeClr val="bg1"/>
                </a:solidFill>
              </a:rPr>
              <a:t>soluției</a:t>
            </a:r>
            <a:endParaRPr lang="en-US" sz="8400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endParaRPr lang="en-US" sz="8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B95B0-8A5A-4CBE-2D15-72EFF2D3B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786" y="5142094"/>
            <a:ext cx="7003718" cy="2391762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</a:pPr>
            <a:r>
              <a:rPr lang="en-US" err="1">
                <a:solidFill>
                  <a:schemeClr val="bg1"/>
                </a:solidFill>
                <a:cs typeface="Segoe UI"/>
              </a:rPr>
              <a:t>Soluția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propusă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începe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cu </a:t>
            </a:r>
            <a:r>
              <a:rPr lang="en-US" err="1">
                <a:solidFill>
                  <a:schemeClr val="bg1"/>
                </a:solidFill>
                <a:cs typeface="Segoe UI"/>
              </a:rPr>
              <a:t>procesul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de </a:t>
            </a:r>
            <a:r>
              <a:rPr lang="en-US" err="1">
                <a:solidFill>
                  <a:schemeClr val="bg1"/>
                </a:solidFill>
                <a:cs typeface="Segoe UI"/>
              </a:rPr>
              <a:t>prerocesare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a </a:t>
            </a:r>
            <a:r>
              <a:rPr lang="en-US" err="1">
                <a:solidFill>
                  <a:schemeClr val="bg1"/>
                </a:solidFill>
                <a:cs typeface="Segoe UI"/>
              </a:rPr>
              <a:t>datelor</a:t>
            </a:r>
            <a:r>
              <a:rPr lang="en-US" dirty="0">
                <a:solidFill>
                  <a:schemeClr val="bg1"/>
                </a:solidFill>
                <a:cs typeface="Segoe UI"/>
              </a:rPr>
              <a:t>. Mai </a:t>
            </a:r>
            <a:r>
              <a:rPr lang="en-US" err="1">
                <a:solidFill>
                  <a:schemeClr val="bg1"/>
                </a:solidFill>
                <a:cs typeface="Segoe UI"/>
              </a:rPr>
              <a:t>întâi</a:t>
            </a:r>
            <a:r>
              <a:rPr lang="en-US" dirty="0">
                <a:solidFill>
                  <a:schemeClr val="bg1"/>
                </a:solidFill>
                <a:cs typeface="Segoe UI"/>
              </a:rPr>
              <a:t>, </a:t>
            </a:r>
            <a:r>
              <a:rPr lang="en-US" err="1">
                <a:solidFill>
                  <a:schemeClr val="bg1"/>
                </a:solidFill>
                <a:cs typeface="Segoe UI"/>
              </a:rPr>
              <a:t>datele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sunt </a:t>
            </a:r>
            <a:r>
              <a:rPr lang="en-US" err="1">
                <a:solidFill>
                  <a:schemeClr val="bg1"/>
                </a:solidFill>
                <a:cs typeface="Segoe UI"/>
              </a:rPr>
              <a:t>încărcate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din </a:t>
            </a:r>
            <a:r>
              <a:rPr lang="en-US" err="1">
                <a:solidFill>
                  <a:schemeClr val="bg1"/>
                </a:solidFill>
                <a:cs typeface="Segoe UI"/>
              </a:rPr>
              <a:t>fișierul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„metadata” </a:t>
            </a:r>
            <a:r>
              <a:rPr lang="en-US" err="1">
                <a:solidFill>
                  <a:schemeClr val="bg1"/>
                </a:solidFill>
                <a:cs typeface="Segoe UI"/>
              </a:rPr>
              <a:t>și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sunt </a:t>
            </a:r>
            <a:r>
              <a:rPr lang="en-US" err="1">
                <a:solidFill>
                  <a:schemeClr val="bg1"/>
                </a:solidFill>
                <a:cs typeface="Segoe UI"/>
              </a:rPr>
              <a:t>pregătite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prin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eliminarea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valorilor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nedefinite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. </a:t>
            </a:r>
            <a:r>
              <a:rPr lang="en-US" err="1">
                <a:solidFill>
                  <a:schemeClr val="bg1"/>
                </a:solidFill>
                <a:cs typeface="Segoe UI"/>
              </a:rPr>
              <a:t>Aceste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valori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sunt </a:t>
            </a:r>
            <a:r>
              <a:rPr lang="en-US" err="1">
                <a:solidFill>
                  <a:schemeClr val="bg1"/>
                </a:solidFill>
                <a:cs typeface="Segoe UI"/>
              </a:rPr>
              <a:t>completate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ulterior </a:t>
            </a:r>
            <a:r>
              <a:rPr lang="en-US" err="1">
                <a:solidFill>
                  <a:schemeClr val="bg1"/>
                </a:solidFill>
                <a:cs typeface="Segoe UI"/>
              </a:rPr>
              <a:t>folosind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o </a:t>
            </a:r>
            <a:r>
              <a:rPr lang="en-US" err="1">
                <a:solidFill>
                  <a:schemeClr val="bg1"/>
                </a:solidFill>
                <a:cs typeface="Segoe UI"/>
              </a:rPr>
              <a:t>distribuție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proporțională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cu </a:t>
            </a:r>
            <a:r>
              <a:rPr lang="en-US" err="1">
                <a:solidFill>
                  <a:schemeClr val="bg1"/>
                </a:solidFill>
                <a:cs typeface="Segoe UI"/>
              </a:rPr>
              <a:t>histograma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valorilor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valide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. </a:t>
            </a:r>
            <a:r>
              <a:rPr lang="en-US" err="1">
                <a:solidFill>
                  <a:schemeClr val="bg1"/>
                </a:solidFill>
                <a:cs typeface="Segoe UI"/>
              </a:rPr>
              <a:t>Datele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sunt </a:t>
            </a:r>
            <a:r>
              <a:rPr lang="en-US" err="1">
                <a:solidFill>
                  <a:schemeClr val="bg1"/>
                </a:solidFill>
                <a:cs typeface="Segoe UI"/>
              </a:rPr>
              <a:t>inițial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în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format </a:t>
            </a:r>
            <a:r>
              <a:rPr lang="en-US" err="1">
                <a:solidFill>
                  <a:schemeClr val="bg1"/>
                </a:solidFill>
                <a:cs typeface="Segoe UI"/>
              </a:rPr>
              <a:t>matricial</a:t>
            </a:r>
            <a:r>
              <a:rPr lang="en-US" dirty="0">
                <a:solidFill>
                  <a:schemeClr val="bg1"/>
                </a:solidFill>
                <a:cs typeface="Segoe UI"/>
              </a:rPr>
              <a:t>, </a:t>
            </a:r>
            <a:r>
              <a:rPr lang="en-US" err="1">
                <a:solidFill>
                  <a:schemeClr val="bg1"/>
                </a:solidFill>
                <a:cs typeface="Segoe UI"/>
              </a:rPr>
              <a:t>stocate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în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fișiere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CSV </a:t>
            </a:r>
            <a:r>
              <a:rPr lang="en-US" err="1">
                <a:solidFill>
                  <a:schemeClr val="bg1"/>
                </a:solidFill>
                <a:cs typeface="Segoe UI"/>
              </a:rPr>
              <a:t>și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TSV, </a:t>
            </a:r>
            <a:r>
              <a:rPr lang="en-US" err="1">
                <a:solidFill>
                  <a:schemeClr val="bg1"/>
                </a:solidFill>
                <a:cs typeface="Segoe UI"/>
              </a:rPr>
              <a:t>și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sunt </a:t>
            </a:r>
            <a:r>
              <a:rPr lang="en-US" err="1">
                <a:solidFill>
                  <a:schemeClr val="bg1"/>
                </a:solidFill>
                <a:cs typeface="Segoe UI"/>
              </a:rPr>
              <a:t>transformate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într</a:t>
            </a:r>
            <a:r>
              <a:rPr lang="en-US" dirty="0">
                <a:solidFill>
                  <a:schemeClr val="bg1"/>
                </a:solidFill>
                <a:cs typeface="Segoe UI"/>
              </a:rPr>
              <a:t>-un format vectorial pe </a:t>
            </a:r>
            <a:r>
              <a:rPr lang="en-US" err="1">
                <a:solidFill>
                  <a:schemeClr val="bg1"/>
                </a:solidFill>
                <a:cs typeface="Segoe UI"/>
              </a:rPr>
              <a:t>parcursul</a:t>
            </a:r>
            <a:r>
              <a:rPr lang="en-US" dirty="0">
                <a:solidFill>
                  <a:schemeClr val="bg1"/>
                </a:solidFill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cs typeface="Segoe UI"/>
              </a:rPr>
              <a:t>prelucrării</a:t>
            </a:r>
            <a:r>
              <a:rPr lang="en-US" dirty="0">
                <a:solidFill>
                  <a:schemeClr val="bg1"/>
                </a:solidFill>
                <a:cs typeface="Segoe UI"/>
              </a:rPr>
              <a:t>.</a:t>
            </a:r>
          </a:p>
          <a:p>
            <a:pPr marL="0" indent="0" algn="l">
              <a:lnSpc>
                <a:spcPct val="9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  <a:cs typeface="Segoe UI"/>
            </a:endParaRPr>
          </a:p>
          <a:p>
            <a:pPr algn="l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BrainWave | GE HealthCare (India)">
            <a:extLst>
              <a:ext uri="{FF2B5EF4-FFF2-40B4-BE49-F238E27FC236}">
                <a16:creationId xmlns:a16="http://schemas.microsoft.com/office/drawing/2014/main" id="{AB285A8B-9293-D196-0AA1-E459DB8E6F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97" r="10186"/>
          <a:stretch/>
        </p:blipFill>
        <p:spPr>
          <a:xfrm>
            <a:off x="8523514" y="1"/>
            <a:ext cx="9764486" cy="10286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961479" y="4487055"/>
            <a:ext cx="10286183" cy="1312074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961482" y="4487055"/>
            <a:ext cx="10286183" cy="1312074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Google Shape;125;p5">
            <a:extLst>
              <a:ext uri="{FF2B5EF4-FFF2-40B4-BE49-F238E27FC236}">
                <a16:creationId xmlns:a16="http://schemas.microsoft.com/office/drawing/2014/main" id="{B84A93BF-7E1F-464E-5A9C-00C53B355CA1}"/>
              </a:ext>
            </a:extLst>
          </p:cNvPr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 extrusionOk="0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5283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ACBFA-2D2E-AD10-4B62-82DF887DF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4132" y="2032230"/>
            <a:ext cx="13123068" cy="3554982"/>
          </a:xfrm>
        </p:spPr>
        <p:txBody>
          <a:bodyPr>
            <a:normAutofit/>
          </a:bodyPr>
          <a:lstStyle/>
          <a:p>
            <a:pPr algn="l"/>
            <a:r>
              <a:rPr lang="en-US" sz="9600" b="1" dirty="0">
                <a:solidFill>
                  <a:schemeClr val="bg1"/>
                </a:solidFill>
              </a:rPr>
              <a:t>3. </a:t>
            </a:r>
            <a:r>
              <a:rPr lang="en-US" sz="9600" b="1" err="1">
                <a:solidFill>
                  <a:schemeClr val="bg1"/>
                </a:solidFill>
              </a:rPr>
              <a:t>Evaluarea</a:t>
            </a:r>
            <a:r>
              <a:rPr lang="en-US" sz="9600" b="1" dirty="0">
                <a:solidFill>
                  <a:schemeClr val="bg1"/>
                </a:solidFill>
              </a:rPr>
              <a:t> </a:t>
            </a:r>
            <a:r>
              <a:rPr lang="en-US" sz="9600" b="1" err="1">
                <a:solidFill>
                  <a:schemeClr val="bg1"/>
                </a:solidFill>
              </a:rPr>
              <a:t>Preliminară</a:t>
            </a:r>
            <a:r>
              <a:rPr lang="en-US" sz="9600" b="1" dirty="0">
                <a:solidFill>
                  <a:schemeClr val="bg1"/>
                </a:solidFill>
              </a:rPr>
              <a:t> a </a:t>
            </a:r>
            <a:r>
              <a:rPr lang="en-US" sz="9600" b="1" err="1">
                <a:solidFill>
                  <a:schemeClr val="bg1"/>
                </a:solidFill>
              </a:rPr>
              <a:t>Soluției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D9289-9885-4C4C-C278-8594D48E7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9371" y="6158706"/>
            <a:ext cx="11799093" cy="2880204"/>
          </a:xfrm>
        </p:spPr>
        <p:txBody>
          <a:bodyPr wrap="square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 </a:t>
            </a:r>
            <a:r>
              <a:rPr lang="en-US" dirty="0" err="1">
                <a:solidFill>
                  <a:schemeClr val="bg1"/>
                </a:solidFill>
              </a:rPr>
              <a:t>După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transformarea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format vectorial, </a:t>
            </a:r>
            <a:r>
              <a:rPr lang="en-US" dirty="0" err="1">
                <a:solidFill>
                  <a:schemeClr val="bg1"/>
                </a:solidFill>
              </a:rPr>
              <a:t>datele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verificare</a:t>
            </a:r>
            <a:r>
              <a:rPr lang="en-US" dirty="0">
                <a:solidFill>
                  <a:schemeClr val="bg1"/>
                </a:solidFill>
              </a:rPr>
              <a:t> sunt consolidate </a:t>
            </a:r>
            <a:r>
              <a:rPr lang="en-US" dirty="0" err="1">
                <a:solidFill>
                  <a:schemeClr val="bg1"/>
                </a:solidFill>
              </a:rPr>
              <a:t>într</a:t>
            </a:r>
            <a:r>
              <a:rPr lang="en-US" dirty="0">
                <a:solidFill>
                  <a:schemeClr val="bg1"/>
                </a:solidFill>
              </a:rPr>
              <a:t>-un </a:t>
            </a:r>
            <a:r>
              <a:rPr lang="en-US" dirty="0" err="1">
                <a:solidFill>
                  <a:schemeClr val="bg1"/>
                </a:solidFill>
              </a:rPr>
              <a:t>singur</a:t>
            </a:r>
            <a:r>
              <a:rPr lang="en-US" dirty="0">
                <a:solidFill>
                  <a:schemeClr val="bg1"/>
                </a:solidFill>
              </a:rPr>
              <a:t> vector, care </a:t>
            </a:r>
            <a:r>
              <a:rPr lang="en-US" dirty="0" err="1">
                <a:solidFill>
                  <a:schemeClr val="bg1"/>
                </a:solidFill>
              </a:rPr>
              <a:t>cuprinde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informațiile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relevante</a:t>
            </a:r>
            <a:r>
              <a:rPr lang="en-US" dirty="0">
                <a:solidFill>
                  <a:schemeClr val="bg1"/>
                </a:solidFill>
              </a:rPr>
              <a:t> din metadata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fiecare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pacient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Această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abordare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asocierea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unui</a:t>
            </a:r>
            <a:r>
              <a:rPr lang="en-US" dirty="0">
                <a:solidFill>
                  <a:schemeClr val="bg1"/>
                </a:solidFill>
              </a:rPr>
              <a:t> vector specific </a:t>
            </a:r>
            <a:r>
              <a:rPr lang="en-US" dirty="0" err="1">
                <a:solidFill>
                  <a:schemeClr val="bg1"/>
                </a:solidFill>
              </a:rPr>
              <a:t>fiecărui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pacient</a:t>
            </a:r>
            <a:r>
              <a:rPr lang="en-US" dirty="0">
                <a:solidFill>
                  <a:schemeClr val="bg1"/>
                </a:solidFill>
              </a:rPr>
              <a:t>, care include </a:t>
            </a:r>
            <a:r>
              <a:rPr lang="en-US" dirty="0" err="1">
                <a:solidFill>
                  <a:schemeClr val="bg1"/>
                </a:solidFill>
              </a:rPr>
              <a:t>datele</a:t>
            </a:r>
            <a:r>
              <a:rPr lang="en-US" dirty="0">
                <a:solidFill>
                  <a:schemeClr val="bg1"/>
                </a:solidFill>
              </a:rPr>
              <a:t> sale </a:t>
            </a:r>
            <a:r>
              <a:rPr lang="en-US" dirty="0" err="1">
                <a:solidFill>
                  <a:schemeClr val="bg1"/>
                </a:solidFill>
              </a:rPr>
              <a:t>individuale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necesare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analizei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213777"/>
            <a:ext cx="15683386" cy="1073223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Google Shape;125;p5">
            <a:extLst>
              <a:ext uri="{FF2B5EF4-FFF2-40B4-BE49-F238E27FC236}">
                <a16:creationId xmlns:a16="http://schemas.microsoft.com/office/drawing/2014/main" id="{EA2D9F6B-3A2D-7CEA-FF99-299210DC48A2}"/>
              </a:ext>
            </a:extLst>
          </p:cNvPr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 extrusionOk="0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6970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yellow pie chart&#10;&#10;Description automatically generated">
            <a:extLst>
              <a:ext uri="{FF2B5EF4-FFF2-40B4-BE49-F238E27FC236}">
                <a16:creationId xmlns:a16="http://schemas.microsoft.com/office/drawing/2014/main" id="{19EA888C-9371-9727-2709-ED866749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48" y="641710"/>
            <a:ext cx="11702846" cy="857225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1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CBE9CFB8-97D4-BDEB-3E93-38E83B0B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46" y="4127261"/>
            <a:ext cx="7858218" cy="6093150"/>
          </a:xfrm>
          <a:prstGeom prst="rect">
            <a:avLst/>
          </a:prstGeom>
        </p:spPr>
      </p:pic>
      <p:pic>
        <p:nvPicPr>
          <p:cNvPr id="5" name="Picture 4" descr="A graph with blue squares&#10;&#10;Description automatically generated">
            <a:extLst>
              <a:ext uri="{FF2B5EF4-FFF2-40B4-BE49-F238E27FC236}">
                <a16:creationId xmlns:a16="http://schemas.microsoft.com/office/drawing/2014/main" id="{83E5D92E-E746-9CEF-A345-F2DBE7A75D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85" t="-10" r="-2163" b="10"/>
          <a:stretch/>
        </p:blipFill>
        <p:spPr>
          <a:xfrm>
            <a:off x="6821146" y="485763"/>
            <a:ext cx="3336095" cy="2495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129392"/>
            <a:ext cx="11349447" cy="113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B37F3-721E-4809-A50E-9EE306404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24" y="0"/>
            <a:ext cx="137160" cy="41833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3D7CB-0DD5-DED3-CC65-D25AF1B18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499" y="5911536"/>
            <a:ext cx="5993937" cy="43660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0219" y="0"/>
            <a:ext cx="137160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graph with blue rectangles&#10;&#10;Description automatically generated">
            <a:extLst>
              <a:ext uri="{FF2B5EF4-FFF2-40B4-BE49-F238E27FC236}">
                <a16:creationId xmlns:a16="http://schemas.microsoft.com/office/drawing/2014/main" id="{51F0C1EC-18CF-E851-33EB-F43E4CAE60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779902" y="486098"/>
            <a:ext cx="6000866" cy="44905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48" y="5794483"/>
            <a:ext cx="6938553" cy="12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003F8-F74F-B3A6-DC1B-41A02DA20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101" y="500801"/>
            <a:ext cx="4488151" cy="3384662"/>
          </a:xfrm>
          <a:prstGeom prst="rect">
            <a:avLst/>
          </a:prstGeom>
        </p:spPr>
      </p:pic>
      <p:sp>
        <p:nvSpPr>
          <p:cNvPr id="10" name="Google Shape;125;p5">
            <a:extLst>
              <a:ext uri="{FF2B5EF4-FFF2-40B4-BE49-F238E27FC236}">
                <a16:creationId xmlns:a16="http://schemas.microsoft.com/office/drawing/2014/main" id="{C0B8F23C-8C68-638A-0DC0-51888E31CE5B}"/>
              </a:ext>
            </a:extLst>
          </p:cNvPr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 extrusionOk="0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6164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blue bars&#10;&#10;Description automatically generated">
            <a:extLst>
              <a:ext uri="{FF2B5EF4-FFF2-40B4-BE49-F238E27FC236}">
                <a16:creationId xmlns:a16="http://schemas.microsoft.com/office/drawing/2014/main" id="{E577CE08-842C-F422-1F41-F7FA73D1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089656"/>
            <a:ext cx="4917438" cy="3688080"/>
          </a:xfrm>
          <a:prstGeom prst="rect">
            <a:avLst/>
          </a:prstGeom>
        </p:spPr>
      </p:pic>
      <p:pic>
        <p:nvPicPr>
          <p:cNvPr id="7" name="Picture 6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AA3DAFF3-35F8-19F9-9DBE-50804512A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38" y="1111325"/>
            <a:ext cx="4859653" cy="3644741"/>
          </a:xfrm>
          <a:prstGeom prst="rect">
            <a:avLst/>
          </a:prstGeom>
        </p:spPr>
      </p:pic>
      <p:pic>
        <p:nvPicPr>
          <p:cNvPr id="11" name="Picture 10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1230E0C1-46AB-6FD6-FA7F-B0E91C739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5509253"/>
            <a:ext cx="4917438" cy="3688080"/>
          </a:xfrm>
          <a:prstGeom prst="rect">
            <a:avLst/>
          </a:prstGeom>
        </p:spPr>
      </p:pic>
      <p:pic>
        <p:nvPicPr>
          <p:cNvPr id="8" name="Picture 7" descr="A graph of a number of blue and black bars&#10;&#10;Description automatically generated">
            <a:extLst>
              <a:ext uri="{FF2B5EF4-FFF2-40B4-BE49-F238E27FC236}">
                <a16:creationId xmlns:a16="http://schemas.microsoft.com/office/drawing/2014/main" id="{5220ECCA-1ADE-C63D-9D0A-1CB0E7A05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36" y="5545417"/>
            <a:ext cx="4859654" cy="3644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18EA92-15E2-6F24-8E59-2E8721F32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7491" y="3037755"/>
            <a:ext cx="5615307" cy="42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6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ACD71D66-2C69-CA4B-17D0-43A48FA6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10" r="21130" b="-1"/>
          <a:stretch/>
        </p:blipFill>
        <p:spPr>
          <a:xfrm>
            <a:off x="4563416" y="426051"/>
            <a:ext cx="8837676" cy="9176106"/>
          </a:xfrm>
          <a:prstGeom prst="rect">
            <a:avLst/>
          </a:prstGeom>
          <a:ln>
            <a:noFill/>
          </a:ln>
        </p:spPr>
      </p:pic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4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391836" y="6866962"/>
            <a:ext cx="11309023" cy="2849741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A3419-C3E1-7E73-0DBD-CE581849F501}"/>
              </a:ext>
            </a:extLst>
          </p:cNvPr>
          <p:cNvSpPr txBox="1"/>
          <p:nvPr/>
        </p:nvSpPr>
        <p:spPr>
          <a:xfrm>
            <a:off x="6837967" y="7196966"/>
            <a:ext cx="10429177" cy="21671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Histogramele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obținute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urma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completării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datelor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lipsă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BFD17-91DB-3546-C615-41836B6C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60" y="1432261"/>
            <a:ext cx="5690208" cy="4267657"/>
          </a:xfrm>
          <a:prstGeom prst="rect">
            <a:avLst/>
          </a:prstGeom>
        </p:spPr>
      </p:pic>
      <p:pic>
        <p:nvPicPr>
          <p:cNvPr id="129" name="Google Shape;129;p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30065" y="482601"/>
            <a:ext cx="4021101" cy="3015826"/>
          </a:xfrm>
          <a:prstGeom prst="rect">
            <a:avLst/>
          </a:prstGeom>
          <a:noFill/>
        </p:spPr>
      </p:pic>
      <p:pic>
        <p:nvPicPr>
          <p:cNvPr id="128" name="Google Shape;128;p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117536" y="3633145"/>
            <a:ext cx="4027608" cy="3020706"/>
          </a:xfrm>
          <a:prstGeom prst="rect">
            <a:avLst/>
          </a:prstGeom>
          <a:noFill/>
        </p:spPr>
      </p:pic>
      <p:pic>
        <p:nvPicPr>
          <p:cNvPr id="3" name="Picture 2" descr="A graph of a number of blue and black bars&#10;&#10;Description automatically generated">
            <a:extLst>
              <a:ext uri="{FF2B5EF4-FFF2-40B4-BE49-F238E27FC236}">
                <a16:creationId xmlns:a16="http://schemas.microsoft.com/office/drawing/2014/main" id="{8C8798C3-63CA-CE83-1E3B-675A78714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9264" y="1429723"/>
            <a:ext cx="5696976" cy="4272733"/>
          </a:xfrm>
          <a:prstGeom prst="rect">
            <a:avLst/>
          </a:prstGeom>
        </p:spPr>
      </p:pic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79901" y="8541145"/>
            <a:ext cx="82296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blue bars&#10;&#10;Description automatically generated">
            <a:extLst>
              <a:ext uri="{FF2B5EF4-FFF2-40B4-BE49-F238E27FC236}">
                <a16:creationId xmlns:a16="http://schemas.microsoft.com/office/drawing/2014/main" id="{F0E4032B-4907-271D-9EFB-5A47477446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494" y="6217072"/>
            <a:ext cx="4755886" cy="3522013"/>
          </a:xfrm>
          <a:prstGeom prst="rect">
            <a:avLst/>
          </a:prstGeom>
        </p:spPr>
      </p:pic>
      <p:sp>
        <p:nvSpPr>
          <p:cNvPr id="124" name="Google Shape;124;p5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 extrusionOk="0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5" name="Google Shape;125;p5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 extrusionOk="0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Predicția vârstei </vt:lpstr>
      <vt:lpstr>1. Context &amp; Motivație </vt:lpstr>
      <vt:lpstr>2. Arhitectura preliminară a soluției </vt:lpstr>
      <vt:lpstr>3. Evaluarea Preliminară a Soluției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Direcții Viitoare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401</cp:revision>
  <dcterms:created xsi:type="dcterms:W3CDTF">2006-08-16T00:00:00Z</dcterms:created>
  <dcterms:modified xsi:type="dcterms:W3CDTF">2024-11-14T16:11:34Z</dcterms:modified>
</cp:coreProperties>
</file>