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72" r:id="rId2"/>
    <p:sldId id="263" r:id="rId3"/>
    <p:sldId id="264" r:id="rId4"/>
    <p:sldId id="266" r:id="rId5"/>
    <p:sldId id="267" r:id="rId6"/>
    <p:sldId id="268" r:id="rId7"/>
    <p:sldId id="265" r:id="rId8"/>
    <p:sldId id="260" r:id="rId9"/>
    <p:sldId id="262" r:id="rId10"/>
    <p:sldId id="269" r:id="rId11"/>
    <p:sldId id="270" r:id="rId12"/>
  </p:sldIdLst>
  <p:sldSz cx="18288000" cy="10287000"/>
  <p:notesSz cx="6858000" cy="9144000"/>
  <p:embeddedFontLst>
    <p:embeddedFont>
      <p:font typeface="Meiryo" panose="020B0604030504040204" pitchFamily="34" charset="-128"/>
      <p:regular r:id="rId14"/>
      <p:bold r:id="rId15"/>
      <p:italic r:id="rId16"/>
      <p:boldItalic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TjrtzhrKPOmQcdaGsrnegpTC0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5C3-EAA1-3A01-F774-155DA92B34B5}" v="30" dt="2024-11-14T12:41:55.384"/>
    <p1510:client id="{C1482B9A-6988-5FBB-BDAA-EB6E8312B49D}" v="456" dt="2024-11-14T14:14:56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62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uman brain integrated with a computer circuit board | Premium AI-generated  image">
            <a:extLst>
              <a:ext uri="{FF2B5EF4-FFF2-40B4-BE49-F238E27FC236}">
                <a16:creationId xmlns:a16="http://schemas.microsoft.com/office/drawing/2014/main" id="{6EFC52C6-6E0F-132F-29FB-7C3CDBA1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84" r="3316"/>
          <a:stretch/>
        </p:blipFill>
        <p:spPr>
          <a:xfrm>
            <a:off x="-6" y="-6"/>
            <a:ext cx="11301960" cy="10286976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ADEAE-BF1A-E465-7C49-BA4CA9BDD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5475" y="5943600"/>
            <a:ext cx="8258721" cy="2535613"/>
          </a:xfrm>
        </p:spPr>
        <p:txBody>
          <a:bodyPr anchor="b">
            <a:normAutofit/>
          </a:bodyPr>
          <a:lstStyle/>
          <a:p>
            <a:pPr algn="l"/>
            <a:r>
              <a:rPr lang="en-US" sz="8000" b="1" err="1"/>
              <a:t>Predicția</a:t>
            </a:r>
            <a:r>
              <a:rPr lang="en-US" sz="8000" b="1" dirty="0"/>
              <a:t> </a:t>
            </a:r>
            <a:r>
              <a:rPr lang="en-US" sz="8000" b="1" err="1"/>
              <a:t>vârstei</a:t>
            </a:r>
            <a:endParaRPr lang="en-US" sz="8000" err="1"/>
          </a:p>
          <a:p>
            <a:pPr algn="l"/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74EC9-E809-B659-AB5E-AFDA50BDD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4666" y="8463494"/>
            <a:ext cx="5976051" cy="1054222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</a:pPr>
            <a:r>
              <a:rPr lang="en-US" sz="4000" b="1" err="1">
                <a:cs typeface="Segoe UI"/>
              </a:rPr>
              <a:t>Posmangiu</a:t>
            </a:r>
            <a:r>
              <a:rPr lang="en-US" sz="4000" b="1" dirty="0">
                <a:cs typeface="Segoe UI"/>
              </a:rPr>
              <a:t> Silviu-Andrei </a:t>
            </a:r>
            <a:endParaRPr lang="en-US" sz="4000">
              <a:cs typeface="Segoe UI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</a:pPr>
            <a:r>
              <a:rPr lang="en-US" sz="4000" b="1" err="1">
                <a:cs typeface="Segoe UI"/>
              </a:rPr>
              <a:t>Ghiață</a:t>
            </a:r>
            <a:r>
              <a:rPr lang="en-US" sz="4000" b="1" dirty="0">
                <a:cs typeface="Segoe UI"/>
              </a:rPr>
              <a:t> Mihaela-Gabriela</a:t>
            </a:r>
            <a:endParaRPr lang="en-US" sz="4000">
              <a:cs typeface="Segoe UI"/>
            </a:endParaRPr>
          </a:p>
          <a:p>
            <a:pPr algn="l">
              <a:lnSpc>
                <a:spcPct val="90000"/>
              </a:lnSpc>
            </a:pPr>
            <a:endParaRPr lang="en-US" sz="4000" dirty="0"/>
          </a:p>
        </p:txBody>
      </p:sp>
      <p:pic>
        <p:nvPicPr>
          <p:cNvPr id="7" name="Picture 6" descr="A laptop with a brain on the screen and a computer screen with the words' brain'on it | Premium AI-generated image">
            <a:extLst>
              <a:ext uri="{FF2B5EF4-FFF2-40B4-BE49-F238E27FC236}">
                <a16:creationId xmlns:a16="http://schemas.microsoft.com/office/drawing/2014/main" id="{C07A796D-1EA5-0CFC-6D56-E0ECCE98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86" r="21065" b="1"/>
          <a:stretch/>
        </p:blipFill>
        <p:spPr>
          <a:xfrm>
            <a:off x="11480311" y="9"/>
            <a:ext cx="6807695" cy="5815870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sp>
        <p:nvSpPr>
          <p:cNvPr id="9" name="Google Shape;86;p1">
            <a:extLst>
              <a:ext uri="{FF2B5EF4-FFF2-40B4-BE49-F238E27FC236}">
                <a16:creationId xmlns:a16="http://schemas.microsoft.com/office/drawing/2014/main" id="{6E0765A7-9762-35D2-C1C4-EDF404CE1EF2}"/>
              </a:ext>
            </a:extLst>
          </p:cNvPr>
          <p:cNvSpPr/>
          <p:nvPr/>
        </p:nvSpPr>
        <p:spPr>
          <a:xfrm>
            <a:off x="122625" y="233525"/>
            <a:ext cx="3524878" cy="1501584"/>
          </a:xfrm>
          <a:custGeom>
            <a:avLst/>
            <a:gdLst/>
            <a:ahLst/>
            <a:cxnLst/>
            <a:rect l="l" t="t" r="r" b="b"/>
            <a:pathLst>
              <a:path w="3524878" h="1501584" extrusionOk="0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85;p1">
            <a:extLst>
              <a:ext uri="{FF2B5EF4-FFF2-40B4-BE49-F238E27FC236}">
                <a16:creationId xmlns:a16="http://schemas.microsoft.com/office/drawing/2014/main" id="{FAFEA191-3B0D-2643-0584-A8D971BA2BC5}"/>
              </a:ext>
            </a:extLst>
          </p:cNvPr>
          <p:cNvSpPr/>
          <p:nvPr/>
        </p:nvSpPr>
        <p:spPr>
          <a:xfrm>
            <a:off x="16430263" y="233525"/>
            <a:ext cx="1735112" cy="1735112"/>
          </a:xfrm>
          <a:custGeom>
            <a:avLst/>
            <a:gdLst/>
            <a:ahLst/>
            <a:cxnLst/>
            <a:rect l="l" t="t" r="r" b="b"/>
            <a:pathLst>
              <a:path w="1735112" h="1735112" extrusionOk="0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9098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299" y="720090"/>
            <a:ext cx="8187183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54B1B-F05A-15EE-E57B-36348066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79" r="22561" b="-1"/>
          <a:stretch/>
        </p:blipFill>
        <p:spPr>
          <a:xfrm>
            <a:off x="9631552" y="965200"/>
            <a:ext cx="7694676" cy="83565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8187181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ue circle with text&#10;&#10;Description automatically generated">
            <a:extLst>
              <a:ext uri="{FF2B5EF4-FFF2-40B4-BE49-F238E27FC236}">
                <a16:creationId xmlns:a16="http://schemas.microsoft.com/office/drawing/2014/main" id="{CC92036D-CC7F-447A-0B91-D164EA4F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940" b="-1"/>
          <a:stretch/>
        </p:blipFill>
        <p:spPr>
          <a:xfrm>
            <a:off x="961770" y="965200"/>
            <a:ext cx="7694676" cy="8356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FF3FC1-2359-1D8D-44B4-261CE0F1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81" y="24131587"/>
            <a:ext cx="8232736" cy="6172200"/>
          </a:xfrm>
          <a:prstGeom prst="rect">
            <a:avLst/>
          </a:prstGeom>
        </p:spPr>
      </p:pic>
      <p:pic>
        <p:nvPicPr>
          <p:cNvPr id="5" name="Picture 4" descr="A blue and yellow pie chart&#10;&#10;Description automatically generated">
            <a:extLst>
              <a:ext uri="{FF2B5EF4-FFF2-40B4-BE49-F238E27FC236}">
                <a16:creationId xmlns:a16="http://schemas.microsoft.com/office/drawing/2014/main" id="{641DC14A-8B07-5168-1D45-493DC11A3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69" y="14773275"/>
            <a:ext cx="8232736" cy="6172200"/>
          </a:xfrm>
          <a:prstGeom prst="rect">
            <a:avLst/>
          </a:prstGeom>
        </p:spPr>
      </p:pic>
      <p:pic>
        <p:nvPicPr>
          <p:cNvPr id="6" name="Picture 5" descr="A blue and yellow pie chart&#10;&#10;Description automatically generated">
            <a:extLst>
              <a:ext uri="{FF2B5EF4-FFF2-40B4-BE49-F238E27FC236}">
                <a16:creationId xmlns:a16="http://schemas.microsoft.com/office/drawing/2014/main" id="{C876383D-5C8D-8C3A-14F1-8E1CFA8C8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706" y="19845338"/>
            <a:ext cx="8232736" cy="617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D1AC8-B18C-4F3C-BB33-2281B7732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19" y="28132087"/>
            <a:ext cx="8232736" cy="617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6633E0-3E65-2F6C-BCDB-3F9F0B23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31" y="11558587"/>
            <a:ext cx="823273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0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fMRI done as part of a clinical study for depression : r/MRI">
            <a:extLst>
              <a:ext uri="{FF2B5EF4-FFF2-40B4-BE49-F238E27FC236}">
                <a16:creationId xmlns:a16="http://schemas.microsoft.com/office/drawing/2014/main" id="{6B655A33-BA5A-CA43-6CDF-10BB9AC5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02" r="1" b="16093"/>
          <a:stretch/>
        </p:blipFill>
        <p:spPr>
          <a:xfrm>
            <a:off x="20" y="10"/>
            <a:ext cx="14920603" cy="10286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479073" y="0"/>
            <a:ext cx="7808927" cy="10287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2339" y="0"/>
            <a:ext cx="7565661" cy="10287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5519" y="0"/>
            <a:ext cx="3794585" cy="10287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E3E3-8F8B-A8E1-045B-F4B5EA12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0714" y="1568395"/>
            <a:ext cx="6341484" cy="2382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chemeClr val="tx1"/>
                </a:solidFill>
                <a:ea typeface="+mj-ea"/>
              </a:rPr>
              <a:t>6. </a:t>
            </a:r>
            <a:r>
              <a:rPr lang="en-US" sz="6000" b="1" kern="1200" err="1">
                <a:solidFill>
                  <a:schemeClr val="tx1"/>
                </a:solidFill>
                <a:ea typeface="+mj-ea"/>
              </a:rPr>
              <a:t>Direcții</a:t>
            </a:r>
            <a:r>
              <a:rPr lang="en-US" sz="6000" b="1" kern="12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sz="6000" b="1" kern="1200" err="1">
                <a:solidFill>
                  <a:schemeClr val="tx1"/>
                </a:solidFill>
                <a:ea typeface="+mj-ea"/>
              </a:rPr>
              <a:t>Viitoare</a:t>
            </a:r>
            <a:endParaRPr lang="en-US" sz="6000" kern="1200">
              <a:solidFill>
                <a:schemeClr val="tx1"/>
              </a:solidFill>
              <a:ea typeface="+mj-ea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84C4-B6C4-4434-09C3-0C703868E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5593" y="3663873"/>
            <a:ext cx="6375106" cy="4470313"/>
          </a:xfrm>
        </p:spPr>
        <p:txBody>
          <a:bodyPr vert="horz" lIns="91440" tIns="45720" rIns="91440" bIns="45720" rtlCol="0">
            <a:normAutofit/>
          </a:bodyPr>
          <a:lstStyle/>
          <a:p>
            <a:pPr marL="914400" indent="-22860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ea typeface="+mn-ea"/>
            </a:endParaRPr>
          </a:p>
          <a:p>
            <a:pPr marL="0" indent="-22860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kern="1200" err="1">
                <a:solidFill>
                  <a:schemeClr val="tx1"/>
                </a:solidFill>
                <a:ea typeface="+mn-ea"/>
              </a:rPr>
              <a:t>Pentru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a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dezvolta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în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continuare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această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soluție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, o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să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explorăm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optimizări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în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preprocesarea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datelor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și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în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algoritmii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utilizați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astfel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încât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estimările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de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vârstă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să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fie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mai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precise.</a:t>
            </a:r>
          </a:p>
          <a:p>
            <a:pPr marL="0" indent="-22860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ea typeface="+mn-ea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Google Shape;135;p7">
            <a:extLst>
              <a:ext uri="{FF2B5EF4-FFF2-40B4-BE49-F238E27FC236}">
                <a16:creationId xmlns:a16="http://schemas.microsoft.com/office/drawing/2014/main" id="{283AFE64-1BB8-CCC9-CF4F-F635DE031339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134;p7">
            <a:extLst>
              <a:ext uri="{FF2B5EF4-FFF2-40B4-BE49-F238E27FC236}">
                <a16:creationId xmlns:a16="http://schemas.microsoft.com/office/drawing/2014/main" id="{B21BAD6A-8D72-B136-0C28-C22E599007BD}"/>
              </a:ext>
            </a:extLst>
          </p:cNvPr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 extrusionOk="0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635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9044227-071D-4831-94D0-C92D4840B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AE6A4-7D01-D3B2-B95B-BAAE9B935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769" y="1262062"/>
            <a:ext cx="5257800" cy="4672047"/>
          </a:xfrm>
        </p:spPr>
        <p:txBody>
          <a:bodyPr>
            <a:normAutofit/>
          </a:bodyPr>
          <a:lstStyle/>
          <a:p>
            <a:r>
              <a:rPr lang="en-US" sz="8400" b="1" dirty="0">
                <a:solidFill>
                  <a:schemeClr val="bg1"/>
                </a:solidFill>
                <a:cs typeface="Arial"/>
              </a:rPr>
              <a:t>1. Context &amp; </a:t>
            </a:r>
            <a:r>
              <a:rPr lang="en-US" sz="8400" b="1" err="1">
                <a:solidFill>
                  <a:schemeClr val="bg1"/>
                </a:solidFill>
                <a:cs typeface="Arial"/>
              </a:rPr>
              <a:t>Motivație</a:t>
            </a:r>
            <a:endParaRPr lang="en-US" sz="8400" err="1">
              <a:solidFill>
                <a:schemeClr val="bg1"/>
              </a:solidFill>
              <a:cs typeface="Arial"/>
            </a:endParaRPr>
          </a:p>
          <a:p>
            <a:endParaRPr lang="en-US" sz="8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44C32-7AAB-2B31-86C5-25ECC1581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769" y="5497079"/>
            <a:ext cx="5259396" cy="34151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cs typeface="Arial"/>
              </a:rPr>
              <a:t>Medicina </a:t>
            </a:r>
            <a:r>
              <a:rPr lang="en-US" err="1">
                <a:solidFill>
                  <a:schemeClr val="bg1"/>
                </a:solidFill>
                <a:cs typeface="Arial"/>
              </a:rPr>
              <a:t>este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unul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dintre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domeniile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esențiale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pentru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viață</a:t>
            </a:r>
            <a:r>
              <a:rPr lang="en-US" dirty="0">
                <a:solidFill>
                  <a:schemeClr val="bg1"/>
                </a:solidFill>
                <a:cs typeface="Arial"/>
              </a:rPr>
              <a:t>, </a:t>
            </a:r>
            <a:r>
              <a:rPr lang="en-US" err="1">
                <a:solidFill>
                  <a:schemeClr val="bg1"/>
                </a:solidFill>
                <a:cs typeface="Arial"/>
              </a:rPr>
              <a:t>necesitând</a:t>
            </a:r>
            <a:r>
              <a:rPr lang="en-US" dirty="0">
                <a:solidFill>
                  <a:schemeClr val="bg1"/>
                </a:solidFill>
                <a:cs typeface="Arial"/>
              </a:rPr>
              <a:t> o </a:t>
            </a:r>
            <a:r>
              <a:rPr lang="en-US" err="1">
                <a:solidFill>
                  <a:schemeClr val="bg1"/>
                </a:solidFill>
                <a:cs typeface="Arial"/>
              </a:rPr>
              <a:t>continuă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adaptare</a:t>
            </a:r>
            <a:r>
              <a:rPr lang="en-US" dirty="0">
                <a:solidFill>
                  <a:schemeClr val="bg1"/>
                </a:solidFill>
                <a:cs typeface="Arial"/>
              </a:rPr>
              <a:t> la </a:t>
            </a:r>
            <a:r>
              <a:rPr lang="en-US" err="1">
                <a:solidFill>
                  <a:schemeClr val="bg1"/>
                </a:solidFill>
                <a:cs typeface="Arial"/>
              </a:rPr>
              <a:t>progresele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tehnologice</a:t>
            </a:r>
            <a:r>
              <a:rPr lang="en-US" dirty="0">
                <a:solidFill>
                  <a:schemeClr val="bg1"/>
                </a:solidFill>
                <a:cs typeface="Arial"/>
              </a:rPr>
              <a:t>. </a:t>
            </a:r>
            <a:r>
              <a:rPr lang="en-US" err="1">
                <a:solidFill>
                  <a:schemeClr val="bg1"/>
                </a:solidFill>
                <a:cs typeface="Arial"/>
              </a:rPr>
              <a:t>În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acest</a:t>
            </a:r>
            <a:r>
              <a:rPr lang="en-US" dirty="0">
                <a:solidFill>
                  <a:schemeClr val="bg1"/>
                </a:solidFill>
                <a:cs typeface="Arial"/>
              </a:rPr>
              <a:t> context, </a:t>
            </a:r>
            <a:r>
              <a:rPr lang="en-US" err="1">
                <a:solidFill>
                  <a:schemeClr val="bg1"/>
                </a:solidFill>
                <a:cs typeface="Arial"/>
              </a:rPr>
              <a:t>estimarea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vârstei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prin</a:t>
            </a:r>
            <a:r>
              <a:rPr lang="en-US" dirty="0">
                <a:solidFill>
                  <a:schemeClr val="bg1"/>
                </a:solidFill>
                <a:cs typeface="Arial"/>
              </a:rPr>
              <a:t> fMRI </a:t>
            </a:r>
            <a:r>
              <a:rPr lang="en-US" err="1">
                <a:solidFill>
                  <a:schemeClr val="bg1"/>
                </a:solidFill>
                <a:cs typeface="Arial"/>
              </a:rPr>
              <a:t>poate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deveni</a:t>
            </a:r>
            <a:r>
              <a:rPr lang="en-US" dirty="0">
                <a:solidFill>
                  <a:schemeClr val="bg1"/>
                </a:solidFill>
                <a:cs typeface="Arial"/>
              </a:rPr>
              <a:t> un instrument </a:t>
            </a:r>
            <a:r>
              <a:rPr lang="en-US" err="1">
                <a:solidFill>
                  <a:schemeClr val="bg1"/>
                </a:solidFill>
                <a:cs typeface="Arial"/>
              </a:rPr>
              <a:t>deosebit</a:t>
            </a:r>
            <a:r>
              <a:rPr lang="en-US" dirty="0">
                <a:solidFill>
                  <a:schemeClr val="bg1"/>
                </a:solidFill>
                <a:cs typeface="Arial"/>
              </a:rPr>
              <a:t> de </a:t>
            </a:r>
            <a:r>
              <a:rPr lang="en-US" err="1">
                <a:solidFill>
                  <a:schemeClr val="bg1"/>
                </a:solidFill>
                <a:cs typeface="Arial"/>
              </a:rPr>
              <a:t>valoros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pentru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medicina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personalizată</a:t>
            </a:r>
            <a:r>
              <a:rPr lang="en-US" dirty="0">
                <a:solidFill>
                  <a:schemeClr val="bg1"/>
                </a:solidFill>
                <a:cs typeface="Arial"/>
              </a:rPr>
              <a:t>.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What Is fMRI? Uses, How It Works, Duration, and What to Expect">
            <a:extLst>
              <a:ext uri="{FF2B5EF4-FFF2-40B4-BE49-F238E27FC236}">
                <a16:creationId xmlns:a16="http://schemas.microsoft.com/office/drawing/2014/main" id="{37A51740-F1D7-9D94-9C99-844E6652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97" r="3201"/>
          <a:stretch/>
        </p:blipFill>
        <p:spPr>
          <a:xfrm>
            <a:off x="20" y="3"/>
            <a:ext cx="5751985" cy="5000620"/>
          </a:xfrm>
          <a:custGeom>
            <a:avLst/>
            <a:gdLst/>
            <a:ahLst/>
            <a:cxnLst/>
            <a:rect l="l" t="t" r="r" b="b"/>
            <a:pathLst>
              <a:path w="3834670" h="3333747">
                <a:moveTo>
                  <a:pt x="0" y="0"/>
                </a:moveTo>
                <a:lnTo>
                  <a:pt x="3066495" y="0"/>
                </a:lnTo>
                <a:lnTo>
                  <a:pt x="3427241" y="1211943"/>
                </a:lnTo>
                <a:lnTo>
                  <a:pt x="3834670" y="3333747"/>
                </a:lnTo>
                <a:lnTo>
                  <a:pt x="0" y="3333747"/>
                </a:lnTo>
                <a:close/>
              </a:path>
            </a:pathLst>
          </a:custGeom>
        </p:spPr>
      </p:pic>
      <p:pic>
        <p:nvPicPr>
          <p:cNvPr id="7" name="Picture 6" descr="Scientists use AI to decipher words and sentences from brain scans |  Science | AAAS">
            <a:extLst>
              <a:ext uri="{FF2B5EF4-FFF2-40B4-BE49-F238E27FC236}">
                <a16:creationId xmlns:a16="http://schemas.microsoft.com/office/drawing/2014/main" id="{8B7508A5-02B4-06CD-BE67-1777CA2A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41" r="11032" b="-2"/>
          <a:stretch/>
        </p:blipFill>
        <p:spPr>
          <a:xfrm>
            <a:off x="1" y="5343525"/>
            <a:ext cx="5979062" cy="4943475"/>
          </a:xfrm>
          <a:custGeom>
            <a:avLst/>
            <a:gdLst/>
            <a:ahLst/>
            <a:cxnLst/>
            <a:rect l="l" t="t" r="r" b="b"/>
            <a:pathLst>
              <a:path w="3986041" h="3295650">
                <a:moveTo>
                  <a:pt x="3878566" y="0"/>
                </a:moveTo>
                <a:lnTo>
                  <a:pt x="3986041" y="559707"/>
                </a:lnTo>
                <a:lnTo>
                  <a:pt x="3751724" y="3295650"/>
                </a:lnTo>
                <a:lnTo>
                  <a:pt x="0" y="329565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C27F758D-B23C-459E-AD21-6621782C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2882" y="0"/>
            <a:ext cx="2008579" cy="10287000"/>
            <a:chOff x="2748588" y="0"/>
            <a:chExt cx="1339053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8DD5D69-A882-48D7-ACFB-68E2DC6B0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432BD6-3DCC-4397-BD7F-3FE84F321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Brain imaging: fMRI advances make scans sharper and faster">
            <a:extLst>
              <a:ext uri="{FF2B5EF4-FFF2-40B4-BE49-F238E27FC236}">
                <a16:creationId xmlns:a16="http://schemas.microsoft.com/office/drawing/2014/main" id="{9F789FCA-BD03-1126-EDAA-919D7F769D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574" r="35012"/>
          <a:stretch/>
        </p:blipFill>
        <p:spPr>
          <a:xfrm>
            <a:off x="12605047" y="-1"/>
            <a:ext cx="5927882" cy="10286999"/>
          </a:xfrm>
          <a:custGeom>
            <a:avLst/>
            <a:gdLst/>
            <a:ahLst/>
            <a:cxnLst/>
            <a:rect l="l" t="t" r="r" b="b"/>
            <a:pathLst>
              <a:path w="3951921" h="6858000">
                <a:moveTo>
                  <a:pt x="224707" y="0"/>
                </a:moveTo>
                <a:lnTo>
                  <a:pt x="3951921" y="0"/>
                </a:lnTo>
                <a:lnTo>
                  <a:pt x="3951921" y="6858000"/>
                </a:lnTo>
                <a:lnTo>
                  <a:pt x="886146" y="6858000"/>
                </a:lnTo>
                <a:lnTo>
                  <a:pt x="558800" y="5721062"/>
                </a:lnTo>
                <a:lnTo>
                  <a:pt x="0" y="2712496"/>
                </a:lnTo>
                <a:close/>
              </a:path>
            </a:pathLst>
          </a:cu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7B65906-47BE-4CEA-9E50-301890FFE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2156540" y="0"/>
            <a:ext cx="2008579" cy="10287000"/>
            <a:chOff x="2748588" y="0"/>
            <a:chExt cx="1339053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9C1A977-5AC1-49DC-B315-CAB53CF6F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EEAD2A-AA94-4108-8639-95E861AED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Google Shape;125;p5">
            <a:extLst>
              <a:ext uri="{FF2B5EF4-FFF2-40B4-BE49-F238E27FC236}">
                <a16:creationId xmlns:a16="http://schemas.microsoft.com/office/drawing/2014/main" id="{90F2060F-1255-2636-00C7-CCF0F0DDA0A0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8581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3D49F-3D59-3DFD-F5BD-04D8331D7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91581"/>
            <a:ext cx="6562726" cy="428754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8400" b="1" dirty="0">
                <a:solidFill>
                  <a:schemeClr val="bg1"/>
                </a:solidFill>
              </a:rPr>
              <a:t>2. </a:t>
            </a:r>
            <a:r>
              <a:rPr lang="en-US" sz="8400" b="1" dirty="0" err="1">
                <a:solidFill>
                  <a:schemeClr val="bg1"/>
                </a:solidFill>
              </a:rPr>
              <a:t>Arhitectura</a:t>
            </a:r>
            <a:r>
              <a:rPr lang="en-US" sz="8400" b="1" dirty="0">
                <a:solidFill>
                  <a:schemeClr val="bg1"/>
                </a:solidFill>
              </a:rPr>
              <a:t> </a:t>
            </a:r>
            <a:r>
              <a:rPr lang="en-US" sz="8400" b="1" dirty="0" err="1">
                <a:solidFill>
                  <a:schemeClr val="bg1"/>
                </a:solidFill>
              </a:rPr>
              <a:t>preliminară</a:t>
            </a:r>
            <a:r>
              <a:rPr lang="en-US" sz="8400" b="1" dirty="0">
                <a:solidFill>
                  <a:schemeClr val="bg1"/>
                </a:solidFill>
              </a:rPr>
              <a:t> a </a:t>
            </a:r>
            <a:r>
              <a:rPr lang="en-US" sz="8400" b="1" dirty="0" err="1">
                <a:solidFill>
                  <a:schemeClr val="bg1"/>
                </a:solidFill>
              </a:rPr>
              <a:t>soluției</a:t>
            </a:r>
            <a:endParaRPr lang="en-US" sz="8400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US" sz="8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B95B0-8A5A-4CBE-2D15-72EFF2D3B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786" y="5142094"/>
            <a:ext cx="7003718" cy="2391762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</a:pPr>
            <a:r>
              <a:rPr lang="en-US" err="1">
                <a:solidFill>
                  <a:schemeClr val="bg1"/>
                </a:solidFill>
                <a:cs typeface="Segoe UI"/>
              </a:rPr>
              <a:t>Soluția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propusă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începe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cu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procesul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de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prerocesare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a </a:t>
            </a:r>
            <a:r>
              <a:rPr lang="en-US" err="1">
                <a:solidFill>
                  <a:schemeClr val="bg1"/>
                </a:solidFill>
                <a:cs typeface="Segoe UI"/>
              </a:rPr>
              <a:t>datelor</a:t>
            </a:r>
            <a:r>
              <a:rPr lang="en-US" dirty="0">
                <a:solidFill>
                  <a:schemeClr val="bg1"/>
                </a:solidFill>
                <a:cs typeface="Segoe UI"/>
              </a:rPr>
              <a:t>. Mai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întâi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, </a:t>
            </a:r>
            <a:r>
              <a:rPr lang="en-US" err="1">
                <a:solidFill>
                  <a:schemeClr val="bg1"/>
                </a:solidFill>
                <a:cs typeface="Segoe UI"/>
              </a:rPr>
              <a:t>datele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încărcate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din </a:t>
            </a:r>
            <a:r>
              <a:rPr lang="en-US" err="1">
                <a:solidFill>
                  <a:schemeClr val="bg1"/>
                </a:solidFill>
                <a:cs typeface="Segoe UI"/>
              </a:rPr>
              <a:t>fișierul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„metadata” </a:t>
            </a:r>
            <a:r>
              <a:rPr lang="en-US" err="1">
                <a:solidFill>
                  <a:schemeClr val="bg1"/>
                </a:solidFill>
                <a:cs typeface="Segoe UI"/>
              </a:rPr>
              <a:t>și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pregătite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prin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eliminarea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valorilor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nedefinite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. </a:t>
            </a:r>
            <a:r>
              <a:rPr lang="en-US" err="1">
                <a:solidFill>
                  <a:schemeClr val="bg1"/>
                </a:solidFill>
                <a:cs typeface="Segoe UI"/>
              </a:rPr>
              <a:t>Aceste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valori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completate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ulterior </a:t>
            </a:r>
            <a:r>
              <a:rPr lang="en-US" err="1">
                <a:solidFill>
                  <a:schemeClr val="bg1"/>
                </a:solidFill>
                <a:cs typeface="Segoe UI"/>
              </a:rPr>
              <a:t>folosind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o </a:t>
            </a:r>
            <a:r>
              <a:rPr lang="en-US" err="1">
                <a:solidFill>
                  <a:schemeClr val="bg1"/>
                </a:solidFill>
                <a:cs typeface="Segoe UI"/>
              </a:rPr>
              <a:t>distribuție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proporțională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cu </a:t>
            </a:r>
            <a:r>
              <a:rPr lang="en-US" err="1">
                <a:solidFill>
                  <a:schemeClr val="bg1"/>
                </a:solidFill>
                <a:cs typeface="Segoe UI"/>
              </a:rPr>
              <a:t>histograma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valorilor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valide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. </a:t>
            </a:r>
            <a:r>
              <a:rPr lang="en-US" err="1">
                <a:solidFill>
                  <a:schemeClr val="bg1"/>
                </a:solidFill>
                <a:cs typeface="Segoe UI"/>
              </a:rPr>
              <a:t>Datele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inițial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format </a:t>
            </a:r>
            <a:r>
              <a:rPr lang="en-US" err="1">
                <a:solidFill>
                  <a:schemeClr val="bg1"/>
                </a:solidFill>
                <a:cs typeface="Segoe UI"/>
              </a:rPr>
              <a:t>matricial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, </a:t>
            </a:r>
            <a:r>
              <a:rPr lang="en-US" err="1">
                <a:solidFill>
                  <a:schemeClr val="bg1"/>
                </a:solidFill>
                <a:cs typeface="Segoe UI"/>
              </a:rPr>
              <a:t>stocate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fișiere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CSV </a:t>
            </a:r>
            <a:r>
              <a:rPr lang="en-US" err="1">
                <a:solidFill>
                  <a:schemeClr val="bg1"/>
                </a:solidFill>
                <a:cs typeface="Segoe UI"/>
              </a:rPr>
              <a:t>și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TSV, </a:t>
            </a:r>
            <a:r>
              <a:rPr lang="en-US" err="1">
                <a:solidFill>
                  <a:schemeClr val="bg1"/>
                </a:solidFill>
                <a:cs typeface="Segoe UI"/>
              </a:rPr>
              <a:t>și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transformate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într</a:t>
            </a:r>
            <a:r>
              <a:rPr lang="en-US" dirty="0">
                <a:solidFill>
                  <a:schemeClr val="bg1"/>
                </a:solidFill>
                <a:cs typeface="Segoe UI"/>
              </a:rPr>
              <a:t>-un format vectorial pe </a:t>
            </a:r>
            <a:r>
              <a:rPr lang="en-US" err="1">
                <a:solidFill>
                  <a:schemeClr val="bg1"/>
                </a:solidFill>
                <a:cs typeface="Segoe UI"/>
              </a:rPr>
              <a:t>parcursul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prelucrării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.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cs typeface="Segoe UI"/>
            </a:endParaRPr>
          </a:p>
          <a:p>
            <a:pPr algn="l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BrainWave | GE HealthCare (India)">
            <a:extLst>
              <a:ext uri="{FF2B5EF4-FFF2-40B4-BE49-F238E27FC236}">
                <a16:creationId xmlns:a16="http://schemas.microsoft.com/office/drawing/2014/main" id="{AB285A8B-9293-D196-0AA1-E459DB8E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97" r="10186"/>
          <a:stretch/>
        </p:blipFill>
        <p:spPr>
          <a:xfrm>
            <a:off x="8523514" y="1"/>
            <a:ext cx="9764486" cy="10286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961479" y="4487055"/>
            <a:ext cx="10286183" cy="1312074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961482" y="4487055"/>
            <a:ext cx="10286183" cy="1312074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Google Shape;125;p5">
            <a:extLst>
              <a:ext uri="{FF2B5EF4-FFF2-40B4-BE49-F238E27FC236}">
                <a16:creationId xmlns:a16="http://schemas.microsoft.com/office/drawing/2014/main" id="{B84A93BF-7E1F-464E-5A9C-00C53B355CA1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283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91836" y="6866962"/>
            <a:ext cx="11309023" cy="2849741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7B52D-0BB2-1743-5C7C-B607E1630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291" y="7924328"/>
            <a:ext cx="5803868" cy="1389395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E7E6E6"/>
                </a:solidFill>
              </a:rPr>
              <a:t>Histogramele</a:t>
            </a:r>
            <a:r>
              <a:rPr lang="en-US" sz="4000" dirty="0">
                <a:solidFill>
                  <a:srgbClr val="E7E6E6"/>
                </a:solidFill>
              </a:rPr>
              <a:t> </a:t>
            </a:r>
            <a:r>
              <a:rPr lang="en-US" sz="4000" dirty="0" err="1">
                <a:solidFill>
                  <a:srgbClr val="E7E6E6"/>
                </a:solidFill>
              </a:rPr>
              <a:t>Metadatelor</a:t>
            </a:r>
            <a:endParaRPr lang="en-US" sz="4000" dirty="0">
              <a:solidFill>
                <a:srgbClr val="E7E6E6"/>
              </a:solidFill>
            </a:endParaRPr>
          </a:p>
        </p:txBody>
      </p:sp>
      <p:pic>
        <p:nvPicPr>
          <p:cNvPr id="5" name="Picture 4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399A1E2E-DA3B-1BAB-DE28-28836FA7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627" y="1440705"/>
            <a:ext cx="5685171" cy="4276487"/>
          </a:xfrm>
          <a:prstGeom prst="rect">
            <a:avLst/>
          </a:prstGeom>
        </p:spPr>
      </p:pic>
      <p:pic>
        <p:nvPicPr>
          <p:cNvPr id="7" name="Picture 6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DFD3B8BF-3075-500E-5180-827434050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18" y="3633145"/>
            <a:ext cx="4027606" cy="3020706"/>
          </a:xfrm>
          <a:prstGeom prst="rect">
            <a:avLst/>
          </a:prstGeom>
        </p:spPr>
      </p:pic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B2E2EBB5-10BD-9E34-93D4-A551D389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23" y="1432261"/>
            <a:ext cx="5690208" cy="4267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D0B86-67A4-B650-72D6-DF9583369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381" y="185869"/>
            <a:ext cx="4016096" cy="31129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9901" y="8541145"/>
            <a:ext cx="82296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C9761846-626A-FDDB-4E8B-3F61691AC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970" y="6855807"/>
            <a:ext cx="4021101" cy="3032636"/>
          </a:xfrm>
          <a:prstGeom prst="rect">
            <a:avLst/>
          </a:prstGeom>
        </p:spPr>
      </p:pic>
      <p:sp>
        <p:nvSpPr>
          <p:cNvPr id="10" name="Google Shape;125;p5">
            <a:extLst>
              <a:ext uri="{FF2B5EF4-FFF2-40B4-BE49-F238E27FC236}">
                <a16:creationId xmlns:a16="http://schemas.microsoft.com/office/drawing/2014/main" id="{7AFEEB8C-D44D-880C-BF93-E1D333CC8FFC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146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1996" y="720090"/>
            <a:ext cx="5163830" cy="418211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D70C2C4D-D6B9-9496-9196-61984DE9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3" y="1065734"/>
            <a:ext cx="4683215" cy="35124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03997" y="730635"/>
            <a:ext cx="5382261" cy="41715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study site&#10;&#10;Description automatically generated">
            <a:extLst>
              <a:ext uri="{FF2B5EF4-FFF2-40B4-BE49-F238E27FC236}">
                <a16:creationId xmlns:a16="http://schemas.microsoft.com/office/drawing/2014/main" id="{53575A32-D6E4-5327-D8F3-A8EC0151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277" y="997454"/>
            <a:ext cx="4879354" cy="36595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1996" y="5405505"/>
            <a:ext cx="5163830" cy="418211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7DA5DE15-20F3-A7B4-3F31-89CE9C952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23" y="5729483"/>
            <a:ext cx="4657415" cy="34930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427" y="730635"/>
            <a:ext cx="5382256" cy="88468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graph with blue rectangles&#10;&#10;Description automatically generated">
            <a:extLst>
              <a:ext uri="{FF2B5EF4-FFF2-40B4-BE49-F238E27FC236}">
                <a16:creationId xmlns:a16="http://schemas.microsoft.com/office/drawing/2014/main" id="{48DBAF8A-6376-0BF7-6301-0767DA557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514" y="3324286"/>
            <a:ext cx="4879354" cy="36595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4253" y="5405505"/>
            <a:ext cx="5401750" cy="418211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7AC01-B8C1-BBA5-40DC-AB22B448A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0277" y="5651528"/>
            <a:ext cx="4879354" cy="3659517"/>
          </a:xfrm>
          <a:prstGeom prst="rect">
            <a:avLst/>
          </a:prstGeom>
        </p:spPr>
      </p:pic>
      <p:sp>
        <p:nvSpPr>
          <p:cNvPr id="10" name="Google Shape;125;p5">
            <a:extLst>
              <a:ext uri="{FF2B5EF4-FFF2-40B4-BE49-F238E27FC236}">
                <a16:creationId xmlns:a16="http://schemas.microsoft.com/office/drawing/2014/main" id="{1753C94E-A5C4-6798-7EEF-D7BCF0B67304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5590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299" y="720090"/>
            <a:ext cx="8187183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yellow pie chart&#10;&#10;Description automatically generated">
            <a:extLst>
              <a:ext uri="{FF2B5EF4-FFF2-40B4-BE49-F238E27FC236}">
                <a16:creationId xmlns:a16="http://schemas.microsoft.com/office/drawing/2014/main" id="{34304600-8881-97DD-1C77-E9E19374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940" b="-1"/>
          <a:stretch/>
        </p:blipFill>
        <p:spPr>
          <a:xfrm>
            <a:off x="9631552" y="965200"/>
            <a:ext cx="7694676" cy="835659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8187181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ACD71D66-2C69-CA4B-17D0-43A48FA6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10" r="21130" b="-1"/>
          <a:stretch/>
        </p:blipFill>
        <p:spPr>
          <a:xfrm>
            <a:off x="961770" y="965200"/>
            <a:ext cx="7694676" cy="83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ACBFA-2D2E-AD10-4B62-82DF887D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132" y="2032230"/>
            <a:ext cx="13123068" cy="3554982"/>
          </a:xfrm>
        </p:spPr>
        <p:txBody>
          <a:bodyPr>
            <a:normAutofit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</a:rPr>
              <a:t>3. </a:t>
            </a:r>
            <a:r>
              <a:rPr lang="en-US" sz="9600" b="1" err="1">
                <a:solidFill>
                  <a:schemeClr val="bg1"/>
                </a:solidFill>
              </a:rPr>
              <a:t>Evaluarea</a:t>
            </a:r>
            <a:r>
              <a:rPr lang="en-US" sz="9600" b="1" dirty="0">
                <a:solidFill>
                  <a:schemeClr val="bg1"/>
                </a:solidFill>
              </a:rPr>
              <a:t> </a:t>
            </a:r>
            <a:r>
              <a:rPr lang="en-US" sz="9600" b="1" err="1">
                <a:solidFill>
                  <a:schemeClr val="bg1"/>
                </a:solidFill>
              </a:rPr>
              <a:t>Preliminară</a:t>
            </a:r>
            <a:r>
              <a:rPr lang="en-US" sz="9600" b="1" dirty="0">
                <a:solidFill>
                  <a:schemeClr val="bg1"/>
                </a:solidFill>
              </a:rPr>
              <a:t> a </a:t>
            </a:r>
            <a:r>
              <a:rPr lang="en-US" sz="9600" b="1" err="1">
                <a:solidFill>
                  <a:schemeClr val="bg1"/>
                </a:solidFill>
              </a:rPr>
              <a:t>Soluției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D9289-9885-4C4C-C278-8594D48E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9371" y="6158706"/>
            <a:ext cx="11799093" cy="2880204"/>
          </a:xfrm>
        </p:spPr>
        <p:txBody>
          <a:bodyPr wrap="square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 </a:t>
            </a:r>
            <a:r>
              <a:rPr lang="en-US" dirty="0" err="1">
                <a:solidFill>
                  <a:schemeClr val="bg1"/>
                </a:solidFill>
              </a:rPr>
              <a:t>După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transformarea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format vectorial, </a:t>
            </a:r>
            <a:r>
              <a:rPr lang="en-US" dirty="0" err="1">
                <a:solidFill>
                  <a:schemeClr val="bg1"/>
                </a:solidFill>
              </a:rPr>
              <a:t>datele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verificare</a:t>
            </a:r>
            <a:r>
              <a:rPr lang="en-US" dirty="0">
                <a:solidFill>
                  <a:schemeClr val="bg1"/>
                </a:solidFill>
              </a:rPr>
              <a:t> sunt consolidate </a:t>
            </a:r>
            <a:r>
              <a:rPr lang="en-US" dirty="0" err="1">
                <a:solidFill>
                  <a:schemeClr val="bg1"/>
                </a:solidFill>
              </a:rPr>
              <a:t>într</a:t>
            </a:r>
            <a:r>
              <a:rPr lang="en-US" dirty="0">
                <a:solidFill>
                  <a:schemeClr val="bg1"/>
                </a:solidFill>
              </a:rPr>
              <a:t>-un </a:t>
            </a:r>
            <a:r>
              <a:rPr lang="en-US" dirty="0" err="1">
                <a:solidFill>
                  <a:schemeClr val="bg1"/>
                </a:solidFill>
              </a:rPr>
              <a:t>singur</a:t>
            </a:r>
            <a:r>
              <a:rPr lang="en-US" dirty="0">
                <a:solidFill>
                  <a:schemeClr val="bg1"/>
                </a:solidFill>
              </a:rPr>
              <a:t> vector, care </a:t>
            </a:r>
            <a:r>
              <a:rPr lang="en-US" dirty="0" err="1">
                <a:solidFill>
                  <a:schemeClr val="bg1"/>
                </a:solidFill>
              </a:rPr>
              <a:t>cuprinde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informațiile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relevante</a:t>
            </a:r>
            <a:r>
              <a:rPr lang="en-US" dirty="0">
                <a:solidFill>
                  <a:schemeClr val="bg1"/>
                </a:solidFill>
              </a:rPr>
              <a:t> din metadata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pacient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Această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abordare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asocierea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vector specific </a:t>
            </a:r>
            <a:r>
              <a:rPr lang="en-US" dirty="0" err="1">
                <a:solidFill>
                  <a:schemeClr val="bg1"/>
                </a:solidFill>
              </a:rPr>
              <a:t>fiecărui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pacient</a:t>
            </a:r>
            <a:r>
              <a:rPr lang="en-US" dirty="0">
                <a:solidFill>
                  <a:schemeClr val="bg1"/>
                </a:solidFill>
              </a:rPr>
              <a:t>, care include </a:t>
            </a:r>
            <a:r>
              <a:rPr lang="en-US" dirty="0" err="1">
                <a:solidFill>
                  <a:schemeClr val="bg1"/>
                </a:solidFill>
              </a:rPr>
              <a:t>datele</a:t>
            </a:r>
            <a:r>
              <a:rPr lang="en-US" dirty="0">
                <a:solidFill>
                  <a:schemeClr val="bg1"/>
                </a:solidFill>
              </a:rPr>
              <a:t> sale </a:t>
            </a:r>
            <a:r>
              <a:rPr lang="en-US" dirty="0" err="1">
                <a:solidFill>
                  <a:schemeClr val="bg1"/>
                </a:solidFill>
              </a:rPr>
              <a:t>individuale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analizei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213777"/>
            <a:ext cx="15683386" cy="1073223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Google Shape;125;p5">
            <a:extLst>
              <a:ext uri="{FF2B5EF4-FFF2-40B4-BE49-F238E27FC236}">
                <a16:creationId xmlns:a16="http://schemas.microsoft.com/office/drawing/2014/main" id="{EA2D9F6B-3A2D-7CEA-FF99-299210DC48A2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970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91836" y="6866962"/>
            <a:ext cx="11309023" cy="2849741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3419-C3E1-7E73-0DBD-CE581849F501}"/>
              </a:ext>
            </a:extLst>
          </p:cNvPr>
          <p:cNvSpPr txBox="1"/>
          <p:nvPr/>
        </p:nvSpPr>
        <p:spPr>
          <a:xfrm>
            <a:off x="6837967" y="7196966"/>
            <a:ext cx="10429177" cy="21671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Histogramele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obținute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urma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completării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datelor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lipsă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BFD17-91DB-3546-C615-41836B6C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60" y="1432261"/>
            <a:ext cx="5690208" cy="4267657"/>
          </a:xfrm>
          <a:prstGeom prst="rect">
            <a:avLst/>
          </a:prstGeom>
        </p:spPr>
      </p:pic>
      <p:pic>
        <p:nvPicPr>
          <p:cNvPr id="129" name="Google Shape;129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30065" y="482601"/>
            <a:ext cx="4021101" cy="3015826"/>
          </a:xfrm>
          <a:prstGeom prst="rect">
            <a:avLst/>
          </a:prstGeom>
          <a:noFill/>
        </p:spPr>
      </p:pic>
      <p:pic>
        <p:nvPicPr>
          <p:cNvPr id="128" name="Google Shape;128;p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117536" y="3633145"/>
            <a:ext cx="4027608" cy="3020706"/>
          </a:xfrm>
          <a:prstGeom prst="rect">
            <a:avLst/>
          </a:prstGeom>
          <a:noFill/>
        </p:spPr>
      </p:pic>
      <p:pic>
        <p:nvPicPr>
          <p:cNvPr id="3" name="Picture 2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8C8798C3-63CA-CE83-1E3B-675A7871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9264" y="1429723"/>
            <a:ext cx="5696976" cy="4272733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9901" y="8541145"/>
            <a:ext cx="82296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F0E4032B-4907-271D-9EFB-5A4747744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94" y="6217072"/>
            <a:ext cx="4755886" cy="3522013"/>
          </a:xfrm>
          <a:prstGeom prst="rect">
            <a:avLst/>
          </a:prstGeom>
        </p:spPr>
      </p:pic>
      <p:sp>
        <p:nvSpPr>
          <p:cNvPr id="124" name="Google Shape;124;p5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 extrusionOk="0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5" name="Google Shape;125;p5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075417" cy="5101388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graph with blue rectangular bars&#10;&#10;Description automatically generated">
            <a:extLst>
              <a:ext uri="{FF2B5EF4-FFF2-40B4-BE49-F238E27FC236}">
                <a16:creationId xmlns:a16="http://schemas.microsoft.com/office/drawing/2014/main" id="{63290BFF-210E-7309-6CFE-605B3CDE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145515"/>
            <a:ext cx="4390610" cy="3292958"/>
          </a:xfrm>
          <a:prstGeom prst="rect">
            <a:avLst/>
          </a:prstGeom>
        </p:spPr>
      </p:pic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2583" y="1"/>
            <a:ext cx="9075417" cy="5101388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3738"/>
            <a:ext cx="9075417" cy="5053262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77912BFC-FACB-400A-525B-675256BC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5893287"/>
            <a:ext cx="4390608" cy="3292957"/>
          </a:xfrm>
          <a:prstGeom prst="rect">
            <a:avLst/>
          </a:prstGeom>
        </p:spPr>
      </p:pic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2583" y="5233738"/>
            <a:ext cx="9075417" cy="5053262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5604" y="2877957"/>
            <a:ext cx="6336792" cy="4531087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5AD2F98C-CF86-8EFC-F2B9-A31BA7DC9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741" y="3360556"/>
            <a:ext cx="4754516" cy="3565889"/>
          </a:xfrm>
          <a:prstGeom prst="rect">
            <a:avLst/>
          </a:prstGeom>
        </p:spPr>
      </p:pic>
      <p:pic>
        <p:nvPicPr>
          <p:cNvPr id="9" name="Picture 8" descr="A graph of a number of blue rectangular objects&#10;&#10;Description automatically generated">
            <a:extLst>
              <a:ext uri="{FF2B5EF4-FFF2-40B4-BE49-F238E27FC236}">
                <a16:creationId xmlns:a16="http://schemas.microsoft.com/office/drawing/2014/main" id="{D2C55862-E73E-6B1B-79BE-B17662B61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2190" y="1116715"/>
            <a:ext cx="4390608" cy="3292957"/>
          </a:xfrm>
          <a:prstGeom prst="rect">
            <a:avLst/>
          </a:prstGeom>
        </p:spPr>
      </p:pic>
      <p:pic>
        <p:nvPicPr>
          <p:cNvPr id="7" name="Picture 6" descr="A graph with blue rectangles&#10;&#10;Description automatically generated">
            <a:extLst>
              <a:ext uri="{FF2B5EF4-FFF2-40B4-BE49-F238E27FC236}">
                <a16:creationId xmlns:a16="http://schemas.microsoft.com/office/drawing/2014/main" id="{9BE17DED-F652-76B8-FD24-DC9F063E9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2190" y="5881414"/>
            <a:ext cx="4390606" cy="3292955"/>
          </a:xfrm>
          <a:prstGeom prst="rect">
            <a:avLst/>
          </a:prstGeom>
        </p:spPr>
      </p:pic>
      <p:sp>
        <p:nvSpPr>
          <p:cNvPr id="124" name="Google Shape;124;p5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 extrusionOk="0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5" name="Google Shape;125;p5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7" name="Google Shape;127;p5"/>
          <p:cNvSpPr txBox="1"/>
          <p:nvPr/>
        </p:nvSpPr>
        <p:spPr>
          <a:xfrm>
            <a:off x="0" y="1009650"/>
            <a:ext cx="17775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Predicția vârstei </vt:lpstr>
      <vt:lpstr>1. Context &amp; Motivație </vt:lpstr>
      <vt:lpstr>2. Arhitectura preliminară a soluției </vt:lpstr>
      <vt:lpstr>PowerPoint Presentation</vt:lpstr>
      <vt:lpstr>PowerPoint Presentation</vt:lpstr>
      <vt:lpstr>PowerPoint Presentation</vt:lpstr>
      <vt:lpstr>3. Evaluarea Preliminară a Soluției </vt:lpstr>
      <vt:lpstr>PowerPoint Presentation</vt:lpstr>
      <vt:lpstr>PowerPoint Presentation</vt:lpstr>
      <vt:lpstr>PowerPoint Presentation</vt:lpstr>
      <vt:lpstr>6. Direcții Viitoare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297</cp:revision>
  <dcterms:created xsi:type="dcterms:W3CDTF">2006-08-16T00:00:00Z</dcterms:created>
  <dcterms:modified xsi:type="dcterms:W3CDTF">2024-11-14T14:31:06Z</dcterms:modified>
</cp:coreProperties>
</file>