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18" d="100"/>
          <a:sy n="18" d="100"/>
        </p:scale>
        <p:origin x="3714" y="114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638187"/>
            <a:ext cx="21117102" cy="210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Object tracking in video sequences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o-RO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Inegalabilii</a:t>
            </a:r>
          </a:p>
          <a:p>
            <a:pPr algn="ctr" eaLnBrk="1" hangingPunct="1"/>
            <a:r>
              <a:rPr lang="ro-RO" sz="4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Facultatea de Automatică și Calculatoare Iași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4050" y="38737847"/>
            <a:ext cx="6633501" cy="1472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86970" tIns="43485" rIns="86970" bIns="43485" rtlCol="0">
            <a:spAutoFit/>
          </a:bodyPr>
          <a:lstStyle/>
          <a:p>
            <a:r>
              <a:rPr lang="ro-RO" sz="3000" dirty="0"/>
              <a:t>Vaslica Rareș-Mihai, Simiuc Alexandru</a:t>
            </a:r>
            <a:endParaRPr lang="en-US" sz="3000" dirty="0"/>
          </a:p>
          <a:p>
            <a:r>
              <a:rPr lang="en-US" sz="3000" dirty="0" err="1"/>
              <a:t>Coordonator</a:t>
            </a:r>
            <a:r>
              <a:rPr lang="en-US" sz="30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   </a:t>
            </a:r>
            <a:r>
              <a:rPr lang="en-US" sz="3000" dirty="0" err="1"/>
              <a:t>Ș.l.dr.ing</a:t>
            </a:r>
            <a:r>
              <a:rPr lang="en-US" sz="3000" dirty="0"/>
              <a:t>. </a:t>
            </a:r>
            <a:r>
              <a:rPr lang="en-US" sz="3000" dirty="0" err="1"/>
              <a:t>Zvori</a:t>
            </a:r>
            <a:r>
              <a:rPr lang="ro-RO" sz="3000" dirty="0"/>
              <a:t>ș</a:t>
            </a:r>
            <a:r>
              <a:rPr lang="en-US" sz="3000" dirty="0" err="1"/>
              <a:t>teanu</a:t>
            </a:r>
            <a:r>
              <a:rPr lang="en-US" sz="3000" dirty="0"/>
              <a:t> Otilia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5" y="7132373"/>
            <a:ext cx="8407576" cy="8969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500" dirty="0" err="1">
                <a:latin typeface="Calibri" pitchFamily="34" charset="0"/>
              </a:rPr>
              <a:t>Proiectul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propune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dezvoltarea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unui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sistem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automatizat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pentru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analiza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jocului</a:t>
            </a:r>
            <a:r>
              <a:rPr lang="en-US" sz="3500" dirty="0">
                <a:latin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</a:rPr>
              <a:t>volei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prin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procesarea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secvențelor</a:t>
            </a:r>
            <a:r>
              <a:rPr lang="en-US" sz="3500" dirty="0">
                <a:latin typeface="Calibri" pitchFamily="34" charset="0"/>
              </a:rPr>
              <a:t> video.</a:t>
            </a:r>
            <a:endParaRPr lang="ro-RO" sz="3500" dirty="0">
              <a:latin typeface="Calibri" pitchFamily="34" charset="0"/>
            </a:endParaRPr>
          </a:p>
          <a:p>
            <a:pPr algn="just" eaLnBrk="1" hangingPunct="1"/>
            <a:endParaRPr lang="en-US" sz="3500" dirty="0">
              <a:latin typeface="Calibri" pitchFamily="34" charset="0"/>
            </a:endParaRPr>
          </a:p>
          <a:p>
            <a:pPr algn="just" eaLnBrk="1" hangingPunct="1"/>
            <a:r>
              <a:rPr lang="en-US" sz="3500" dirty="0" err="1">
                <a:latin typeface="Calibri" pitchFamily="34" charset="0"/>
              </a:rPr>
              <a:t>Problema</a:t>
            </a:r>
            <a:r>
              <a:rPr lang="en-US" sz="3500" dirty="0">
                <a:latin typeface="Calibri" pitchFamily="34" charset="0"/>
              </a:rPr>
              <a:t> pe care </a:t>
            </a:r>
            <a:r>
              <a:rPr lang="en-US" sz="3500" dirty="0" err="1">
                <a:latin typeface="Calibri" pitchFamily="34" charset="0"/>
              </a:rPr>
              <a:t>proiectul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nostru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vrea</a:t>
            </a:r>
            <a:r>
              <a:rPr lang="en-US" sz="3500" dirty="0">
                <a:latin typeface="Calibri" pitchFamily="34" charset="0"/>
              </a:rPr>
              <a:t> s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>
                <a:latin typeface="Calibri" pitchFamily="34" charset="0"/>
              </a:rPr>
              <a:t> o re</a:t>
            </a:r>
            <a:r>
              <a:rPr lang="ro-RO" sz="3500" dirty="0">
                <a:latin typeface="Calibri" pitchFamily="34" charset="0"/>
              </a:rPr>
              <a:t>z</a:t>
            </a:r>
            <a:r>
              <a:rPr lang="en-US" sz="3500" dirty="0" err="1">
                <a:latin typeface="Calibri" pitchFamily="34" charset="0"/>
              </a:rPr>
              <a:t>olve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este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poziționarea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eronată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î</a:t>
            </a:r>
            <a:r>
              <a:rPr lang="en-US" sz="3500" dirty="0">
                <a:latin typeface="Calibri" pitchFamily="34" charset="0"/>
              </a:rPr>
              <a:t>n </a:t>
            </a:r>
            <a:r>
              <a:rPr lang="en-US" sz="3500" dirty="0" err="1">
                <a:latin typeface="Calibri" pitchFamily="34" charset="0"/>
              </a:rPr>
              <a:t>teren</a:t>
            </a:r>
            <a:r>
              <a:rPr lang="en-US" sz="3500" dirty="0">
                <a:latin typeface="Calibri" pitchFamily="34" charset="0"/>
              </a:rPr>
              <a:t> a </a:t>
            </a:r>
            <a:r>
              <a:rPr lang="en-US" sz="3500" dirty="0" err="1">
                <a:latin typeface="Calibri" pitchFamily="34" charset="0"/>
              </a:rPr>
              <a:t>juc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 err="1">
                <a:latin typeface="Calibri" pitchFamily="34" charset="0"/>
              </a:rPr>
              <a:t>torilor</a:t>
            </a:r>
            <a:r>
              <a:rPr lang="en-US" sz="3500" dirty="0">
                <a:latin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</a:rPr>
              <a:t>volei</a:t>
            </a:r>
            <a:r>
              <a:rPr lang="en-US" sz="3500" dirty="0">
                <a:latin typeface="Calibri" pitchFamily="34" charset="0"/>
              </a:rPr>
              <a:t>. O </a:t>
            </a:r>
            <a:r>
              <a:rPr lang="en-US" sz="3500" dirty="0" err="1">
                <a:latin typeface="Calibri" pitchFamily="34" charset="0"/>
              </a:rPr>
              <a:t>organizare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ș</a:t>
            </a:r>
            <a:r>
              <a:rPr lang="en-US" sz="3500" dirty="0" err="1">
                <a:latin typeface="Calibri" pitchFamily="34" charset="0"/>
              </a:rPr>
              <a:t>i</a:t>
            </a:r>
            <a:r>
              <a:rPr lang="en-US" sz="3500" dirty="0">
                <a:latin typeface="Calibri" pitchFamily="34" charset="0"/>
              </a:rPr>
              <a:t> o </a:t>
            </a:r>
            <a:r>
              <a:rPr lang="ro-RO" sz="3500" dirty="0">
                <a:latin typeface="Calibri" pitchFamily="34" charset="0"/>
              </a:rPr>
              <a:t>utilizare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corect</a:t>
            </a:r>
            <a:r>
              <a:rPr lang="ro-RO" sz="3500" dirty="0">
                <a:latin typeface="Calibri" pitchFamily="34" charset="0"/>
              </a:rPr>
              <a:t>ă a spațiului î</a:t>
            </a:r>
            <a:r>
              <a:rPr lang="en-US" sz="3500" dirty="0">
                <a:latin typeface="Calibri" pitchFamily="34" charset="0"/>
              </a:rPr>
              <a:t>n </a:t>
            </a:r>
            <a:r>
              <a:rPr lang="en-US" sz="3500" dirty="0" err="1">
                <a:latin typeface="Calibri" pitchFamily="34" charset="0"/>
              </a:rPr>
              <a:t>teren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poate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aduce</a:t>
            </a:r>
            <a:r>
              <a:rPr lang="en-US" sz="3500" dirty="0">
                <a:latin typeface="Calibri" pitchFamily="34" charset="0"/>
              </a:rPr>
              <a:t> la c</a:t>
            </a:r>
            <a:r>
              <a:rPr lang="ro-RO" sz="3500" dirty="0">
                <a:latin typeface="Calibri" pitchFamily="34" charset="0"/>
              </a:rPr>
              <a:t>âș</a:t>
            </a:r>
            <a:r>
              <a:rPr lang="en-US" sz="3500" dirty="0" err="1">
                <a:latin typeface="Calibri" pitchFamily="34" charset="0"/>
              </a:rPr>
              <a:t>tigarea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unui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meci</a:t>
            </a:r>
            <a:r>
              <a:rPr lang="en-US" sz="3500" dirty="0">
                <a:latin typeface="Calibri" pitchFamily="34" charset="0"/>
              </a:rPr>
              <a:t> de </a:t>
            </a:r>
            <a:r>
              <a:rPr lang="en-US" sz="3500" dirty="0" err="1">
                <a:latin typeface="Calibri" pitchFamily="34" charset="0"/>
              </a:rPr>
              <a:t>volei</a:t>
            </a:r>
            <a:r>
              <a:rPr lang="en-US" sz="3500" dirty="0">
                <a:latin typeface="Calibri" pitchFamily="34" charset="0"/>
              </a:rPr>
              <a:t>. </a:t>
            </a:r>
            <a:endParaRPr lang="ro-RO" sz="3500" dirty="0">
              <a:latin typeface="Calibri" pitchFamily="34" charset="0"/>
            </a:endParaRPr>
          </a:p>
          <a:p>
            <a:pPr algn="just" eaLnBrk="1" hangingPunct="1"/>
            <a:endParaRPr lang="en-US" sz="3500" dirty="0">
              <a:latin typeface="Calibri" pitchFamily="34" charset="0"/>
            </a:endParaRPr>
          </a:p>
          <a:p>
            <a:pPr algn="just" eaLnBrk="1" hangingPunct="1"/>
            <a:r>
              <a:rPr lang="en-US" sz="3500" dirty="0" err="1">
                <a:latin typeface="Calibri" pitchFamily="34" charset="0"/>
              </a:rPr>
              <a:t>Programul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nostru</a:t>
            </a:r>
            <a:r>
              <a:rPr lang="en-US" sz="3500" dirty="0">
                <a:latin typeface="Calibri" pitchFamily="34" charset="0"/>
              </a:rPr>
              <a:t> vine </a:t>
            </a:r>
            <a:r>
              <a:rPr lang="ro-RO" sz="3500" dirty="0">
                <a:latin typeface="Calibri" pitchFamily="34" charset="0"/>
              </a:rPr>
              <a:t>î</a:t>
            </a:r>
            <a:r>
              <a:rPr lang="en-US" sz="3500" dirty="0">
                <a:latin typeface="Calibri" pitchFamily="34" charset="0"/>
              </a:rPr>
              <a:t>n </a:t>
            </a:r>
            <a:r>
              <a:rPr lang="en-US" sz="3500" dirty="0" err="1">
                <a:latin typeface="Calibri" pitchFamily="34" charset="0"/>
              </a:rPr>
              <a:t>ajutorul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antrenor</a:t>
            </a:r>
            <a:r>
              <a:rPr lang="ro-RO" sz="3500" dirty="0">
                <a:latin typeface="Calibri" pitchFamily="34" charset="0"/>
              </a:rPr>
              <a:t>ilor, întrucât acesta formează</a:t>
            </a:r>
            <a:r>
              <a:rPr lang="en-US" sz="3500" dirty="0">
                <a:latin typeface="Calibri" pitchFamily="34" charset="0"/>
              </a:rPr>
              <a:t> o imagine </a:t>
            </a:r>
            <a:r>
              <a:rPr lang="en-US" sz="3500" dirty="0" err="1">
                <a:latin typeface="Calibri" pitchFamily="34" charset="0"/>
              </a:rPr>
              <a:t>clar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>
                <a:latin typeface="Calibri" pitchFamily="34" charset="0"/>
              </a:rPr>
              <a:t> a </a:t>
            </a:r>
            <a:r>
              <a:rPr lang="en-US" sz="3500" dirty="0" err="1">
                <a:latin typeface="Calibri" pitchFamily="34" charset="0"/>
              </a:rPr>
              <a:t>traseului</a:t>
            </a:r>
            <a:r>
              <a:rPr lang="en-US" sz="3500" dirty="0">
                <a:latin typeface="Calibri" pitchFamily="34" charset="0"/>
              </a:rPr>
              <a:t> pe care l-a </a:t>
            </a:r>
            <a:r>
              <a:rPr lang="en-US" sz="3500" dirty="0" err="1">
                <a:latin typeface="Calibri" pitchFamily="34" charset="0"/>
              </a:rPr>
              <a:t>avut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echipa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î</a:t>
            </a:r>
            <a:r>
              <a:rPr lang="en-US" sz="3500" dirty="0">
                <a:latin typeface="Calibri" pitchFamily="34" charset="0"/>
              </a:rPr>
              <a:t>n </a:t>
            </a:r>
            <a:r>
              <a:rPr lang="en-US" sz="3500" dirty="0" err="1">
                <a:latin typeface="Calibri" pitchFamily="34" charset="0"/>
              </a:rPr>
              <a:t>timpul</a:t>
            </a:r>
            <a:r>
              <a:rPr lang="en-US" sz="3500" dirty="0">
                <a:latin typeface="Calibri" pitchFamily="34" charset="0"/>
              </a:rPr>
              <a:t> un</a:t>
            </a:r>
            <a:r>
              <a:rPr lang="ro-RO" sz="3500" dirty="0">
                <a:latin typeface="Calibri" pitchFamily="34" charset="0"/>
              </a:rPr>
              <a:t>ui set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ș</a:t>
            </a:r>
            <a:r>
              <a:rPr lang="en-US" sz="3500" dirty="0" err="1">
                <a:latin typeface="Calibri" pitchFamily="34" charset="0"/>
              </a:rPr>
              <a:t>i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poate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sublinia cu ușurință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ce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parte</a:t>
            </a:r>
            <a:r>
              <a:rPr lang="en-US" sz="3500" dirty="0">
                <a:latin typeface="Calibri" pitchFamily="34" charset="0"/>
              </a:rPr>
              <a:t> a </a:t>
            </a:r>
            <a:r>
              <a:rPr lang="en-US" sz="3500" dirty="0" err="1">
                <a:latin typeface="Calibri" pitchFamily="34" charset="0"/>
              </a:rPr>
              <a:t>terenului</a:t>
            </a:r>
            <a:r>
              <a:rPr lang="en-US" sz="3500" dirty="0">
                <a:latin typeface="Calibri" pitchFamily="34" charset="0"/>
              </a:rPr>
              <a:t> a r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>
                <a:latin typeface="Calibri" pitchFamily="34" charset="0"/>
              </a:rPr>
              <a:t>mas </a:t>
            </a:r>
            <a:r>
              <a:rPr lang="en-US" sz="3500" dirty="0" err="1">
                <a:latin typeface="Calibri" pitchFamily="34" charset="0"/>
              </a:rPr>
              <a:t>descoperit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ro-RO" sz="3500" dirty="0">
                <a:latin typeface="Calibri" pitchFamily="34" charset="0"/>
              </a:rPr>
              <a:t>ș</a:t>
            </a:r>
            <a:r>
              <a:rPr lang="en-US" sz="3500" dirty="0" err="1">
                <a:latin typeface="Calibri" pitchFamily="34" charset="0"/>
              </a:rPr>
              <a:t>i</a:t>
            </a:r>
            <a:r>
              <a:rPr lang="en-US" sz="3500" dirty="0">
                <a:latin typeface="Calibri" pitchFamily="34" charset="0"/>
              </a:rPr>
              <a:t> </a:t>
            </a:r>
            <a:r>
              <a:rPr lang="en-US" sz="3500" dirty="0" err="1">
                <a:latin typeface="Calibri" pitchFamily="34" charset="0"/>
              </a:rPr>
              <a:t>vulnerabil</a:t>
            </a:r>
            <a:r>
              <a:rPr lang="ro-RO" sz="3500" dirty="0">
                <a:latin typeface="Calibri" pitchFamily="34" charset="0"/>
              </a:rPr>
              <a:t>ă</a:t>
            </a:r>
            <a:r>
              <a:rPr lang="en-US" sz="3500" dirty="0">
                <a:latin typeface="Calibri" pitchFamily="34" charset="0"/>
              </a:rPr>
              <a:t>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Introducere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9936029" y="24679153"/>
            <a:ext cx="8407576" cy="4121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o-RO" sz="3500" dirty="0">
                <a:latin typeface="Calibri" pitchFamily="34" charset="0"/>
              </a:rPr>
              <a:t>Programul detectează cu succes jucătorii selectați în prima fereastră, utilizând primul cadru al secvenței video.</a:t>
            </a:r>
          </a:p>
          <a:p>
            <a:pPr algn="just" eaLnBrk="1" hangingPunct="1"/>
            <a:endParaRPr lang="ro-RO" sz="3500" dirty="0">
              <a:latin typeface="Calibri" pitchFamily="34" charset="0"/>
            </a:endParaRPr>
          </a:p>
          <a:p>
            <a:pPr algn="just" eaLnBrk="1" hangingPunct="1"/>
            <a:r>
              <a:rPr lang="ro-RO" sz="3500" dirty="0">
                <a:latin typeface="Calibri" pitchFamily="34" charset="0"/>
              </a:rPr>
              <a:t>Pe parcursul secvenței tracking-ul este menținut pe jucătorii selectați, indiferent de orice obstacol care poate apărea.</a:t>
            </a:r>
            <a:endParaRPr lang="en-US" sz="35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81515" y="1649361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Explicarea</a:t>
            </a: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codului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7132373"/>
            <a:ext cx="8407576" cy="8969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500" dirty="0" err="1">
                <a:latin typeface="+mj-lt"/>
              </a:rPr>
              <a:t>Codul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proiectului</a:t>
            </a:r>
            <a:r>
              <a:rPr lang="en-US" sz="3500" dirty="0">
                <a:latin typeface="+mj-lt"/>
              </a:rPr>
              <a:t> a </a:t>
            </a:r>
            <a:r>
              <a:rPr lang="en-US" sz="3500" dirty="0" err="1">
                <a:latin typeface="+mj-lt"/>
              </a:rPr>
              <a:t>fost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scris</a:t>
            </a:r>
            <a:r>
              <a:rPr lang="en-US" sz="3500" dirty="0">
                <a:latin typeface="+mj-lt"/>
              </a:rPr>
              <a:t> </a:t>
            </a:r>
            <a:r>
              <a:rPr lang="ro-RO" sz="3500" dirty="0">
                <a:latin typeface="+mj-lt"/>
              </a:rPr>
              <a:t>î</a:t>
            </a:r>
            <a:r>
              <a:rPr lang="en-US" sz="3500" dirty="0">
                <a:latin typeface="+mj-lt"/>
              </a:rPr>
              <a:t>n Python. </a:t>
            </a:r>
            <a:r>
              <a:rPr lang="en-US" sz="3500" dirty="0" err="1">
                <a:latin typeface="+mj-lt"/>
              </a:rPr>
              <a:t>Bibliotecile</a:t>
            </a:r>
            <a:r>
              <a:rPr lang="en-US" sz="3500" dirty="0">
                <a:latin typeface="+mj-lt"/>
              </a:rPr>
              <a:t> </a:t>
            </a:r>
            <a:r>
              <a:rPr lang="ro-RO" sz="3500" dirty="0">
                <a:latin typeface="+mj-lt"/>
              </a:rPr>
              <a:t>utilizate pentru realizarea proiectului sunt:</a:t>
            </a:r>
            <a:r>
              <a:rPr lang="en-US" sz="3500" dirty="0">
                <a:latin typeface="+mj-lt"/>
              </a:rPr>
              <a:t> OpenCV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(</a:t>
            </a:r>
            <a:r>
              <a:rPr lang="en-US" sz="3500" dirty="0" err="1">
                <a:latin typeface="+mj-lt"/>
              </a:rPr>
              <a:t>procesarea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imaginilor</a:t>
            </a:r>
            <a:r>
              <a:rPr lang="en-US" sz="3500" dirty="0">
                <a:latin typeface="+mj-lt"/>
              </a:rPr>
              <a:t> </a:t>
            </a:r>
            <a:r>
              <a:rPr lang="ro-RO" sz="3500" dirty="0">
                <a:latin typeface="+mj-lt"/>
              </a:rPr>
              <a:t>ș</a:t>
            </a:r>
            <a:r>
              <a:rPr lang="en-US" sz="3500" dirty="0" err="1">
                <a:latin typeface="+mj-lt"/>
              </a:rPr>
              <a:t>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implementarea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algoritmilor</a:t>
            </a:r>
            <a:r>
              <a:rPr lang="en-US" sz="3500" dirty="0">
                <a:latin typeface="+mj-lt"/>
              </a:rPr>
              <a:t> de </a:t>
            </a:r>
            <a:r>
              <a:rPr lang="en-US" sz="3500" dirty="0" err="1">
                <a:latin typeface="+mj-lt"/>
              </a:rPr>
              <a:t>urmărire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a </a:t>
            </a:r>
            <a:r>
              <a:rPr lang="en-US" sz="3500" dirty="0" err="1">
                <a:latin typeface="+mj-lt"/>
              </a:rPr>
              <a:t>obiectelor</a:t>
            </a:r>
            <a:r>
              <a:rPr lang="en-US" sz="3500" dirty="0">
                <a:latin typeface="+mj-lt"/>
              </a:rPr>
              <a:t>),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 NumPy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(</a:t>
            </a:r>
            <a:r>
              <a:rPr lang="en-US" sz="3500" dirty="0" err="1">
                <a:latin typeface="+mj-lt"/>
              </a:rPr>
              <a:t>manipularea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matricelor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și</a:t>
            </a:r>
            <a:r>
              <a:rPr lang="ro-RO" sz="3500" dirty="0">
                <a:latin typeface="+mj-lt"/>
              </a:rPr>
              <a:t> 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calcule</a:t>
            </a:r>
            <a:r>
              <a:rPr lang="ro-RO" sz="3500" dirty="0">
                <a:latin typeface="+mj-lt"/>
              </a:rPr>
              <a:t>lor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numerice</a:t>
            </a:r>
            <a:r>
              <a:rPr lang="en-US" sz="3500" dirty="0">
                <a:latin typeface="+mj-lt"/>
              </a:rPr>
              <a:t>),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Seaborn </a:t>
            </a:r>
            <a:r>
              <a:rPr lang="ro-RO" sz="3500" dirty="0">
                <a:latin typeface="+mj-lt"/>
              </a:rPr>
              <a:t>ș</a:t>
            </a:r>
            <a:r>
              <a:rPr lang="en-US" sz="3500" dirty="0" err="1">
                <a:latin typeface="+mj-lt"/>
              </a:rPr>
              <a:t>i</a:t>
            </a:r>
            <a:r>
              <a:rPr lang="en-US" sz="3500" dirty="0">
                <a:latin typeface="+mj-lt"/>
              </a:rPr>
              <a:t> Matplotlib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(</a:t>
            </a:r>
            <a:r>
              <a:rPr lang="en-US" sz="3500" dirty="0" err="1">
                <a:latin typeface="+mj-lt"/>
              </a:rPr>
              <a:t>vizualizarea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datelor</a:t>
            </a:r>
            <a:r>
              <a:rPr lang="ro-RO" sz="3500" dirty="0">
                <a:latin typeface="+mj-lt"/>
              </a:rPr>
              <a:t> și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generare</a:t>
            </a:r>
            <a:r>
              <a:rPr lang="ro-RO" sz="3500" dirty="0">
                <a:latin typeface="+mj-lt"/>
              </a:rPr>
              <a:t> </a:t>
            </a:r>
            <a:r>
              <a:rPr lang="en-US" sz="3500" dirty="0">
                <a:latin typeface="+mj-lt"/>
              </a:rPr>
              <a:t>heatmap)</a:t>
            </a:r>
            <a:r>
              <a:rPr lang="ro-RO" sz="3500" dirty="0">
                <a:latin typeface="+mj-lt"/>
              </a:rPr>
              <a:t>.</a:t>
            </a:r>
            <a:br>
              <a:rPr lang="en-US" sz="3500" dirty="0">
                <a:latin typeface="+mj-lt"/>
              </a:rPr>
            </a:br>
            <a:br>
              <a:rPr lang="en-US" sz="3500" dirty="0">
                <a:latin typeface="+mj-lt"/>
              </a:rPr>
            </a:br>
            <a:r>
              <a:rPr lang="en-US" sz="3500" dirty="0" err="1">
                <a:latin typeface="+mj-lt"/>
              </a:rPr>
              <a:t>Algoritmi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folosi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>
                <a:latin typeface="+mj-lt"/>
              </a:rPr>
              <a:t>i:</a:t>
            </a:r>
          </a:p>
          <a:p>
            <a:pPr algn="just" eaLnBrk="1" hangingPunct="1"/>
            <a:r>
              <a:rPr lang="en-US" sz="3500" dirty="0">
                <a:latin typeface="+mj-lt"/>
              </a:rPr>
              <a:t>- YOLOv3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 err="1">
                <a:latin typeface="+mj-lt"/>
              </a:rPr>
              <a:t>ia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obiectelor</a:t>
            </a:r>
            <a:r>
              <a:rPr lang="en-US" sz="3500" dirty="0">
                <a:latin typeface="+mj-lt"/>
              </a:rPr>
              <a:t> </a:t>
            </a:r>
            <a:r>
              <a:rPr lang="ro-RO" sz="3500" dirty="0">
                <a:latin typeface="+mj-lt"/>
              </a:rPr>
              <a:t>î</a:t>
            </a:r>
            <a:r>
              <a:rPr lang="en-US" sz="3500" dirty="0">
                <a:latin typeface="+mj-lt"/>
              </a:rPr>
              <a:t>n </a:t>
            </a:r>
            <a:r>
              <a:rPr lang="en-US" sz="3500" dirty="0" err="1">
                <a:latin typeface="+mj-lt"/>
              </a:rPr>
              <a:t>primul</a:t>
            </a:r>
            <a:r>
              <a:rPr lang="en-US" sz="3500" dirty="0">
                <a:latin typeface="+mj-lt"/>
              </a:rPr>
              <a:t> frame</a:t>
            </a:r>
          </a:p>
          <a:p>
            <a:pPr algn="just" eaLnBrk="1" hangingPunct="1"/>
            <a:r>
              <a:rPr lang="en-US" sz="3500" dirty="0">
                <a:latin typeface="+mj-lt"/>
              </a:rPr>
              <a:t>- Non-Maximum Suppression (NMS)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eliminare</a:t>
            </a:r>
            <a:r>
              <a:rPr lang="ro-RO" sz="3500" dirty="0">
                <a:latin typeface="+mj-lt"/>
              </a:rPr>
              <a:t>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obiectelor</a:t>
            </a:r>
            <a:r>
              <a:rPr lang="en-US" sz="3500" dirty="0">
                <a:latin typeface="+mj-lt"/>
              </a:rPr>
              <a:t> duplicate</a:t>
            </a:r>
          </a:p>
          <a:p>
            <a:pPr algn="just" eaLnBrk="1" hangingPunct="1"/>
            <a:r>
              <a:rPr lang="en-US" sz="3500" dirty="0">
                <a:latin typeface="+mj-lt"/>
              </a:rPr>
              <a:t>- Kernelized Correlation Filter (KCF)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trackingul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obiectelor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detectate</a:t>
            </a:r>
            <a:endParaRPr lang="en-US" sz="35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29850" y="6240826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Algoritmi</a:t>
            </a: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ro-RO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ș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metode</a:t>
            </a: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lucru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36029" y="16472777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</a:t>
            </a:r>
            <a:r>
              <a:rPr lang="ro-RO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Map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9905301" y="30417027"/>
            <a:ext cx="8407576" cy="5768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dirty="0" err="1">
                <a:latin typeface="Calibri" pitchFamily="34" charset="0"/>
              </a:rPr>
              <a:t>Problema</a:t>
            </a:r>
            <a:r>
              <a:rPr lang="en-US" sz="3200" dirty="0">
                <a:latin typeface="Calibri" pitchFamily="34" charset="0"/>
              </a:rPr>
              <a:t> pe care </a:t>
            </a:r>
            <a:r>
              <a:rPr lang="en-US" sz="3200" dirty="0" err="1">
                <a:latin typeface="Calibri" pitchFamily="34" charset="0"/>
              </a:rPr>
              <a:t>noi</a:t>
            </a:r>
            <a:r>
              <a:rPr lang="en-US" sz="3200" dirty="0">
                <a:latin typeface="Calibri" pitchFamily="34" charset="0"/>
              </a:rPr>
              <a:t> am </a:t>
            </a:r>
            <a:r>
              <a:rPr lang="ro-RO" sz="3200" dirty="0">
                <a:latin typeface="Calibri" pitchFamily="34" charset="0"/>
              </a:rPr>
              <a:t>încercat</a:t>
            </a:r>
            <a:r>
              <a:rPr lang="en-US" sz="3200" dirty="0">
                <a:latin typeface="Calibri" pitchFamily="34" charset="0"/>
              </a:rPr>
              <a:t> s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 o re</a:t>
            </a:r>
            <a:r>
              <a:rPr lang="ro-RO" sz="3200" dirty="0">
                <a:latin typeface="Calibri" pitchFamily="34" charset="0"/>
              </a:rPr>
              <a:t>z</a:t>
            </a:r>
            <a:r>
              <a:rPr lang="en-US" sz="3200" dirty="0" err="1">
                <a:latin typeface="Calibri" pitchFamily="34" charset="0"/>
              </a:rPr>
              <a:t>olv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m </a:t>
            </a:r>
            <a:r>
              <a:rPr lang="ro-RO" sz="3200" dirty="0">
                <a:latin typeface="Calibri" pitchFamily="34" charset="0"/>
              </a:rPr>
              <a:t>este cea</a:t>
            </a:r>
            <a:r>
              <a:rPr lang="en-US" sz="3200" dirty="0">
                <a:latin typeface="Calibri" pitchFamily="34" charset="0"/>
              </a:rPr>
              <a:t> de a </a:t>
            </a:r>
            <a:r>
              <a:rPr lang="en-US" sz="3200" dirty="0" err="1">
                <a:latin typeface="Calibri" pitchFamily="34" charset="0"/>
              </a:rPr>
              <a:t>ajuta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antrenorii</a:t>
            </a:r>
            <a:r>
              <a:rPr lang="en-US" sz="3200" dirty="0">
                <a:latin typeface="Calibri" pitchFamily="34" charset="0"/>
              </a:rPr>
              <a:t> s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 g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 err="1">
                <a:latin typeface="Calibri" pitchFamily="34" charset="0"/>
              </a:rPr>
              <a:t>seasc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punctele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slabe</a:t>
            </a:r>
            <a:r>
              <a:rPr lang="en-US" sz="3200" dirty="0">
                <a:latin typeface="Calibri" pitchFamily="34" charset="0"/>
              </a:rPr>
              <a:t> ale </a:t>
            </a:r>
            <a:r>
              <a:rPr lang="en-US" sz="3200" dirty="0" err="1">
                <a:latin typeface="Calibri" pitchFamily="34" charset="0"/>
              </a:rPr>
              <a:t>echipei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dirty="0" err="1">
                <a:latin typeface="Calibri" pitchFamily="34" charset="0"/>
              </a:rPr>
              <a:t>zonele</a:t>
            </a:r>
            <a:r>
              <a:rPr lang="en-US" sz="3200" dirty="0">
                <a:latin typeface="Calibri" pitchFamily="34" charset="0"/>
              </a:rPr>
              <a:t> de </a:t>
            </a:r>
            <a:r>
              <a:rPr lang="en-US" sz="3200" dirty="0" err="1">
                <a:latin typeface="Calibri" pitchFamily="34" charset="0"/>
              </a:rPr>
              <a:t>teren</a:t>
            </a:r>
            <a:r>
              <a:rPr lang="en-US" sz="3200" dirty="0">
                <a:latin typeface="Calibri" pitchFamily="34" charset="0"/>
              </a:rPr>
              <a:t>  </a:t>
            </a:r>
            <a:r>
              <a:rPr lang="en-US" sz="3200" dirty="0" err="1">
                <a:latin typeface="Calibri" pitchFamily="34" charset="0"/>
              </a:rPr>
              <a:t>mai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vulnerabile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ro-RO" sz="3200" dirty="0">
                <a:latin typeface="Calibri" pitchFamily="34" charset="0"/>
              </a:rPr>
              <a:t>î</a:t>
            </a:r>
            <a:r>
              <a:rPr lang="en-US" sz="3200" dirty="0">
                <a:latin typeface="Calibri" pitchFamily="34" charset="0"/>
              </a:rPr>
              <a:t>n care </a:t>
            </a:r>
            <a:r>
              <a:rPr lang="en-US" sz="3200" dirty="0" err="1">
                <a:latin typeface="Calibri" pitchFamily="34" charset="0"/>
              </a:rPr>
              <a:t>juc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torii nu sunt </a:t>
            </a:r>
            <a:r>
              <a:rPr lang="en-US" sz="3200" dirty="0" err="1">
                <a:latin typeface="Calibri" pitchFamily="34" charset="0"/>
              </a:rPr>
              <a:t>prezen</a:t>
            </a:r>
            <a:r>
              <a:rPr lang="ro-RO" sz="3200" dirty="0">
                <a:latin typeface="Calibri" pitchFamily="34" charset="0"/>
              </a:rPr>
              <a:t>ț</a:t>
            </a:r>
            <a:r>
              <a:rPr lang="en-US" sz="3200" dirty="0" err="1">
                <a:latin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pentru</a:t>
            </a:r>
            <a:r>
              <a:rPr lang="en-US" sz="3200" dirty="0">
                <a:latin typeface="Calibri" pitchFamily="34" charset="0"/>
              </a:rPr>
              <a:t> a </a:t>
            </a:r>
            <a:r>
              <a:rPr lang="ro-RO" sz="3200" dirty="0">
                <a:latin typeface="Calibri" pitchFamily="34" charset="0"/>
              </a:rPr>
              <a:t>face preluări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pPr algn="just" eaLnBrk="1" hangingPunct="1"/>
            <a:endParaRPr lang="en-US" sz="3200" dirty="0">
              <a:latin typeface="Calibri" pitchFamily="34" charset="0"/>
            </a:endParaRPr>
          </a:p>
          <a:p>
            <a:pPr algn="just" eaLnBrk="1" hangingPunct="1"/>
            <a:r>
              <a:rPr lang="en-US" sz="3200" dirty="0">
                <a:latin typeface="Calibri" pitchFamily="34" charset="0"/>
              </a:rPr>
              <a:t>Dup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 cum se </a:t>
            </a:r>
            <a:r>
              <a:rPr lang="en-US" sz="3200" dirty="0" err="1">
                <a:latin typeface="Calibri" pitchFamily="34" charset="0"/>
              </a:rPr>
              <a:t>poate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vedea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si</a:t>
            </a:r>
            <a:r>
              <a:rPr lang="en-US" sz="3200" dirty="0">
                <a:latin typeface="Calibri" pitchFamily="34" charset="0"/>
              </a:rPr>
              <a:t> in </a:t>
            </a:r>
            <a:r>
              <a:rPr lang="en-US" sz="3200" dirty="0" err="1">
                <a:latin typeface="Calibri" pitchFamily="34" charset="0"/>
              </a:rPr>
              <a:t>hea</a:t>
            </a:r>
            <a:r>
              <a:rPr lang="ro-RO" sz="3200" dirty="0">
                <a:latin typeface="Calibri" pitchFamily="34" charset="0"/>
              </a:rPr>
              <a:t>t</a:t>
            </a:r>
            <a:r>
              <a:rPr lang="en-US" sz="3200" dirty="0">
                <a:latin typeface="Calibri" pitchFamily="34" charset="0"/>
              </a:rPr>
              <a:t>map-</a:t>
            </a:r>
            <a:r>
              <a:rPr lang="en-US" sz="3200" dirty="0" err="1">
                <a:latin typeface="Calibri" pitchFamily="34" charset="0"/>
              </a:rPr>
              <a:t>ul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ata</a:t>
            </a:r>
            <a:r>
              <a:rPr lang="ro-RO" sz="3200" dirty="0">
                <a:latin typeface="Calibri" pitchFamily="34" charset="0"/>
              </a:rPr>
              <a:t>ș</a:t>
            </a:r>
            <a:r>
              <a:rPr lang="en-US" sz="3200" dirty="0">
                <a:latin typeface="Calibri" pitchFamily="34" charset="0"/>
              </a:rPr>
              <a:t>at , </a:t>
            </a:r>
            <a:r>
              <a:rPr lang="en-US" sz="3200" dirty="0" err="1">
                <a:latin typeface="Calibri" pitchFamily="34" charset="0"/>
              </a:rPr>
              <a:t>aceasta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este</a:t>
            </a:r>
            <a:r>
              <a:rPr lang="en-US" sz="3200" dirty="0">
                <a:latin typeface="Calibri" pitchFamily="34" charset="0"/>
              </a:rPr>
              <a:t> zona de </a:t>
            </a:r>
            <a:r>
              <a:rPr lang="en-US" sz="3200" dirty="0" err="1">
                <a:latin typeface="Calibri" pitchFamily="34" charset="0"/>
              </a:rPr>
              <a:t>teren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acoperit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 de </a:t>
            </a:r>
            <a:r>
              <a:rPr lang="en-US" sz="3200" dirty="0" err="1">
                <a:latin typeface="Calibri" pitchFamily="34" charset="0"/>
              </a:rPr>
              <a:t>juc</a:t>
            </a:r>
            <a:r>
              <a:rPr lang="ro-RO" sz="3200" dirty="0">
                <a:latin typeface="Calibri" pitchFamily="34" charset="0"/>
              </a:rPr>
              <a:t>ă</a:t>
            </a:r>
            <a:r>
              <a:rPr lang="en-US" sz="3200" dirty="0">
                <a:latin typeface="Calibri" pitchFamily="34" charset="0"/>
              </a:rPr>
              <a:t>torii </a:t>
            </a:r>
            <a:r>
              <a:rPr lang="en-US" sz="3200" dirty="0" err="1">
                <a:latin typeface="Calibri" pitchFamily="34" charset="0"/>
              </a:rPr>
              <a:t>detecta</a:t>
            </a:r>
            <a:r>
              <a:rPr lang="ro-RO" sz="3200" dirty="0">
                <a:latin typeface="Calibri" pitchFamily="34" charset="0"/>
              </a:rPr>
              <a:t>ț</a:t>
            </a:r>
            <a:r>
              <a:rPr lang="en-US" sz="3200" dirty="0" err="1">
                <a:latin typeface="Calibri" pitchFamily="34" charset="0"/>
              </a:rPr>
              <a:t>i</a:t>
            </a:r>
            <a:r>
              <a:rPr lang="ro-RO" sz="3200" dirty="0">
                <a:latin typeface="Calibri" pitchFamily="34" charset="0"/>
              </a:rPr>
              <a:t>, </a:t>
            </a:r>
            <a:r>
              <a:rPr lang="en-US" sz="3200" dirty="0">
                <a:latin typeface="Calibri" pitchFamily="34" charset="0"/>
              </a:rPr>
              <a:t>selecta</a:t>
            </a:r>
            <a:r>
              <a:rPr lang="ro-RO" sz="3200" dirty="0">
                <a:latin typeface="Calibri" pitchFamily="34" charset="0"/>
              </a:rPr>
              <a:t>ț</a:t>
            </a:r>
            <a:r>
              <a:rPr lang="en-US" sz="3200" dirty="0" err="1">
                <a:latin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</a:rPr>
              <a:t> (</a:t>
            </a:r>
            <a:r>
              <a:rPr lang="ro-RO" sz="3200" dirty="0">
                <a:latin typeface="Calibri" pitchFamily="34" charset="0"/>
              </a:rPr>
              <a:t>cadrul</a:t>
            </a:r>
            <a:r>
              <a:rPr lang="en-US" sz="3200" dirty="0">
                <a:latin typeface="Calibri" pitchFamily="34" charset="0"/>
              </a:rPr>
              <a:t> 1)</a:t>
            </a:r>
            <a:r>
              <a:rPr lang="ro-RO" sz="3200" dirty="0">
                <a:latin typeface="Calibri" pitchFamily="34" charset="0"/>
              </a:rPr>
              <a:t> și urmăriți pe parcursul secvenței video (exemplu cadrul 2 și 3)</a:t>
            </a:r>
            <a:r>
              <a:rPr lang="en-US" sz="3200" dirty="0">
                <a:latin typeface="Calibri" pitchFamily="34" charset="0"/>
              </a:rPr>
              <a:t>.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05301" y="29534940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Conclu</a:t>
            </a:r>
            <a:r>
              <a:rPr lang="ro-RO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zii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681515" y="17385160"/>
            <a:ext cx="8407576" cy="18663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500" u="sng" dirty="0">
                <a:latin typeface="+mj-lt"/>
              </a:rPr>
              <a:t>Pa</a:t>
            </a:r>
            <a:r>
              <a:rPr lang="ro-RO" sz="3500" u="sng" dirty="0">
                <a:latin typeface="+mj-lt"/>
              </a:rPr>
              <a:t>ș</a:t>
            </a:r>
            <a:r>
              <a:rPr lang="en-US" sz="3500" u="sng" dirty="0">
                <a:latin typeface="+mj-lt"/>
              </a:rPr>
              <a:t>ii </a:t>
            </a:r>
            <a:r>
              <a:rPr lang="en-US" sz="3500" u="sng" dirty="0" err="1">
                <a:latin typeface="+mj-lt"/>
              </a:rPr>
              <a:t>urma</a:t>
            </a:r>
            <a:r>
              <a:rPr lang="ro-RO" sz="3500" u="sng" dirty="0">
                <a:latin typeface="+mj-lt"/>
              </a:rPr>
              <a:t>ț</a:t>
            </a:r>
            <a:r>
              <a:rPr lang="en-US" sz="3500" u="sng" dirty="0" err="1">
                <a:latin typeface="+mj-lt"/>
              </a:rPr>
              <a:t>i</a:t>
            </a:r>
            <a:r>
              <a:rPr lang="en-US" sz="3500" u="sng" dirty="0">
                <a:latin typeface="+mj-lt"/>
              </a:rPr>
              <a:t> </a:t>
            </a:r>
            <a:r>
              <a:rPr lang="en-US" sz="3500" u="sng" dirty="0" err="1">
                <a:latin typeface="+mj-lt"/>
              </a:rPr>
              <a:t>pentru</a:t>
            </a:r>
            <a:r>
              <a:rPr lang="en-US" sz="3500" u="sng" dirty="0">
                <a:latin typeface="+mj-lt"/>
              </a:rPr>
              <a:t> :</a:t>
            </a:r>
          </a:p>
          <a:p>
            <a:pPr algn="just" eaLnBrk="1" hangingPunct="1"/>
            <a:endParaRPr lang="en-US" sz="3500" u="sng" dirty="0">
              <a:latin typeface="+mj-lt"/>
            </a:endParaRP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Încărcarea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modelului</a:t>
            </a:r>
            <a:r>
              <a:rPr lang="en-US" sz="3500" b="1" dirty="0">
                <a:latin typeface="+mj-lt"/>
              </a:rPr>
              <a:t> YOLOv3: </a:t>
            </a:r>
            <a:r>
              <a:rPr lang="it-IT" sz="3500" dirty="0">
                <a:latin typeface="+mj-lt"/>
              </a:rPr>
              <a:t>se încarcă modelul YOLOv3 pre-antrenat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detecția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jucătorilor</a:t>
            </a:r>
            <a:r>
              <a:rPr lang="en-US" sz="3500" dirty="0">
                <a:latin typeface="+mj-lt"/>
              </a:rPr>
              <a:t> de </a:t>
            </a:r>
            <a:r>
              <a:rPr lang="en-US" sz="3500" dirty="0" err="1">
                <a:latin typeface="+mj-lt"/>
              </a:rPr>
              <a:t>volei</a:t>
            </a:r>
            <a:r>
              <a:rPr lang="en-US" sz="3500" dirty="0">
                <a:latin typeface="+mj-lt"/>
              </a:rPr>
              <a:t>.</a:t>
            </a: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Prelucrarea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videoclipului</a:t>
            </a:r>
            <a:r>
              <a:rPr lang="en-US" sz="3500" b="1" dirty="0">
                <a:latin typeface="+mj-lt"/>
              </a:rPr>
              <a:t>: </a:t>
            </a:r>
            <a:r>
              <a:rPr lang="en-US" sz="3500" dirty="0">
                <a:latin typeface="+mj-lt"/>
              </a:rPr>
              <a:t>se </a:t>
            </a:r>
            <a:r>
              <a:rPr lang="en-US" sz="3500" dirty="0" err="1">
                <a:latin typeface="+mj-lt"/>
              </a:rPr>
              <a:t>deschide</a:t>
            </a:r>
            <a:r>
              <a:rPr lang="en-US" sz="3500" dirty="0">
                <a:latin typeface="+mj-lt"/>
              </a:rPr>
              <a:t> un </a:t>
            </a:r>
            <a:r>
              <a:rPr lang="en-US" sz="3500" dirty="0" err="1">
                <a:latin typeface="+mj-lt"/>
              </a:rPr>
              <a:t>fișier</a:t>
            </a:r>
            <a:r>
              <a:rPr lang="en-US" sz="3500" dirty="0">
                <a:latin typeface="+mj-lt"/>
              </a:rPr>
              <a:t> video, </a:t>
            </a:r>
            <a:r>
              <a:rPr lang="en-US" sz="3500" dirty="0" err="1">
                <a:latin typeface="+mj-lt"/>
              </a:rPr>
              <a:t>iar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primul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cadru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este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procesat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a </a:t>
            </a:r>
            <a:r>
              <a:rPr lang="en-US" sz="3500" dirty="0" err="1">
                <a:latin typeface="+mj-lt"/>
              </a:rPr>
              <a:t>detecta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jucătorii</a:t>
            </a:r>
            <a:r>
              <a:rPr lang="en-US" sz="3500" dirty="0">
                <a:latin typeface="+mj-lt"/>
              </a:rPr>
              <a:t>. Se </a:t>
            </a:r>
            <a:r>
              <a:rPr lang="en-US" sz="3500" dirty="0" err="1">
                <a:latin typeface="+mj-lt"/>
              </a:rPr>
              <a:t>extrag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coordonatele</a:t>
            </a:r>
            <a:r>
              <a:rPr lang="en-US" sz="3500" dirty="0">
                <a:latin typeface="+mj-lt"/>
              </a:rPr>
              <a:t> bounding box-</a:t>
            </a:r>
            <a:r>
              <a:rPr lang="en-US" sz="3500" dirty="0" err="1">
                <a:latin typeface="+mj-lt"/>
              </a:rPr>
              <a:t>urilor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fiecare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jucător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detectat</a:t>
            </a:r>
            <a:r>
              <a:rPr lang="en-US" sz="3500" dirty="0">
                <a:latin typeface="+mj-lt"/>
              </a:rPr>
              <a:t>.</a:t>
            </a: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Detectarea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și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filtrarea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obiectelor</a:t>
            </a:r>
            <a:r>
              <a:rPr lang="en-US" sz="3500" b="1" dirty="0">
                <a:latin typeface="+mj-lt"/>
              </a:rPr>
              <a:t>: </a:t>
            </a:r>
            <a:r>
              <a:rPr lang="en-US" sz="3500" dirty="0">
                <a:latin typeface="+mj-lt"/>
              </a:rPr>
              <a:t>se </a:t>
            </a:r>
            <a:r>
              <a:rPr lang="en-US" sz="3500" dirty="0" err="1">
                <a:latin typeface="+mj-lt"/>
              </a:rPr>
              <a:t>cre</a:t>
            </a:r>
            <a:r>
              <a:rPr lang="ro-RO" sz="3500" dirty="0">
                <a:latin typeface="+mj-lt"/>
              </a:rPr>
              <a:t>e</a:t>
            </a:r>
            <a:r>
              <a:rPr lang="en-US" sz="3500" dirty="0" err="1">
                <a:latin typeface="+mj-lt"/>
              </a:rPr>
              <a:t>az</a:t>
            </a:r>
            <a:r>
              <a:rPr lang="ro-RO" sz="3500" dirty="0">
                <a:latin typeface="+mj-lt"/>
              </a:rPr>
              <a:t>ă</a:t>
            </a:r>
            <a:r>
              <a:rPr lang="en-US" sz="3500" dirty="0">
                <a:latin typeface="+mj-lt"/>
              </a:rPr>
              <a:t> un blob, se face forward pass </a:t>
            </a:r>
            <a:r>
              <a:rPr lang="en-US" sz="3500" dirty="0" err="1">
                <a:latin typeface="+mj-lt"/>
              </a:rPr>
              <a:t>prin</a:t>
            </a:r>
            <a:r>
              <a:rPr lang="en-US" sz="3500" dirty="0">
                <a:latin typeface="+mj-lt"/>
              </a:rPr>
              <a:t> re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 err="1">
                <a:latin typeface="+mj-lt"/>
              </a:rPr>
              <a:t>eaua</a:t>
            </a:r>
            <a:r>
              <a:rPr lang="en-US" sz="3500" dirty="0">
                <a:latin typeface="+mj-lt"/>
              </a:rPr>
              <a:t> YOLOv3 p</a:t>
            </a:r>
            <a:r>
              <a:rPr lang="ro-RO" sz="3500" dirty="0">
                <a:latin typeface="+mj-lt"/>
              </a:rPr>
              <a:t>en</a:t>
            </a:r>
            <a:r>
              <a:rPr lang="en-US" sz="3500" dirty="0">
                <a:latin typeface="+mj-lt"/>
              </a:rPr>
              <a:t>t</a:t>
            </a:r>
            <a:r>
              <a:rPr lang="ro-RO" sz="3500" dirty="0">
                <a:latin typeface="+mj-lt"/>
              </a:rPr>
              <a:t>ru</a:t>
            </a:r>
            <a:r>
              <a:rPr lang="en-US" sz="3500" dirty="0">
                <a:latin typeface="+mj-lt"/>
              </a:rPr>
              <a:t> a </a:t>
            </a:r>
            <a:r>
              <a:rPr lang="en-US" sz="3500" dirty="0" err="1">
                <a:latin typeface="+mj-lt"/>
              </a:rPr>
              <a:t>ob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 err="1">
                <a:latin typeface="+mj-lt"/>
              </a:rPr>
              <a:t>ine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>
                <a:latin typeface="+mj-lt"/>
              </a:rPr>
              <a:t>ii </a:t>
            </a:r>
            <a:r>
              <a:rPr lang="ro-RO" sz="3500" dirty="0">
                <a:latin typeface="+mj-lt"/>
              </a:rPr>
              <a:t>ș</a:t>
            </a:r>
            <a:r>
              <a:rPr lang="en-US" sz="3500" dirty="0" err="1">
                <a:latin typeface="+mj-lt"/>
              </a:rPr>
              <a:t>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scoruri</a:t>
            </a:r>
            <a:r>
              <a:rPr lang="en-US" sz="3500" dirty="0">
                <a:latin typeface="+mj-lt"/>
              </a:rPr>
              <a:t> de </a:t>
            </a:r>
            <a:r>
              <a:rPr lang="ro-RO" sz="3500" dirty="0">
                <a:latin typeface="+mj-lt"/>
              </a:rPr>
              <a:t>î</a:t>
            </a:r>
            <a:r>
              <a:rPr lang="en-US" sz="3500" dirty="0" err="1">
                <a:latin typeface="+mj-lt"/>
              </a:rPr>
              <a:t>ncredere</a:t>
            </a:r>
            <a:r>
              <a:rPr lang="en-US" sz="3500" dirty="0">
                <a:latin typeface="+mj-lt"/>
              </a:rPr>
              <a:t> + </a:t>
            </a:r>
            <a:r>
              <a:rPr lang="en-US" sz="3500" dirty="0" err="1">
                <a:latin typeface="+mj-lt"/>
              </a:rPr>
              <a:t>filtrarea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obiectelor</a:t>
            </a:r>
            <a:r>
              <a:rPr lang="en-US" sz="3500" dirty="0">
                <a:latin typeface="+mj-lt"/>
              </a:rPr>
              <a:t> cu </a:t>
            </a:r>
            <a:r>
              <a:rPr lang="en-US" sz="3500" dirty="0" err="1">
                <a:latin typeface="+mj-lt"/>
              </a:rPr>
              <a:t>incredere</a:t>
            </a:r>
            <a:r>
              <a:rPr lang="en-US" sz="3500" dirty="0">
                <a:latin typeface="+mj-lt"/>
              </a:rPr>
              <a:t> &gt; 50%.</a:t>
            </a:r>
            <a:endParaRPr lang="en-US" sz="3500" b="1" dirty="0">
              <a:latin typeface="+mj-lt"/>
            </a:endParaRP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Eliminarea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suprapunerilor</a:t>
            </a:r>
            <a:r>
              <a:rPr lang="en-US" sz="3500" b="1" dirty="0">
                <a:latin typeface="+mj-lt"/>
              </a:rPr>
              <a:t> (NMS): s</a:t>
            </a:r>
            <a:r>
              <a:rPr lang="en-US" sz="3500" dirty="0">
                <a:latin typeface="+mj-lt"/>
              </a:rPr>
              <a:t>e </a:t>
            </a:r>
            <a:r>
              <a:rPr lang="en-US" sz="3500" dirty="0" err="1">
                <a:latin typeface="+mj-lt"/>
              </a:rPr>
              <a:t>aplică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algoritmul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a </a:t>
            </a:r>
            <a:r>
              <a:rPr lang="en-US" sz="3500" dirty="0" err="1">
                <a:latin typeface="+mj-lt"/>
              </a:rPr>
              <a:t>elimina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boxurile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suprapuse</a:t>
            </a:r>
            <a:r>
              <a:rPr lang="en-US" sz="3500" dirty="0">
                <a:latin typeface="+mj-lt"/>
              </a:rPr>
              <a:t>, </a:t>
            </a:r>
            <a:r>
              <a:rPr lang="en-US" sz="3500" dirty="0" err="1">
                <a:latin typeface="+mj-lt"/>
              </a:rPr>
              <a:t>păstrând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doar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cele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mai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bune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detectări</a:t>
            </a:r>
            <a:r>
              <a:rPr lang="en-US" sz="3500" dirty="0">
                <a:latin typeface="+mj-lt"/>
              </a:rPr>
              <a:t>.</a:t>
            </a: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Selecția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manuală</a:t>
            </a:r>
            <a:r>
              <a:rPr lang="en-US" sz="3500" b="1" dirty="0">
                <a:latin typeface="+mj-lt"/>
              </a:rPr>
              <a:t> a </a:t>
            </a:r>
            <a:r>
              <a:rPr lang="en-US" sz="3500" b="1" dirty="0" err="1">
                <a:latin typeface="+mj-lt"/>
              </a:rPr>
              <a:t>obiectelor</a:t>
            </a:r>
            <a:r>
              <a:rPr lang="en-US" sz="3500" b="1" dirty="0">
                <a:latin typeface="+mj-lt"/>
              </a:rPr>
              <a:t> (</a:t>
            </a:r>
            <a:r>
              <a:rPr lang="en-US" sz="3500" b="1" dirty="0" err="1">
                <a:latin typeface="+mj-lt"/>
              </a:rPr>
              <a:t>opțional</a:t>
            </a:r>
            <a:r>
              <a:rPr lang="en-US" sz="3500" b="1" dirty="0">
                <a:latin typeface="+mj-lt"/>
              </a:rPr>
              <a:t>): </a:t>
            </a:r>
            <a:r>
              <a:rPr lang="en-US" sz="3500" dirty="0">
                <a:latin typeface="+mj-lt"/>
              </a:rPr>
              <a:t>se face click pe </a:t>
            </a:r>
            <a:r>
              <a:rPr lang="en-US" sz="3500" dirty="0" err="1">
                <a:latin typeface="+mj-lt"/>
              </a:rPr>
              <a:t>primul</a:t>
            </a:r>
            <a:r>
              <a:rPr lang="en-US" sz="3500" dirty="0">
                <a:latin typeface="+mj-lt"/>
              </a:rPr>
              <a:t> frame din clip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a selecta </a:t>
            </a:r>
            <a:r>
              <a:rPr lang="en-US" sz="3500" dirty="0" err="1">
                <a:latin typeface="+mj-lt"/>
              </a:rPr>
              <a:t>juc</a:t>
            </a:r>
            <a:r>
              <a:rPr lang="ro-RO" sz="3500" dirty="0">
                <a:latin typeface="+mj-lt"/>
              </a:rPr>
              <a:t>ă</a:t>
            </a:r>
            <a:r>
              <a:rPr lang="en-US" sz="3500" dirty="0">
                <a:latin typeface="+mj-lt"/>
              </a:rPr>
              <a:t>torii </a:t>
            </a:r>
            <a:r>
              <a:rPr lang="en-US" sz="3500" dirty="0" err="1">
                <a:latin typeface="+mj-lt"/>
              </a:rPr>
              <a:t>detecta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 err="1">
                <a:latin typeface="+mj-lt"/>
              </a:rPr>
              <a:t>i</a:t>
            </a:r>
            <a:r>
              <a:rPr lang="en-US" sz="3500" dirty="0">
                <a:latin typeface="+mj-lt"/>
              </a:rPr>
              <a:t> de YOLOv3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care se </a:t>
            </a:r>
            <a:r>
              <a:rPr lang="en-US" sz="3500" dirty="0" err="1">
                <a:latin typeface="+mj-lt"/>
              </a:rPr>
              <a:t>vrea</a:t>
            </a:r>
            <a:r>
              <a:rPr lang="en-US" sz="3500" dirty="0">
                <a:latin typeface="+mj-lt"/>
              </a:rPr>
              <a:t> a face tracking.</a:t>
            </a:r>
            <a:endParaRPr lang="en-US" sz="3500" b="1" dirty="0">
              <a:latin typeface="+mj-lt"/>
            </a:endParaRP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Urmărirea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obiectelor</a:t>
            </a:r>
            <a:r>
              <a:rPr lang="en-US" sz="3500" b="1" dirty="0">
                <a:latin typeface="+mj-lt"/>
              </a:rPr>
              <a:t>: s</a:t>
            </a:r>
            <a:r>
              <a:rPr lang="en-US" sz="3500" dirty="0">
                <a:latin typeface="+mj-lt"/>
              </a:rPr>
              <a:t>e </a:t>
            </a:r>
            <a:r>
              <a:rPr lang="en-US" sz="3500" dirty="0" err="1">
                <a:latin typeface="+mj-lt"/>
              </a:rPr>
              <a:t>ini</a:t>
            </a:r>
            <a:r>
              <a:rPr lang="ro-RO" sz="3500" dirty="0">
                <a:latin typeface="+mj-lt"/>
              </a:rPr>
              <a:t>ț</a:t>
            </a:r>
            <a:r>
              <a:rPr lang="en-US" sz="3500" dirty="0" err="1">
                <a:latin typeface="+mj-lt"/>
              </a:rPr>
              <a:t>ializează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trackere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pentru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fiecare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jucător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detectat</a:t>
            </a:r>
            <a:r>
              <a:rPr lang="en-US" sz="3500" dirty="0">
                <a:latin typeface="+mj-lt"/>
              </a:rPr>
              <a:t> (</a:t>
            </a:r>
            <a:r>
              <a:rPr lang="en-US" sz="3500" dirty="0" err="1">
                <a:latin typeface="+mj-lt"/>
              </a:rPr>
              <a:t>folosind</a:t>
            </a:r>
            <a:r>
              <a:rPr lang="en-US" sz="3500" dirty="0">
                <a:latin typeface="+mj-lt"/>
              </a:rPr>
              <a:t> KCF Tracker); </a:t>
            </a:r>
            <a:r>
              <a:rPr lang="en-US" sz="3500" dirty="0" err="1">
                <a:latin typeface="+mj-lt"/>
              </a:rPr>
              <a:t>obiectele</a:t>
            </a:r>
            <a:r>
              <a:rPr lang="en-US" sz="3500" dirty="0">
                <a:latin typeface="+mj-lt"/>
              </a:rPr>
              <a:t> sunt </a:t>
            </a:r>
            <a:r>
              <a:rPr lang="en-US" sz="3500" dirty="0" err="1">
                <a:latin typeface="+mj-lt"/>
              </a:rPr>
              <a:t>urmărite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în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fiecare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cadru</a:t>
            </a:r>
            <a:r>
              <a:rPr lang="en-US" sz="3500" dirty="0">
                <a:latin typeface="+mj-lt"/>
              </a:rPr>
              <a:t> al </a:t>
            </a:r>
            <a:r>
              <a:rPr lang="en-US" sz="3500" dirty="0" err="1">
                <a:latin typeface="+mj-lt"/>
              </a:rPr>
              <a:t>videoclipului</a:t>
            </a:r>
            <a:r>
              <a:rPr lang="en-US" sz="3500" dirty="0">
                <a:latin typeface="+mj-lt"/>
              </a:rPr>
              <a:t>.</a:t>
            </a:r>
            <a:endParaRPr lang="en-US" sz="3500" b="1" dirty="0">
              <a:latin typeface="+mj-lt"/>
            </a:endParaRPr>
          </a:p>
          <a:p>
            <a:pPr marL="514350" indent="-514350" algn="just" eaLnBrk="1" hangingPunct="1">
              <a:buAutoNum type="arabicPeriod"/>
            </a:pPr>
            <a:r>
              <a:rPr lang="en-US" sz="3500" b="1" dirty="0" err="1">
                <a:latin typeface="+mj-lt"/>
              </a:rPr>
              <a:t>Crearea</a:t>
            </a:r>
            <a:r>
              <a:rPr lang="en-US" sz="3500" b="1" dirty="0">
                <a:latin typeface="+mj-lt"/>
              </a:rPr>
              <a:t> </a:t>
            </a:r>
            <a:r>
              <a:rPr lang="en-US" sz="3500" b="1" dirty="0" err="1">
                <a:latin typeface="+mj-lt"/>
              </a:rPr>
              <a:t>unui</a:t>
            </a:r>
            <a:r>
              <a:rPr lang="en-US" sz="3500" b="1" dirty="0">
                <a:latin typeface="+mj-lt"/>
              </a:rPr>
              <a:t> heatmap: </a:t>
            </a:r>
            <a:r>
              <a:rPr lang="en-US" sz="3500" dirty="0">
                <a:latin typeface="+mj-lt"/>
              </a:rPr>
              <a:t>se </a:t>
            </a:r>
            <a:r>
              <a:rPr lang="en-US" sz="3500" dirty="0" err="1">
                <a:latin typeface="+mj-lt"/>
              </a:rPr>
              <a:t>adaugă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contribuția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fiecărei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poziții</a:t>
            </a:r>
            <a:r>
              <a:rPr lang="en-US" sz="3500" dirty="0">
                <a:latin typeface="+mj-lt"/>
              </a:rPr>
              <a:t> a </a:t>
            </a:r>
            <a:r>
              <a:rPr lang="en-US" sz="3500" dirty="0" err="1">
                <a:latin typeface="+mj-lt"/>
              </a:rPr>
              <a:t>jucătorului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în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timpul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mișcării</a:t>
            </a:r>
            <a:r>
              <a:rPr lang="en-US" sz="3500" dirty="0">
                <a:latin typeface="+mj-lt"/>
              </a:rPr>
              <a:t> lor </a:t>
            </a:r>
            <a:r>
              <a:rPr lang="en-US" sz="3500" dirty="0" err="1">
                <a:latin typeface="+mj-lt"/>
              </a:rPr>
              <a:t>într</a:t>
            </a:r>
            <a:r>
              <a:rPr lang="en-US" sz="3500" dirty="0">
                <a:latin typeface="+mj-lt"/>
              </a:rPr>
              <a:t>-o </a:t>
            </a:r>
            <a:r>
              <a:rPr lang="en-US" sz="3500" dirty="0" err="1">
                <a:latin typeface="+mj-lt"/>
              </a:rPr>
              <a:t>matrice</a:t>
            </a:r>
            <a:r>
              <a:rPr lang="en-US" sz="3500" dirty="0">
                <a:latin typeface="+mj-lt"/>
              </a:rPr>
              <a:t> de </a:t>
            </a:r>
            <a:r>
              <a:rPr lang="en-US" sz="3500" dirty="0" err="1">
                <a:latin typeface="+mj-lt"/>
              </a:rPr>
              <a:t>căldură</a:t>
            </a:r>
            <a:r>
              <a:rPr lang="en-US" sz="3500" dirty="0">
                <a:latin typeface="+mj-lt"/>
              </a:rPr>
              <a:t> (heatmap), care </a:t>
            </a:r>
            <a:r>
              <a:rPr lang="en-US" sz="3500" dirty="0" err="1">
                <a:latin typeface="+mj-lt"/>
              </a:rPr>
              <a:t>evidențiază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zonele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cele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mai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frecvent</a:t>
            </a:r>
            <a:r>
              <a:rPr lang="en-US" sz="3500" dirty="0">
                <a:latin typeface="+mj-lt"/>
              </a:rPr>
              <a:t> </a:t>
            </a:r>
            <a:r>
              <a:rPr lang="en-US" sz="3500" dirty="0" err="1">
                <a:latin typeface="+mj-lt"/>
              </a:rPr>
              <a:t>ocupate</a:t>
            </a:r>
            <a:r>
              <a:rPr lang="en-US" sz="3500" dirty="0">
                <a:latin typeface="+mj-lt"/>
              </a:rPr>
              <a:t> pe </a:t>
            </a:r>
            <a:r>
              <a:rPr lang="en-US" sz="3500" dirty="0" err="1">
                <a:latin typeface="+mj-lt"/>
              </a:rPr>
              <a:t>teren</a:t>
            </a:r>
            <a:r>
              <a:rPr lang="en-US" sz="3500" dirty="0">
                <a:latin typeface="+mj-lt"/>
              </a:rPr>
              <a:t>.</a:t>
            </a:r>
            <a:endParaRPr lang="en-US" sz="3500" b="1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936029" y="23776255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Rezultate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C578B-A5E2-B0C7-5C33-83449D6FC83B}"/>
              </a:ext>
            </a:extLst>
          </p:cNvPr>
          <p:cNvSpPr/>
          <p:nvPr/>
        </p:nvSpPr>
        <p:spPr>
          <a:xfrm>
            <a:off x="10925564" y="16493613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Tracking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9589BF-705C-0FD4-7E75-BEEEA767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29" y="17385160"/>
            <a:ext cx="8376848" cy="62861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AF23655-3FFC-447E-9E54-380FC1BA0CAF}"/>
              </a:ext>
            </a:extLst>
          </p:cNvPr>
          <p:cNvSpPr txBox="1"/>
          <p:nvPr/>
        </p:nvSpPr>
        <p:spPr>
          <a:xfrm>
            <a:off x="10925564" y="22125170"/>
            <a:ext cx="288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Cadru</a:t>
            </a:r>
            <a:r>
              <a:rPr lang="en-US" sz="3000" b="1" dirty="0"/>
              <a:t>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B5AFC-9557-9A51-5A1B-5A3D2FE891A6}"/>
              </a:ext>
            </a:extLst>
          </p:cNvPr>
          <p:cNvSpPr txBox="1"/>
          <p:nvPr/>
        </p:nvSpPr>
        <p:spPr>
          <a:xfrm>
            <a:off x="10925564" y="27205125"/>
            <a:ext cx="288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Cadru</a:t>
            </a:r>
            <a:r>
              <a:rPr lang="en-US" sz="3000" b="1" dirty="0"/>
              <a:t> 2</a:t>
            </a:r>
          </a:p>
        </p:txBody>
      </p:sp>
      <p:pic>
        <p:nvPicPr>
          <p:cNvPr id="20" name="Picture 19" descr="A group of people on a beach&#10;&#10;Description automatically generated">
            <a:extLst>
              <a:ext uri="{FF2B5EF4-FFF2-40B4-BE49-F238E27FC236}">
                <a16:creationId xmlns:a16="http://schemas.microsoft.com/office/drawing/2014/main" id="{6EF29DE1-2AB0-A38E-8634-EB861F54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64" y="17759094"/>
            <a:ext cx="8407576" cy="4366076"/>
          </a:xfrm>
          <a:prstGeom prst="rect">
            <a:avLst/>
          </a:prstGeom>
        </p:spPr>
      </p:pic>
      <p:pic>
        <p:nvPicPr>
          <p:cNvPr id="22" name="Picture 21" descr="A group of people on a beach&#10;&#10;Description automatically generated">
            <a:extLst>
              <a:ext uri="{FF2B5EF4-FFF2-40B4-BE49-F238E27FC236}">
                <a16:creationId xmlns:a16="http://schemas.microsoft.com/office/drawing/2014/main" id="{3D6502E8-943C-A2A7-F0DB-BC06F345F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564" y="22888472"/>
            <a:ext cx="8376848" cy="4320583"/>
          </a:xfrm>
          <a:prstGeom prst="rect">
            <a:avLst/>
          </a:prstGeom>
        </p:spPr>
      </p:pic>
      <p:pic>
        <p:nvPicPr>
          <p:cNvPr id="26" name="Picture 25" descr="A group of people running on sand&#10;&#10;Description automatically generated">
            <a:extLst>
              <a:ext uri="{FF2B5EF4-FFF2-40B4-BE49-F238E27FC236}">
                <a16:creationId xmlns:a16="http://schemas.microsoft.com/office/drawing/2014/main" id="{3F5D1320-3F4F-C364-F46E-019E56C73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524" y="27972357"/>
            <a:ext cx="8376847" cy="43931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61C4D9-CA64-8995-2D43-A75EFE94039D}"/>
              </a:ext>
            </a:extLst>
          </p:cNvPr>
          <p:cNvSpPr txBox="1"/>
          <p:nvPr/>
        </p:nvSpPr>
        <p:spPr>
          <a:xfrm>
            <a:off x="10925564" y="32365459"/>
            <a:ext cx="288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/>
              <a:t>Cadru</a:t>
            </a:r>
            <a:r>
              <a:rPr lang="en-US" sz="3000" b="1" dirty="0"/>
              <a:t> </a:t>
            </a:r>
            <a:r>
              <a:rPr lang="ro-RO" sz="3000" b="1" dirty="0"/>
              <a:t>3</a:t>
            </a:r>
            <a:endParaRPr lang="en-US" sz="3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48B44-113E-2CB2-0BEE-4B81AEFCE06F}"/>
              </a:ext>
            </a:extLst>
          </p:cNvPr>
          <p:cNvSpPr txBox="1"/>
          <p:nvPr/>
        </p:nvSpPr>
        <p:spPr>
          <a:xfrm>
            <a:off x="1255842" y="37819031"/>
            <a:ext cx="5538325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ro-RO" sz="5400" b="1" dirty="0"/>
              <a:t>Proiect realizat de:</a:t>
            </a:r>
            <a:endParaRPr lang="en-US" sz="5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22FBB6-245B-EF93-A8E3-0E0162F12BC7}"/>
              </a:ext>
            </a:extLst>
          </p:cNvPr>
          <p:cNvSpPr txBox="1"/>
          <p:nvPr/>
        </p:nvSpPr>
        <p:spPr>
          <a:xfrm>
            <a:off x="15625260" y="37819031"/>
            <a:ext cx="2815207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</a:t>
            </a:r>
            <a:r>
              <a:rPr lang="ro-RO" sz="5400" b="1" dirty="0"/>
              <a:t>ințe</a:t>
            </a:r>
            <a:endParaRPr lang="en-US" sz="5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5C6B8-8A9B-F432-3FFC-CA7602D90F6E}"/>
              </a:ext>
            </a:extLst>
          </p:cNvPr>
          <p:cNvSpPr txBox="1"/>
          <p:nvPr/>
        </p:nvSpPr>
        <p:spPr>
          <a:xfrm>
            <a:off x="15625260" y="38720290"/>
            <a:ext cx="16998385" cy="2852949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</a:rPr>
              <a:t>Multi-object tracking system using dissimilar apparatus in video sequence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Ah Reum Oh;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Jiwon Lee;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Jung Soo Lee;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Sung-Won Moon;</a:t>
            </a:r>
            <a:r>
              <a:rPr lang="ro-RO" sz="1600" dirty="0">
                <a:solidFill>
                  <a:srgbClr val="1F2328"/>
                </a:solidFill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Do-Won Nam;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Wonyoung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Yoo /2020</a:t>
            </a:r>
            <a:endParaRPr lang="ro-RO" sz="1600" b="0" i="0" dirty="0">
              <a:solidFill>
                <a:srgbClr val="1F2328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</a:rPr>
              <a:t>Dynamic Objects Detection and Tracking from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Videos for Surveillance Applications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 </a:t>
            </a:r>
            <a:r>
              <a:rPr lang="fi-FI" sz="1600" b="0" i="0" dirty="0">
                <a:solidFill>
                  <a:srgbClr val="1F2328"/>
                </a:solidFill>
                <a:effectLst/>
              </a:rPr>
              <a:t>S. Gobhinath ,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i-FI" sz="1600" b="0" i="0" dirty="0">
                <a:solidFill>
                  <a:srgbClr val="1F2328"/>
                </a:solidFill>
                <a:effectLst/>
              </a:rPr>
              <a:t>S. Sophia ,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i-FI" sz="1600" b="0" i="0" dirty="0">
                <a:solidFill>
                  <a:srgbClr val="1F2328"/>
                </a:solidFill>
                <a:effectLst/>
              </a:rPr>
              <a:t>S. Karthikeyan,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fi-FI" sz="1600" b="0" i="0" dirty="0">
                <a:solidFill>
                  <a:srgbClr val="1F2328"/>
                </a:solidFill>
                <a:effectLst/>
              </a:rPr>
              <a:t>K. Janani /2022</a:t>
            </a:r>
            <a:endParaRPr lang="ro-RO" sz="1600" b="0" i="0" dirty="0">
              <a:solidFill>
                <a:srgbClr val="1F2328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</a:rPr>
              <a:t>Beyond SOT: Tracking Multiple Generic Objects at Once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Christoph Mayer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Martin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Danelljan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Ming-Hsuan Yang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Vittorio Ferrari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Luc Van Gool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Alina Kuznetsova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/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2024</a:t>
            </a:r>
            <a:endParaRPr lang="ro-RO" sz="1600" b="0" i="0" dirty="0">
              <a:solidFill>
                <a:srgbClr val="1F2328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</a:rPr>
              <a:t>Particle Video Revisited: Tracking Through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Occlusions Using Point Trajectories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,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Adam W. Harley,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Zhaoyuan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Fang, Katerina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Fragkiadaki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/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2022</a:t>
            </a:r>
            <a:endParaRPr lang="ro-RO" sz="1600" b="0" i="0" dirty="0">
              <a:solidFill>
                <a:srgbClr val="1F2328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</a:rPr>
              <a:t>COTRACKER3: S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impler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and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Better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P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oint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T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racking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by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P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seudo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-L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abelling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R</a:t>
            </a:r>
            <a:r>
              <a:rPr lang="ro-RO" sz="1600" dirty="0">
                <a:solidFill>
                  <a:srgbClr val="1F2328"/>
                </a:solidFill>
              </a:rPr>
              <a:t>eal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V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ideos ,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Nikita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Karaev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Iurii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Makarov,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Jianyuan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 Wang, Natalia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Neverova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,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Andrea </a:t>
            </a:r>
            <a:r>
              <a:rPr lang="en-US" sz="1600" b="0" i="0" dirty="0" err="1">
                <a:solidFill>
                  <a:srgbClr val="1F2328"/>
                </a:solidFill>
                <a:effectLst/>
              </a:rPr>
              <a:t>Vedaldi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,</a:t>
            </a:r>
            <a:endParaRPr lang="ro-RO" sz="1600" b="0" i="0" dirty="0">
              <a:solidFill>
                <a:srgbClr val="1F2328"/>
              </a:solidFill>
              <a:effectLst/>
            </a:endParaRPr>
          </a:p>
          <a:p>
            <a:r>
              <a:rPr lang="en-US" sz="1600" b="0" i="0" dirty="0">
                <a:solidFill>
                  <a:srgbClr val="1F2328"/>
                </a:solidFill>
                <a:effectLst/>
              </a:rPr>
              <a:t> Christian Rupprecht</a:t>
            </a:r>
            <a:r>
              <a:rPr lang="ro-RO" sz="1600" b="0" i="0" dirty="0">
                <a:solidFill>
                  <a:srgbClr val="1F2328"/>
                </a:solidFill>
                <a:effectLst/>
              </a:rPr>
              <a:t> /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2024</a:t>
            </a:r>
            <a:endParaRPr lang="en-US" sz="1600" dirty="0"/>
          </a:p>
        </p:txBody>
      </p:sp>
      <p:sp>
        <p:nvSpPr>
          <p:cNvPr id="40" name="Text Box 192">
            <a:extLst>
              <a:ext uri="{FF2B5EF4-FFF2-40B4-BE49-F238E27FC236}">
                <a16:creationId xmlns:a16="http://schemas.microsoft.com/office/drawing/2014/main" id="{85A6784C-7B10-B868-D706-07CB6DF5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5301" y="7103332"/>
            <a:ext cx="8407576" cy="735319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o-RO" sz="3500" b="1" dirty="0">
                <a:latin typeface="+mj-lt"/>
              </a:rPr>
              <a:t>Îmbunătățirea rezultatelor</a:t>
            </a:r>
            <a:r>
              <a:rPr lang="ro-RO" sz="3500" dirty="0">
                <a:latin typeface="+mj-lt"/>
              </a:rPr>
              <a:t>: programul funcționează bine în condițiile unui video calitativ, oferind un tracking fără erori.</a:t>
            </a:r>
          </a:p>
          <a:p>
            <a:pPr algn="just" eaLnBrk="1" hangingPunct="1"/>
            <a:endParaRPr lang="ro-RO" sz="3500" dirty="0">
              <a:latin typeface="+mj-lt"/>
            </a:endParaRPr>
          </a:p>
          <a:p>
            <a:pPr algn="just" eaLnBrk="1" hangingPunct="1"/>
            <a:r>
              <a:rPr lang="ro-RO" sz="3500" b="1" dirty="0">
                <a:latin typeface="+mj-lt"/>
              </a:rPr>
              <a:t>Limitări</a:t>
            </a:r>
            <a:r>
              <a:rPr lang="ro-RO" sz="3500" dirty="0">
                <a:latin typeface="+mj-lt"/>
              </a:rPr>
              <a:t>: în cazul în care jucătorii au un echipament de culoare asemănătoare cu fundalul, tracking-ul poate eșua.</a:t>
            </a:r>
          </a:p>
          <a:p>
            <a:pPr algn="just" eaLnBrk="1" hangingPunct="1"/>
            <a:endParaRPr lang="ro-RO" sz="3500" dirty="0">
              <a:latin typeface="+mj-lt"/>
            </a:endParaRPr>
          </a:p>
          <a:p>
            <a:pPr algn="just" eaLnBrk="1" hangingPunct="1"/>
            <a:r>
              <a:rPr lang="ro-RO" sz="3500" b="1" dirty="0">
                <a:latin typeface="+mj-lt"/>
              </a:rPr>
              <a:t>Îmbunătățiri</a:t>
            </a:r>
            <a:r>
              <a:rPr lang="ro-RO" sz="3500" dirty="0">
                <a:latin typeface="+mj-lt"/>
              </a:rPr>
              <a:t>: față de etapa inițiala, script-ul detectează elementele prezente în secvența video la primul cadru, făcând posibilă selectarea jucătorilor printr-o apăsare pe jucători de către utilizator.</a:t>
            </a:r>
            <a:endParaRPr lang="en-US" sz="35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04D527-0BE1-4F86-1CD8-011801336DB0}"/>
              </a:ext>
            </a:extLst>
          </p:cNvPr>
          <p:cNvSpPr/>
          <p:nvPr/>
        </p:nvSpPr>
        <p:spPr>
          <a:xfrm>
            <a:off x="19905301" y="6211785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ro-RO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Discuții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3" name="Picture 42" descr="A person in a red shirt and black shorts jumping&#10;&#10;Description automatically generated">
            <a:extLst>
              <a:ext uri="{FF2B5EF4-FFF2-40B4-BE49-F238E27FC236}">
                <a16:creationId xmlns:a16="http://schemas.microsoft.com/office/drawing/2014/main" id="{4E9ED247-25DA-9C6A-9959-5B554DBF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06" y="33301099"/>
            <a:ext cx="4298841" cy="74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838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Alexandru Simiuc</cp:lastModifiedBy>
  <cp:revision>66</cp:revision>
  <cp:lastPrinted>2013-02-12T02:21:55Z</cp:lastPrinted>
  <dcterms:created xsi:type="dcterms:W3CDTF">2013-02-10T21:14:48Z</dcterms:created>
  <dcterms:modified xsi:type="dcterms:W3CDTF">2025-01-08T23:51:09Z</dcterms:modified>
</cp:coreProperties>
</file>