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98" r:id="rId5"/>
    <p:sldId id="283" r:id="rId6"/>
    <p:sldId id="297" r:id="rId7"/>
    <p:sldId id="299" r:id="rId8"/>
    <p:sldId id="300" r:id="rId9"/>
    <p:sldId id="301" r:id="rId10"/>
    <p:sldId id="302" r:id="rId11"/>
    <p:sldId id="303" r:id="rId12"/>
    <p:sldId id="296" r:id="rId13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31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01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15FAA28-D333-4D57-AF0E-BDF53B4498B2}" type="datetime1">
              <a:rPr lang="en-GB" smtClean="0"/>
              <a:t>13/11/2024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03277C-3F5C-4673-8D79-1738A329ED93}" type="datetime1">
              <a:rPr lang="en-GB" noProof="0" smtClean="0"/>
              <a:t>13/11/2024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163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9F37FB-6A71-7246-7661-5171C26CD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5A85BD-68AF-037B-16BA-0C6E3CC4E8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5EA05B-8452-67B1-599E-CCA7527279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272C1-634A-D476-ABF1-00BFED84E7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163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78295F-12C3-F379-31F2-92577732E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14A8D3-9068-C1D8-9CB9-3E602B7FDD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E02FF2-0C05-10AD-6633-A0025B6D99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8B1379-197A-C90C-C77E-F106C78039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885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334C9-BE1D-9F22-0390-CE3390FC1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3DEF4F-C3E7-23AC-948E-498DF8BF95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D692A6-5D94-4C35-D6FD-FE1086B6BD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F51CF-529B-63F4-F93D-52E3273A11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12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FF238-E341-2C0A-8B07-680D17893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39BC7E-086E-C83F-9886-41FD459585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63EB89-D513-2D97-0D6B-84265912B7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AB039-FDCB-FAB0-AABD-538D8770D8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450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9EC3F-9DA3-B204-37DB-2B41A1F22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4DDA2B-6505-9AF3-9D4D-D425FE98A3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72EB3E-3234-0F45-1466-ED2AE56BFC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A996DA-3032-1965-43F6-E7D410E0F9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302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F815CB-5D87-EE09-4CE9-B751ACD9DD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54BFB7-4278-2613-D5E7-E0A32E11F5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B4A013-3DBC-1614-9475-8CE85944A9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40F16C-5087-EDB4-823B-956FBD247F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112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949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o-RO" noProof="0"/>
              <a:t>Faceți clic pentru a edita stilul de subtitlu coordonator</a:t>
            </a:r>
            <a:endParaRPr lang="en-GB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  <p:transition spd="slow">
    <p:cover dir="r"/>
    <p:sndAc>
      <p:stSnd>
        <p:snd r:embed="rId1" name="click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916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2900" y="1511476"/>
            <a:ext cx="2916000" cy="4679249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3800" y="1511475"/>
            <a:ext cx="2916000" cy="4679250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  <p:transition spd="slow">
    <p:cover dir="r"/>
    <p:sndAc>
      <p:stSnd>
        <p:snd r:embed="rId1" name="click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1764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90450" y="1512000"/>
            <a:ext cx="1764000" cy="4679250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8900" y="1512000"/>
            <a:ext cx="1764000" cy="4679250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07350" y="1507535"/>
            <a:ext cx="1764000" cy="4679250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65800" y="1507535"/>
            <a:ext cx="1764000" cy="4683715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  <p:transition spd="slow">
    <p:cover dir="r"/>
    <p:sndAc>
      <p:stSnd>
        <p:snd r:embed="rId1" name="click.wav"/>
      </p:stSnd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transition spd="slow">
    <p:cover dir="r"/>
    <p:sndAc>
      <p:stSnd>
        <p:snd r:embed="rId1" name="click.wav"/>
      </p:stSnd>
    </p:sndAc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o-RO" noProof="0"/>
              <a:t>Faceți clic pentru a edita stilul de subtitlu coordonator</a:t>
            </a:r>
            <a:endParaRPr lang="en-GB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32775" y="993303"/>
            <a:ext cx="5053936" cy="2513468"/>
          </a:xfrm>
        </p:spPr>
        <p:txBody>
          <a:bodyPr rtlCol="0"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7779189"/>
      </p:ext>
    </p:extLst>
  </p:cSld>
  <p:clrMapOvr>
    <a:masterClrMapping/>
  </p:clrMapOvr>
  <p:transition spd="slow">
    <p:cover dir="r"/>
    <p:sndAc>
      <p:stSnd>
        <p:snd r:embed="rId1" name="click.wav"/>
      </p:stSnd>
    </p:sndAc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046375"/>
            <a:ext cx="9198000" cy="5130588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0088827"/>
      </p:ext>
    </p:extLst>
  </p:cSld>
  <p:clrMapOvr>
    <a:masterClrMapping/>
  </p:clrMapOvr>
  <p:transition spd="slow">
    <p:cover dir="r"/>
    <p:sndAc>
      <p:stSnd>
        <p:snd r:embed="rId1" name="click.wav"/>
      </p:stSnd>
    </p:sndAc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46376"/>
            <a:ext cx="4435831" cy="5130588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94169" y="1046376"/>
            <a:ext cx="4435831" cy="5130588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439784"/>
      </p:ext>
    </p:extLst>
  </p:cSld>
  <p:clrMapOvr>
    <a:masterClrMapping/>
  </p:clrMapOvr>
  <p:transition spd="slow">
    <p:cover dir="r"/>
    <p:sndAc>
      <p:stSnd>
        <p:snd r:embed="rId1" name="click.wav"/>
      </p:stSnd>
    </p:sndAc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1" y="2096752"/>
            <a:ext cx="4434840" cy="4092911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195160" y="2096752"/>
            <a:ext cx="4434840" cy="4092911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3468265"/>
      </p:ext>
    </p:extLst>
  </p:cSld>
  <p:clrMapOvr>
    <a:masterClrMapping/>
  </p:clrMapOvr>
  <p:transition spd="slow">
    <p:cover dir="r"/>
    <p:sndAc>
      <p:stSnd>
        <p:snd r:embed="rId1" name="click.wav"/>
      </p:stSnd>
    </p:sndAc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rtlCol="0" anchor="b"/>
          <a:lstStyle>
            <a:lvl1pPr>
              <a:defRPr sz="2800"/>
            </a:lvl1pPr>
          </a:lstStyle>
          <a:p>
            <a:pPr rtl="0"/>
            <a:r>
              <a:rPr lang="ro-RO" noProof="0"/>
              <a:t>Faceți clic pentru a edita stilul de titlu coordonator</a:t>
            </a:r>
            <a:endParaRPr lang="en-GB" noProof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0722" y="457201"/>
            <a:ext cx="6023727" cy="5726784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2000532"/>
      </p:ext>
    </p:extLst>
  </p:cSld>
  <p:clrMapOvr>
    <a:masterClrMapping/>
  </p:clrMapOvr>
  <p:transition spd="slow">
    <p:cover dir="r"/>
    <p:sndAc>
      <p:stSnd>
        <p:snd r:embed="rId1" name="click.wav"/>
      </p:stSnd>
    </p:sndAc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rtlCol="0" anchor="b"/>
          <a:lstStyle>
            <a:lvl1pPr>
              <a:defRPr sz="2800"/>
            </a:lvl1pPr>
          </a:lstStyle>
          <a:p>
            <a:pPr rtl="0"/>
            <a:r>
              <a:rPr lang="ro-RO" noProof="0"/>
              <a:t>Faceți clic pentru a edita stilul de titlu coordonator</a:t>
            </a:r>
            <a:endParaRPr lang="en-GB" noProof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88021" y="457201"/>
            <a:ext cx="5949868" cy="5726784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o-RO" noProof="0"/>
              <a:t>Faceți clic pe pictogramă pentru a adăuga o imagine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2147249"/>
      </p:ext>
    </p:extLst>
  </p:cSld>
  <p:clrMapOvr>
    <a:masterClrMapping/>
  </p:clrMapOvr>
  <p:transition spd="slow">
    <p:cover dir="r"/>
    <p:sndAc>
      <p:stSnd>
        <p:snd r:embed="rId1" name="click.wav"/>
      </p:stSnd>
    </p:sndAc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3779689"/>
      </p:ext>
    </p:extLst>
  </p:cSld>
  <p:clrMapOvr>
    <a:masterClrMapping/>
  </p:clrMapOvr>
  <p:transition spd="slow">
    <p:cover dir="r"/>
    <p:sndAc>
      <p:stSnd>
        <p:snd r:embed="rId1" name="click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zitiv titlu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o-RO" noProof="0"/>
              <a:t>Faceți clic pentru a edita stilul de subtitlu coordonator</a:t>
            </a:r>
            <a:endParaRPr lang="en-GB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  <p:transition spd="slow">
    <p:cover dir="r"/>
    <p:sndAc>
      <p:stSnd>
        <p:snd r:embed="rId1" name="click.wav"/>
      </p:stSnd>
    </p:sndAc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  <p:transition spd="slow">
    <p:cover dir="r"/>
    <p:sndAc>
      <p:stSnd>
        <p:snd r:embed="rId1" name="click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arg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o-RO" noProof="0"/>
              <a:t>Faceți clic pentru a edita stilul de subtitlu coordonator</a:t>
            </a:r>
            <a:endParaRPr lang="en-GB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  <p:transition spd="slow">
    <p:cover dir="r"/>
    <p:sndAc>
      <p:stSnd>
        <p:snd r:embed="rId1" name="click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 rtlCol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 rtlCol="0"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  <p:transition spd="slow">
    <p:cover dir="r"/>
    <p:sndAc>
      <p:stSnd>
        <p:snd r:embed="rId1" name="click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&amp; Drop your photo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 rtlCol="0"/>
          <a:lstStyle/>
          <a:p>
            <a:pPr rtl="0"/>
            <a:r>
              <a:rPr lang="ro-RO" noProof="0"/>
              <a:t>Faceți clic pentru a edita stilul de titlu coordonator</a:t>
            </a:r>
            <a:endParaRPr lang="en-GB" noProof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  <p:transition spd="slow">
    <p:cover dir="r"/>
    <p:sndAc>
      <p:stSnd>
        <p:snd r:embed="rId1" name="click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4500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29800" y="2020359"/>
            <a:ext cx="4500000" cy="4170891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  <p:transition spd="slow">
    <p:cover dir="r"/>
    <p:sndAc>
      <p:stSnd>
        <p:snd r:embed="rId1" name="click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rtlCol="0"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EFF903-F1F3-440A-B12C-9FD51606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noProof="0"/>
              <a:t>Faceți clic pentru a edita stilul de titlu coordonator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  <p:transition spd="slow">
    <p:cover dir="r"/>
    <p:sndAc>
      <p:stSnd>
        <p:snd r:embed="rId1" name="click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-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rtlCol="0"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Thank you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 rtlCol="0"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Full Name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Phone Number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Email or Social Media Handle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  <p:transition spd="slow">
    <p:cover dir="r"/>
    <p:sndAc>
      <p:stSnd>
        <p:snd r:embed="rId1" name="click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  <p:transition spd="slow">
    <p:cover dir="r"/>
    <p:sndAc>
      <p:stSnd>
        <p:snd r:embed="rId1" name="click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ro-RO" noProof="0"/>
              <a:t>Faceţi clic pentru a edita Master stiluri text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en-GB" sz="1600" b="1" spc="-100" noProof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WOODGROVE</a:t>
            </a:r>
            <a:r>
              <a:rPr lang="en-GB" sz="1600" b="1" spc="-100" noProof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GB" sz="1600" b="1" spc="-100" noProof="0">
                <a:solidFill>
                  <a:schemeClr val="tx1"/>
                </a:solidFill>
                <a:latin typeface="Corbel" panose="020B0503020204020204" pitchFamily="34" charset="0"/>
              </a:rPr>
              <a:t>BANK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6" r:id="rId10"/>
    <p:sldLayoutId id="2147483657" r:id="rId11"/>
    <p:sldLayoutId id="2147483654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55" r:id="rId20"/>
  </p:sldLayoutIdLst>
  <p:transition spd="slow">
    <p:cover dir="r"/>
    <p:sndAc>
      <p:stSnd>
        <p:snd r:embed="rId22" name="click.wav"/>
      </p:stSnd>
    </p:sndAc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B45E9-9035-0F67-213C-2F897139F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ine 13" descr="O imagine care conține Obiect astronomic, cerc, sferă, Univers&#10;&#10;Descriere generată automat">
            <a:extLst>
              <a:ext uri="{FF2B5EF4-FFF2-40B4-BE49-F238E27FC236}">
                <a16:creationId xmlns:a16="http://schemas.microsoft.com/office/drawing/2014/main" id="{D539C1E1-929C-F011-5E0F-F9721C411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Freeform 4">
            <a:extLst>
              <a:ext uri="{FF2B5EF4-FFF2-40B4-BE49-F238E27FC236}">
                <a16:creationId xmlns:a16="http://schemas.microsoft.com/office/drawing/2014/main" id="{DFCBDB14-60E2-6716-67E1-947C8A13D117}"/>
              </a:ext>
            </a:extLst>
          </p:cNvPr>
          <p:cNvSpPr/>
          <p:nvPr/>
        </p:nvSpPr>
        <p:spPr>
          <a:xfrm>
            <a:off x="0" y="0"/>
            <a:ext cx="2349919" cy="1001056"/>
          </a:xfrm>
          <a:custGeom>
            <a:avLst/>
            <a:gdLst/>
            <a:ahLst/>
            <a:cxnLst/>
            <a:rect l="l" t="t" r="r" b="b"/>
            <a:pathLst>
              <a:path w="3524878" h="1501584">
                <a:moveTo>
                  <a:pt x="0" y="0"/>
                </a:moveTo>
                <a:lnTo>
                  <a:pt x="3524878" y="0"/>
                </a:lnTo>
                <a:lnTo>
                  <a:pt x="3524878" y="1501584"/>
                </a:lnTo>
                <a:lnTo>
                  <a:pt x="0" y="15015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6" name="Freeform 3">
            <a:extLst>
              <a:ext uri="{FF2B5EF4-FFF2-40B4-BE49-F238E27FC236}">
                <a16:creationId xmlns:a16="http://schemas.microsoft.com/office/drawing/2014/main" id="{02CF2938-F4E5-607B-4D25-62D1AE8B1E33}"/>
              </a:ext>
            </a:extLst>
          </p:cNvPr>
          <p:cNvSpPr/>
          <p:nvPr/>
        </p:nvSpPr>
        <p:spPr>
          <a:xfrm>
            <a:off x="11035259" y="0"/>
            <a:ext cx="1156741" cy="1156741"/>
          </a:xfrm>
          <a:custGeom>
            <a:avLst/>
            <a:gdLst/>
            <a:ahLst/>
            <a:cxnLst/>
            <a:rect l="l" t="t" r="r" b="b"/>
            <a:pathLst>
              <a:path w="1735112" h="1735112">
                <a:moveTo>
                  <a:pt x="0" y="0"/>
                </a:moveTo>
                <a:lnTo>
                  <a:pt x="1735112" y="0"/>
                </a:lnTo>
                <a:lnTo>
                  <a:pt x="1735112" y="1735112"/>
                </a:lnTo>
                <a:lnTo>
                  <a:pt x="0" y="17351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7" name="TextBox 5">
            <a:extLst>
              <a:ext uri="{FF2B5EF4-FFF2-40B4-BE49-F238E27FC236}">
                <a16:creationId xmlns:a16="http://schemas.microsoft.com/office/drawing/2014/main" id="{60C6EFFD-5FB2-1DC0-8E24-AE46949897BE}"/>
              </a:ext>
            </a:extLst>
          </p:cNvPr>
          <p:cNvSpPr txBox="1"/>
          <p:nvPr/>
        </p:nvSpPr>
        <p:spPr>
          <a:xfrm>
            <a:off x="-535912" y="2508031"/>
            <a:ext cx="13263824" cy="6226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5126"/>
              </a:lnSpc>
              <a:spcBef>
                <a:spcPct val="0"/>
              </a:spcBef>
            </a:pPr>
            <a:r>
              <a:rPr lang="en-US" sz="4000" b="1" dirty="0">
                <a:solidFill>
                  <a:srgbClr val="FFFFFF"/>
                </a:solidFill>
                <a:latin typeface="Space Mono Bold"/>
                <a:ea typeface="+mn-lt"/>
                <a:cs typeface="+mn-lt"/>
                <a:sym typeface="Space Mono Bold"/>
              </a:rPr>
              <a:t>SEGMENTATION OF DIABETIC RETINOPATHY LESIONS</a:t>
            </a:r>
            <a:endParaRPr lang="ro-RO" sz="4000" dirty="0">
              <a:ea typeface="Calibri"/>
              <a:cs typeface="Calibri"/>
            </a:endParaRPr>
          </a:p>
        </p:txBody>
      </p:sp>
      <p:sp>
        <p:nvSpPr>
          <p:cNvPr id="18" name="CasetăText 17">
            <a:extLst>
              <a:ext uri="{FF2B5EF4-FFF2-40B4-BE49-F238E27FC236}">
                <a16:creationId xmlns:a16="http://schemas.microsoft.com/office/drawing/2014/main" id="{948B86F2-1381-647C-0D6C-13249CD239D6}"/>
              </a:ext>
            </a:extLst>
          </p:cNvPr>
          <p:cNvSpPr txBox="1"/>
          <p:nvPr/>
        </p:nvSpPr>
        <p:spPr>
          <a:xfrm>
            <a:off x="3487316" y="4298295"/>
            <a:ext cx="52173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400" dirty="0">
                <a:solidFill>
                  <a:schemeClr val="bg2"/>
                </a:solidFill>
                <a:latin typeface="Space Mono Bold"/>
              </a:rPr>
              <a:t>VIZIONARE PLĂCUTĂ!</a:t>
            </a:r>
            <a:endParaRPr lang="en-GB" sz="4400" dirty="0">
              <a:solidFill>
                <a:schemeClr val="bg2"/>
              </a:solidFill>
              <a:latin typeface="Space Mono Bold"/>
            </a:endParaRPr>
          </a:p>
        </p:txBody>
      </p:sp>
    </p:spTree>
    <p:extLst>
      <p:ext uri="{BB962C8B-B14F-4D97-AF65-F5344CB8AC3E}">
        <p14:creationId xmlns:p14="http://schemas.microsoft.com/office/powerpoint/2010/main" val="2223771473"/>
      </p:ext>
    </p:extLst>
  </p:cSld>
  <p:clrMapOvr>
    <a:masterClrMapping/>
  </p:clrMapOvr>
  <p:transition spd="slow">
    <p:cover dir="r"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4"/>
          <a:stretch>
            <a:fillRect/>
          </a:stretch>
        </p:blipFill>
        <p:spPr>
          <a:xfrm>
            <a:off x="9980476" y="1085"/>
            <a:ext cx="2211524" cy="618983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887" y="666000"/>
            <a:ext cx="5184913" cy="432000"/>
          </a:xfrm>
        </p:spPr>
        <p:txBody>
          <a:bodyPr rtlCol="0"/>
          <a:lstStyle/>
          <a:p>
            <a:pPr rtl="0"/>
            <a:r>
              <a:rPr lang="en-GB" dirty="0"/>
              <a:t>SEGMENTATION OF DIABETIC RETINOPATHY LESIONS​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4563" y="1968759"/>
            <a:ext cx="9275237" cy="4223241"/>
          </a:xfrm>
        </p:spPr>
        <p:txBody>
          <a:bodyPr rtlCol="0"/>
          <a:lstStyle/>
          <a:p>
            <a:pPr algn="l" rtl="0" fontAlgn="base">
              <a:lnSpc>
                <a:spcPts val="2348"/>
              </a:lnSpc>
              <a:buFont typeface="Wingdings" panose="05000000000000000000" pitchFamily="2" charset="2"/>
              <a:buChar char="Ø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Space Mono Bold"/>
              </a:rPr>
              <a:t>Context: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Retinopatia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diabetică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(DR)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este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o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afecțiune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ochiului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cauzată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de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răni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la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nivelul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vaselor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sanguine ale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retinei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.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Având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în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vedere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că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</a:t>
            </a:r>
            <a:r>
              <a:rPr lang="ro-RO" sz="1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pacientul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relativ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asimptomatic</a:t>
            </a:r>
            <a:r>
              <a:rPr lang="ro-RO" dirty="0">
                <a:solidFill>
                  <a:srgbClr val="000000"/>
                </a:solidFill>
                <a:latin typeface="Space Mono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până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în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punctul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în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care</a:t>
            </a:r>
            <a:r>
              <a:rPr lang="ro-RO" sz="1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începe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să-și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piardă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vederea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specialiștii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recomandă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consultări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constante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ale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pacienților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cu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diabet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.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pace Mono"/>
              </a:rPr>
              <a:t>​</a:t>
            </a:r>
            <a:endParaRPr lang="en-US" sz="2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ts val="2348"/>
              </a:lnSpc>
              <a:buFont typeface="Wingdings" panose="05000000000000000000" pitchFamily="2" charset="2"/>
              <a:buChar char="Ø"/>
            </a:pP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Space Mono Bold"/>
              </a:rPr>
              <a:t>Motivație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Space Mono Bold"/>
              </a:rPr>
              <a:t>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Întrucât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analiza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imaginilor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la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rezoluție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înaltă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obținute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în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urma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consultărilor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necesită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un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efort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considerabil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pe o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durată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costisitoare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de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timp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din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partea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personalului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specializat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automatizarea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procesului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reprezintă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soluția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optimă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pentru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diminuarea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timpului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de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diagnosticare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.</a:t>
            </a:r>
            <a:endParaRPr lang="en-US" sz="2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fontAlgn="base">
              <a:lnSpc>
                <a:spcPts val="2348"/>
              </a:lnSpc>
              <a:buFont typeface="Wingdings" panose="05000000000000000000" pitchFamily="2" charset="2"/>
              <a:buChar char="Ø"/>
            </a:pP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Space Mono Bold"/>
              </a:rPr>
              <a:t>Obiectivul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Space Mono Bold"/>
              </a:rPr>
              <a:t>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Space Mono Bold"/>
              </a:rPr>
              <a:t>proiectului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Space Mono Bold"/>
              </a:rPr>
              <a:t>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Prin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acest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proiect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dorim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ca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fiecare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persoană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care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suferă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de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această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condiție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să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aibă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șansa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de a fi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diagnosticată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și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tratată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în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timp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util,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astfel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încât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vederea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lor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să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rămână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intactă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și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să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se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poată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bucura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în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continuare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de </a:t>
            </a:r>
            <a:r>
              <a:rPr lang="ro-RO" sz="1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culorile vii ale vieții.</a:t>
            </a:r>
            <a:endParaRPr lang="en-US" sz="2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r>
              <a:rPr lang="ro-RO" dirty="0"/>
              <a:t>2</a:t>
            </a:r>
            <a:endParaRPr lang="en-GB" dirty="0"/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4A35ECC2-8C18-C525-361B-2F404F505FDF}"/>
              </a:ext>
            </a:extLst>
          </p:cNvPr>
          <p:cNvSpPr txBox="1"/>
          <p:nvPr/>
        </p:nvSpPr>
        <p:spPr>
          <a:xfrm>
            <a:off x="354563" y="962149"/>
            <a:ext cx="5184913" cy="9160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8399"/>
              </a:lnSpc>
              <a:spcBef>
                <a:spcPct val="0"/>
              </a:spcBef>
            </a:pPr>
            <a:r>
              <a:rPr lang="en-US" sz="3200" b="1" dirty="0">
                <a:latin typeface="Arial Black" panose="020B0A04020102020204" pitchFamily="34" charset="0"/>
                <a:ea typeface="Space Mono Bold"/>
                <a:cs typeface="Cascadia Code" panose="020B0609020000020004" pitchFamily="49" charset="0"/>
                <a:sym typeface="Space Mono Bold"/>
              </a:rPr>
              <a:t>1. Context &amp; </a:t>
            </a:r>
            <a:r>
              <a:rPr lang="en-US" sz="3200" b="1" dirty="0" err="1">
                <a:latin typeface="Arial Black" panose="020B0A04020102020204" pitchFamily="34" charset="0"/>
                <a:ea typeface="Space Mono Bold"/>
                <a:cs typeface="Cascadia Code" panose="020B0609020000020004" pitchFamily="49" charset="0"/>
                <a:sym typeface="Space Mono Bold"/>
              </a:rPr>
              <a:t>Motivație</a:t>
            </a:r>
            <a:endParaRPr lang="en-US" sz="3200" b="1" dirty="0">
              <a:latin typeface="Arial Black" panose="020B0A04020102020204" pitchFamily="34" charset="0"/>
              <a:ea typeface="Space Mono Bold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  <p:transition spd="slow">
    <p:cover dir="r"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E93A67-701C-878B-A5E7-AD251F4D5D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CC7B7751-9A2F-0BEF-D2C4-A4602B250DB7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4"/>
          <a:stretch>
            <a:fillRect/>
          </a:stretch>
        </p:blipFill>
        <p:spPr>
          <a:xfrm>
            <a:off x="9980476" y="1085"/>
            <a:ext cx="2211524" cy="618983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07701E-53B8-A75A-78AC-8091A9B58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887" y="666000"/>
            <a:ext cx="5184913" cy="432000"/>
          </a:xfrm>
        </p:spPr>
        <p:txBody>
          <a:bodyPr rtlCol="0"/>
          <a:lstStyle/>
          <a:p>
            <a:pPr rtl="0"/>
            <a:r>
              <a:rPr lang="en-GB" dirty="0"/>
              <a:t>SEGMENTATION OF DIABETIC RETINOPATHY LESIONS​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90145-24BF-CA12-1B9C-C50E4DDE704B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r>
              <a:rPr lang="ro-RO" dirty="0"/>
              <a:t>3</a:t>
            </a:r>
            <a:endParaRPr lang="en-GB" dirty="0"/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2EC5B395-6805-0D0E-BFCC-36F6C4005133}"/>
              </a:ext>
            </a:extLst>
          </p:cNvPr>
          <p:cNvSpPr txBox="1"/>
          <p:nvPr/>
        </p:nvSpPr>
        <p:spPr>
          <a:xfrm>
            <a:off x="354563" y="962149"/>
            <a:ext cx="5184913" cy="9160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8399"/>
              </a:lnSpc>
              <a:spcBef>
                <a:spcPct val="0"/>
              </a:spcBef>
            </a:pPr>
            <a:r>
              <a:rPr lang="ro-RO" sz="3200" b="1" dirty="0">
                <a:latin typeface="Arial Black" panose="020B0A04020102020204" pitchFamily="34" charset="0"/>
                <a:ea typeface="Space Mono Bold"/>
                <a:cs typeface="Cascadia Code" panose="020B0609020000020004" pitchFamily="49" charset="0"/>
                <a:sym typeface="Space Mono Bold"/>
              </a:rPr>
              <a:t>2. Arhitectura soluției</a:t>
            </a:r>
            <a:endParaRPr lang="en-US" sz="3200" b="1" dirty="0">
              <a:latin typeface="Arial Black" panose="020B0A04020102020204" pitchFamily="34" charset="0"/>
              <a:ea typeface="Space Mono Bold"/>
              <a:cs typeface="Cascadia Code" panose="020B0609020000020004" pitchFamily="49" charset="0"/>
            </a:endParaRPr>
          </a:p>
        </p:txBody>
      </p:sp>
      <p:pic>
        <p:nvPicPr>
          <p:cNvPr id="8" name="Substituent conținut 7" descr="O imagine care conține text, diagramă, linie, Font&#10;&#10;Descriere generată automat">
            <a:extLst>
              <a:ext uri="{FF2B5EF4-FFF2-40B4-BE49-F238E27FC236}">
                <a16:creationId xmlns:a16="http://schemas.microsoft.com/office/drawing/2014/main" id="{50BBE4B4-42CA-B52A-34FD-6D97DC57C2D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/>
          <a:stretch>
            <a:fillRect/>
          </a:stretch>
        </p:blipFill>
        <p:spPr>
          <a:xfrm>
            <a:off x="354563" y="2351315"/>
            <a:ext cx="9155935" cy="3839600"/>
          </a:xfrm>
        </p:spPr>
      </p:pic>
    </p:spTree>
    <p:extLst>
      <p:ext uri="{BB962C8B-B14F-4D97-AF65-F5344CB8AC3E}">
        <p14:creationId xmlns:p14="http://schemas.microsoft.com/office/powerpoint/2010/main" val="389244281"/>
      </p:ext>
    </p:extLst>
  </p:cSld>
  <p:clrMapOvr>
    <a:masterClrMapping/>
  </p:clrMapOvr>
  <p:transition spd="slow">
    <p:cover dir="r"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6F93B5-5AE1-4F12-B057-4F07A6651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03E32710-69B0-976C-5B44-E9926CCDD315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4"/>
          <a:stretch>
            <a:fillRect/>
          </a:stretch>
        </p:blipFill>
        <p:spPr>
          <a:xfrm>
            <a:off x="9980476" y="1085"/>
            <a:ext cx="2211524" cy="618983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D91C83-C574-5DD9-83A2-A0A0FCCE2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887" y="666000"/>
            <a:ext cx="5184913" cy="432000"/>
          </a:xfrm>
        </p:spPr>
        <p:txBody>
          <a:bodyPr rtlCol="0"/>
          <a:lstStyle/>
          <a:p>
            <a:pPr rtl="0"/>
            <a:r>
              <a:rPr lang="en-GB" dirty="0"/>
              <a:t>SEGMENTATION OF DIABETIC RETINOPATHY LESIONS​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61785-C4FD-D01B-2721-F6F758F65A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4563" y="1968759"/>
            <a:ext cx="9275237" cy="4223241"/>
          </a:xfrm>
        </p:spPr>
        <p:txBody>
          <a:bodyPr rtlCol="0"/>
          <a:lstStyle/>
          <a:p>
            <a:pPr marL="0" indent="0" algn="l" rtl="0" fontAlgn="base">
              <a:lnSpc>
                <a:spcPts val="2348"/>
              </a:lnSpc>
              <a:buNone/>
            </a:pPr>
            <a:endParaRPr lang="ro-RO" sz="2800" b="1" dirty="0">
              <a:solidFill>
                <a:srgbClr val="000000"/>
              </a:solidFill>
              <a:latin typeface="Space Mono"/>
            </a:endParaRPr>
          </a:p>
          <a:p>
            <a:pPr marL="0" indent="0" algn="l" rtl="0" fontAlgn="base">
              <a:lnSpc>
                <a:spcPts val="2348"/>
              </a:lnSpc>
              <a:buNone/>
            </a:pPr>
            <a:endParaRPr lang="ro-RO" sz="2800" b="1" i="0" u="none" strike="noStrike" dirty="0">
              <a:solidFill>
                <a:srgbClr val="000000"/>
              </a:solidFill>
              <a:effectLst/>
              <a:latin typeface="Space Mono"/>
            </a:endParaRPr>
          </a:p>
          <a:p>
            <a:pPr marL="0" indent="0" algn="l" rtl="0" fontAlgn="base">
              <a:lnSpc>
                <a:spcPts val="2348"/>
              </a:lnSpc>
              <a:buNone/>
            </a:pP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Momentan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, am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testat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soluția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pe un set de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imagini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preluate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de pe internet,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apartenente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pacienților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care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suferă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de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această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afecțiune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.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După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ce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 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toate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filtrele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necesare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sunt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aplicate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pe imagine (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scăderea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luminozității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, a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contrastului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și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a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nivelului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de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culoare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roșie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), se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identifică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și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izolează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zonele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cu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leziuni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, pe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baza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cărora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se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dă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un diagnostic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generat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într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-un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fișier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 text.</a:t>
            </a:r>
            <a:endParaRPr lang="en-US" sz="4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BD6C9-6A2F-FAAB-5EAF-3F45083FE18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r>
              <a:rPr lang="ro-RO" dirty="0"/>
              <a:t>2</a:t>
            </a:r>
            <a:endParaRPr lang="en-GB" dirty="0"/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62461EE0-DFDB-461F-F975-941A6476F02B}"/>
              </a:ext>
            </a:extLst>
          </p:cNvPr>
          <p:cNvSpPr txBox="1"/>
          <p:nvPr/>
        </p:nvSpPr>
        <p:spPr>
          <a:xfrm>
            <a:off x="354563" y="962149"/>
            <a:ext cx="8406882" cy="9160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8399"/>
              </a:lnSpc>
              <a:spcBef>
                <a:spcPct val="0"/>
              </a:spcBef>
            </a:pPr>
            <a:r>
              <a:rPr lang="ro-RO" sz="2800" b="1" dirty="0">
                <a:latin typeface="Arial Black" panose="020B0A04020102020204" pitchFamily="34" charset="0"/>
                <a:ea typeface="Space Mono Bold"/>
                <a:cs typeface="Cascadia Code" panose="020B0609020000020004" pitchFamily="49" charset="0"/>
                <a:sym typeface="Space Mono Bold"/>
              </a:rPr>
              <a:t>3. Evaluarea preliminară a soluției</a:t>
            </a:r>
            <a:endParaRPr lang="en-US" sz="2800" b="1" dirty="0">
              <a:latin typeface="Arial Black" panose="020B0A04020102020204" pitchFamily="34" charset="0"/>
              <a:ea typeface="Space Mono Bold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281659"/>
      </p:ext>
    </p:extLst>
  </p:cSld>
  <p:clrMapOvr>
    <a:masterClrMapping/>
  </p:clrMapOvr>
  <p:transition spd="slow">
    <p:cover dir="r"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856C22-660E-51FA-07A9-332DB8CA0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4822A8F5-4F9E-7F3A-8043-430F4DE3160D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4"/>
          <a:stretch>
            <a:fillRect/>
          </a:stretch>
        </p:blipFill>
        <p:spPr>
          <a:xfrm>
            <a:off x="9980476" y="1085"/>
            <a:ext cx="2211524" cy="618983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7DF5B1-DF9A-94DB-4F64-8ECF6F1D5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887" y="666000"/>
            <a:ext cx="5184913" cy="432000"/>
          </a:xfrm>
        </p:spPr>
        <p:txBody>
          <a:bodyPr rtlCol="0"/>
          <a:lstStyle/>
          <a:p>
            <a:pPr rtl="0"/>
            <a:r>
              <a:rPr lang="en-GB" dirty="0"/>
              <a:t>SEGMENTATION OF DIABETIC RETINOPATHY LESIONS​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33F21D-70CF-0ED9-819E-65D4306F60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4563" y="1968759"/>
            <a:ext cx="9275237" cy="4516017"/>
          </a:xfrm>
        </p:spPr>
        <p:txBody>
          <a:bodyPr rtlCol="0"/>
          <a:lstStyle/>
          <a:p>
            <a:pPr marL="0" indent="0" algn="l" rtl="0" fontAlgn="base">
              <a:lnSpc>
                <a:spcPts val="2348"/>
              </a:lnSpc>
              <a:buNone/>
            </a:pPr>
            <a:r>
              <a:rPr lang="ro-RO" sz="1800" b="0" i="0" u="none" strike="noStrike" dirty="0">
                <a:solidFill>
                  <a:srgbClr val="000000"/>
                </a:solidFill>
                <a:effectLst/>
                <a:latin typeface="Space Mono Bold"/>
              </a:rPr>
              <a:t>La momentul </a:t>
            </a:r>
            <a:r>
              <a:rPr lang="ro-RO" dirty="0">
                <a:solidFill>
                  <a:srgbClr val="000000"/>
                </a:solidFill>
                <a:latin typeface="Space Mono Bold"/>
              </a:rPr>
              <a:t>actual, a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pace Mono Bold"/>
              </a:rPr>
              <a:t>curatețea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pace Mono Bold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pace Mono Bold"/>
              </a:rPr>
              <a:t>programului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pace Mono Bold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pace Mono Bold"/>
              </a:rPr>
              <a:t>încă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pace Mono Bold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pace Mono Bold"/>
              </a:rPr>
              <a:t>lasă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pace Mono Bold"/>
              </a:rPr>
              <a:t> de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pace Mono Bold"/>
              </a:rPr>
              <a:t>dorit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pace Mono Bold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pace Mono Bold"/>
              </a:rPr>
              <a:t>dar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pace Mono Bold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pace Mono Bold"/>
              </a:rPr>
              <a:t>timpul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pace Mono Bold"/>
              </a:rPr>
              <a:t> de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pace Mono Bold"/>
              </a:rPr>
              <a:t>execuție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pace Mono Bold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pace Mono Bold"/>
              </a:rPr>
              <a:t>este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pace Mono Bold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pace Mono Bold"/>
              </a:rPr>
              <a:t>unul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pace Mono Bold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pace Mono Bold"/>
              </a:rPr>
              <a:t>favorabil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pace Mono Bold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pace Mono Bold"/>
              </a:rPr>
              <a:t>fiind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pace Mono Bold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pace Mono Bold"/>
              </a:rPr>
              <a:t>permisă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pace Mono Bold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pace Mono Bold"/>
              </a:rPr>
              <a:t>generarea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pace Mono Bold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pace Mono Bold"/>
              </a:rPr>
              <a:t>unor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pace Mono Bold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pace Mono Bold"/>
              </a:rPr>
              <a:t>diagnostice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pace Mono Bold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pace Mono Bold"/>
              </a:rPr>
              <a:t>în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pace Mono Bold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pace Mono Bold"/>
              </a:rPr>
              <a:t>câteva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pace Mono Bold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pace Mono Bold"/>
              </a:rPr>
              <a:t>secunde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pace Mono Bold"/>
              </a:rPr>
              <a:t>.</a:t>
            </a:r>
            <a:endParaRPr lang="ro-RO" sz="1800" b="0" i="0" u="none" strike="noStrike" dirty="0">
              <a:solidFill>
                <a:srgbClr val="000000"/>
              </a:solidFill>
              <a:effectLst/>
              <a:latin typeface="Space Mono Bold"/>
            </a:endParaRPr>
          </a:p>
          <a:p>
            <a:pPr marL="0" indent="0" algn="l" rtl="0" fontAlgn="base">
              <a:lnSpc>
                <a:spcPts val="2348"/>
              </a:lnSpc>
              <a:buNone/>
            </a:pPr>
            <a:endParaRPr lang="en-US" sz="4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DDA69-4BB9-43FB-264B-DCFCC1F2989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r>
              <a:rPr lang="ro-RO" dirty="0"/>
              <a:t>2</a:t>
            </a:r>
            <a:endParaRPr lang="en-GB" dirty="0"/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811E9C2B-7970-AC9B-95E2-4AE08C37F422}"/>
              </a:ext>
            </a:extLst>
          </p:cNvPr>
          <p:cNvSpPr txBox="1"/>
          <p:nvPr/>
        </p:nvSpPr>
        <p:spPr>
          <a:xfrm>
            <a:off x="354563" y="962149"/>
            <a:ext cx="8406882" cy="9160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8399"/>
              </a:lnSpc>
              <a:spcBef>
                <a:spcPct val="0"/>
              </a:spcBef>
            </a:pPr>
            <a:r>
              <a:rPr lang="ro-RO" sz="2800" b="1" dirty="0">
                <a:latin typeface="Arial Black" panose="020B0A04020102020204" pitchFamily="34" charset="0"/>
                <a:ea typeface="Space Mono Bold"/>
                <a:cs typeface="Cascadia Code" panose="020B0609020000020004" pitchFamily="49" charset="0"/>
                <a:sym typeface="Space Mono Bold"/>
              </a:rPr>
              <a:t>4. Rezultate preliminare</a:t>
            </a:r>
            <a:endParaRPr lang="en-US" sz="2800" b="1" dirty="0">
              <a:latin typeface="Arial Black" panose="020B0A04020102020204" pitchFamily="34" charset="0"/>
              <a:ea typeface="Space Mono Bold"/>
              <a:cs typeface="Cascadia Code" panose="020B0609020000020004" pitchFamily="49" charset="0"/>
            </a:endParaRPr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B46D0149-F894-AE60-CEC4-F598DBAC91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3720" y="2813738"/>
            <a:ext cx="5696922" cy="346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420862"/>
      </p:ext>
    </p:extLst>
  </p:cSld>
  <p:clrMapOvr>
    <a:masterClrMapping/>
  </p:clrMapOvr>
  <p:transition spd="slow">
    <p:cover dir="r"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7570C-2C44-3598-D158-43A88B35F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17F4F420-4E1A-C687-42ED-D900FAE9119B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4"/>
          <a:stretch>
            <a:fillRect/>
          </a:stretch>
        </p:blipFill>
        <p:spPr>
          <a:xfrm>
            <a:off x="9980476" y="1085"/>
            <a:ext cx="2211524" cy="618983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A7C5CD-F674-2202-BC53-369F6BF9B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887" y="666000"/>
            <a:ext cx="5184913" cy="432000"/>
          </a:xfrm>
        </p:spPr>
        <p:txBody>
          <a:bodyPr rtlCol="0"/>
          <a:lstStyle/>
          <a:p>
            <a:pPr rtl="0"/>
            <a:r>
              <a:rPr lang="en-GB" dirty="0"/>
              <a:t>SEGMENTATION OF DIABETIC RETINOPATHY LESIONS​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57BC82-B546-8067-92D7-E10E025F9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4563" y="1968759"/>
            <a:ext cx="9275237" cy="4516017"/>
          </a:xfrm>
        </p:spPr>
        <p:txBody>
          <a:bodyPr rtlCol="0"/>
          <a:lstStyle/>
          <a:p>
            <a:pPr marL="0" indent="0" algn="l" rtl="0" fontAlgn="base">
              <a:lnSpc>
                <a:spcPts val="2348"/>
              </a:lnSpc>
              <a:buNone/>
            </a:pPr>
            <a:r>
              <a:rPr lang="ro-RO" sz="1800" b="0" i="0" u="none" strike="noStrike" dirty="0">
                <a:solidFill>
                  <a:srgbClr val="000000"/>
                </a:solidFill>
                <a:effectLst/>
                <a:latin typeface="Space Mono Bold"/>
              </a:rPr>
              <a:t>Variantele de diagnostic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Space Mono Bold"/>
              </a:rPr>
              <a:t>:</a:t>
            </a:r>
          </a:p>
          <a:p>
            <a:pPr marL="0" indent="0" algn="l" rtl="0" fontAlgn="base">
              <a:lnSpc>
                <a:spcPts val="2348"/>
              </a:lnSpc>
              <a:buNone/>
            </a:pPr>
            <a:endParaRPr lang="en-GB" dirty="0">
              <a:solidFill>
                <a:srgbClr val="000000"/>
              </a:solidFill>
              <a:latin typeface="Space Mono Bold"/>
            </a:endParaRPr>
          </a:p>
          <a:p>
            <a:pPr marL="0" indent="0" algn="l" rtl="0" fontAlgn="base">
              <a:lnSpc>
                <a:spcPts val="2348"/>
              </a:lnSpc>
              <a:buNone/>
            </a:pPr>
            <a:endParaRPr lang="en-GB" sz="1800" b="0" i="0" u="none" strike="noStrike" dirty="0">
              <a:solidFill>
                <a:srgbClr val="000000"/>
              </a:solidFill>
              <a:effectLst/>
              <a:latin typeface="Space Mono Bold"/>
            </a:endParaRPr>
          </a:p>
          <a:p>
            <a:pPr marL="0" indent="0" algn="l" rtl="0" fontAlgn="base">
              <a:lnSpc>
                <a:spcPts val="2348"/>
              </a:lnSpc>
              <a:buNone/>
            </a:pPr>
            <a:endParaRPr lang="en-GB" dirty="0">
              <a:solidFill>
                <a:srgbClr val="000000"/>
              </a:solidFill>
              <a:latin typeface="Space Mono Bold"/>
            </a:endParaRPr>
          </a:p>
          <a:p>
            <a:pPr marL="0" indent="0" algn="l" rtl="0" fontAlgn="base">
              <a:lnSpc>
                <a:spcPts val="2348"/>
              </a:lnSpc>
              <a:buNone/>
            </a:pPr>
            <a:endParaRPr lang="en-GB" sz="1800" b="0" i="0" u="none" strike="noStrike" dirty="0">
              <a:solidFill>
                <a:srgbClr val="000000"/>
              </a:solidFill>
              <a:effectLst/>
              <a:latin typeface="Space Mono Bold"/>
            </a:endParaRPr>
          </a:p>
          <a:p>
            <a:pPr marL="0" indent="0" algn="l" rtl="0" fontAlgn="base">
              <a:lnSpc>
                <a:spcPts val="2348"/>
              </a:lnSpc>
              <a:buNone/>
            </a:pP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Space Mono Bold"/>
              </a:rPr>
              <a:t>Procesul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Space Mono Bold"/>
              </a:rPr>
              <a:t> de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Space Mono Bold"/>
              </a:rPr>
              <a:t>diagnosticare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Space Mono Bold"/>
              </a:rPr>
              <a:t>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Space Mono Bold"/>
              </a:rPr>
              <a:t>este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Space Mono Bold"/>
              </a:rPr>
              <a:t> s</a:t>
            </a:r>
            <a:r>
              <a:rPr lang="en-GB" dirty="0">
                <a:solidFill>
                  <a:srgbClr val="000000"/>
                </a:solidFill>
                <a:latin typeface="Space Mono Bold"/>
              </a:rPr>
              <a:t>poradic la </a:t>
            </a:r>
            <a:r>
              <a:rPr lang="en-GB" dirty="0" err="1">
                <a:solidFill>
                  <a:srgbClr val="000000"/>
                </a:solidFill>
                <a:latin typeface="Space Mono Bold"/>
              </a:rPr>
              <a:t>momentul</a:t>
            </a:r>
            <a:r>
              <a:rPr lang="en-GB" dirty="0">
                <a:solidFill>
                  <a:srgbClr val="000000"/>
                </a:solidFill>
                <a:latin typeface="Space Mono Bold"/>
              </a:rPr>
              <a:t> actual, </a:t>
            </a:r>
            <a:r>
              <a:rPr lang="en-GB" dirty="0" err="1">
                <a:solidFill>
                  <a:srgbClr val="000000"/>
                </a:solidFill>
                <a:latin typeface="Space Mono Bold"/>
              </a:rPr>
              <a:t>dar</a:t>
            </a:r>
            <a:r>
              <a:rPr lang="en-GB" dirty="0">
                <a:solidFill>
                  <a:srgbClr val="000000"/>
                </a:solidFill>
                <a:latin typeface="Space Mono Bold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Space Mono Bold"/>
              </a:rPr>
              <a:t>poate</a:t>
            </a:r>
            <a:r>
              <a:rPr lang="en-GB" dirty="0">
                <a:solidFill>
                  <a:srgbClr val="000000"/>
                </a:solidFill>
                <a:latin typeface="Space Mono Bold"/>
              </a:rPr>
              <a:t> fi </a:t>
            </a:r>
            <a:r>
              <a:rPr lang="ro-RO" dirty="0">
                <a:solidFill>
                  <a:srgbClr val="000000"/>
                </a:solidFill>
                <a:latin typeface="Space Mono Bold"/>
              </a:rPr>
              <a:t>ajustat odată cu îmbunătățirea algoritmului de detectare a leziunilor pentru a promite o acuratețe, eficiență și flexibilitate mai mare.</a:t>
            </a:r>
            <a:endParaRPr lang="en-GB" sz="1800" b="0" i="0" u="none" strike="noStrike" dirty="0">
              <a:solidFill>
                <a:srgbClr val="000000"/>
              </a:solidFill>
              <a:effectLst/>
              <a:latin typeface="Space Mono Bold"/>
            </a:endParaRPr>
          </a:p>
          <a:p>
            <a:pPr marL="0" indent="0" algn="l" rtl="0" fontAlgn="base">
              <a:lnSpc>
                <a:spcPts val="2348"/>
              </a:lnSpc>
              <a:buNone/>
            </a:pPr>
            <a:endParaRPr lang="en-GB" dirty="0">
              <a:solidFill>
                <a:srgbClr val="000000"/>
              </a:solidFill>
              <a:latin typeface="Space Mono Bold"/>
            </a:endParaRPr>
          </a:p>
          <a:p>
            <a:pPr marL="0" indent="0" algn="l" rtl="0" fontAlgn="base">
              <a:lnSpc>
                <a:spcPts val="2348"/>
              </a:lnSpc>
              <a:buNone/>
            </a:pPr>
            <a:endParaRPr lang="en-GB" sz="1800" b="0" i="0" u="none" strike="noStrike" dirty="0">
              <a:solidFill>
                <a:srgbClr val="000000"/>
              </a:solidFill>
              <a:effectLst/>
              <a:latin typeface="Space Mono Bold"/>
            </a:endParaRPr>
          </a:p>
          <a:p>
            <a:pPr marL="0" indent="0" algn="l" rtl="0" fontAlgn="base">
              <a:lnSpc>
                <a:spcPts val="2348"/>
              </a:lnSpc>
              <a:buNone/>
            </a:pPr>
            <a:endParaRPr lang="ro-RO" sz="1800" b="0" i="0" u="none" strike="noStrike" dirty="0">
              <a:solidFill>
                <a:srgbClr val="000000"/>
              </a:solidFill>
              <a:effectLst/>
              <a:latin typeface="Space Mono Bold"/>
            </a:endParaRPr>
          </a:p>
          <a:p>
            <a:pPr marL="0" indent="0" algn="l" rtl="0" fontAlgn="base">
              <a:lnSpc>
                <a:spcPts val="2348"/>
              </a:lnSpc>
              <a:buNone/>
            </a:pPr>
            <a:endParaRPr lang="ro-RO" sz="1800" b="0" i="0" u="none" strike="noStrike" dirty="0">
              <a:solidFill>
                <a:srgbClr val="000000"/>
              </a:solidFill>
              <a:effectLst/>
              <a:latin typeface="Space Mono Bold"/>
            </a:endParaRPr>
          </a:p>
          <a:p>
            <a:pPr marL="0" indent="0" algn="l" rtl="0" fontAlgn="base">
              <a:lnSpc>
                <a:spcPts val="2348"/>
              </a:lnSpc>
              <a:buNone/>
            </a:pPr>
            <a:endParaRPr lang="en-US" sz="4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64ACA-CAA3-EF19-97F7-C249AFCA2E0B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r>
              <a:rPr lang="ro-RO" dirty="0"/>
              <a:t>2</a:t>
            </a:r>
            <a:endParaRPr lang="en-GB" dirty="0"/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ADE9D5AA-D1B5-B2D1-C833-6E41CDDC7095}"/>
              </a:ext>
            </a:extLst>
          </p:cNvPr>
          <p:cNvSpPr txBox="1"/>
          <p:nvPr/>
        </p:nvSpPr>
        <p:spPr>
          <a:xfrm>
            <a:off x="354563" y="962149"/>
            <a:ext cx="8406882" cy="9160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8399"/>
              </a:lnSpc>
              <a:spcBef>
                <a:spcPct val="0"/>
              </a:spcBef>
            </a:pPr>
            <a:r>
              <a:rPr lang="ro-RO" sz="2800" b="1" dirty="0">
                <a:latin typeface="Arial Black" panose="020B0A04020102020204" pitchFamily="34" charset="0"/>
                <a:ea typeface="Space Mono Bold"/>
                <a:cs typeface="Cascadia Code" panose="020B0609020000020004" pitchFamily="49" charset="0"/>
                <a:sym typeface="Space Mono Bold"/>
              </a:rPr>
              <a:t>4. Rezultate preliminare</a:t>
            </a:r>
            <a:endParaRPr lang="en-US" sz="2800" b="1" dirty="0">
              <a:latin typeface="Arial Black" panose="020B0A04020102020204" pitchFamily="34" charset="0"/>
              <a:ea typeface="Space Mono Bold"/>
              <a:cs typeface="Cascadia Code" panose="020B0609020000020004" pitchFamily="49" charset="0"/>
            </a:endParaRPr>
          </a:p>
        </p:txBody>
      </p:sp>
      <p:pic>
        <p:nvPicPr>
          <p:cNvPr id="9" name="Imagine 8">
            <a:extLst>
              <a:ext uri="{FF2B5EF4-FFF2-40B4-BE49-F238E27FC236}">
                <a16:creationId xmlns:a16="http://schemas.microsoft.com/office/drawing/2014/main" id="{926AD5A7-5D44-B962-0303-2FE4E9067A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517" y="3445606"/>
            <a:ext cx="8621328" cy="476316"/>
          </a:xfrm>
          <a:prstGeom prst="rect">
            <a:avLst/>
          </a:prstGeom>
        </p:spPr>
      </p:pic>
      <p:pic>
        <p:nvPicPr>
          <p:cNvPr id="15" name="Imagine 14">
            <a:extLst>
              <a:ext uri="{FF2B5EF4-FFF2-40B4-BE49-F238E27FC236}">
                <a16:creationId xmlns:a16="http://schemas.microsoft.com/office/drawing/2014/main" id="{8898ABB0-8C37-15CE-072B-EE42C74339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517" y="2699972"/>
            <a:ext cx="8583223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206554"/>
      </p:ext>
    </p:extLst>
  </p:cSld>
  <p:clrMapOvr>
    <a:masterClrMapping/>
  </p:clrMapOvr>
  <p:transition spd="slow">
    <p:cover dir="r"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6C8A19-EFC7-40FB-1F9F-5B9193C91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2E9E2EA1-E3F4-211E-43B8-2455C4D8464A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4"/>
          <a:stretch>
            <a:fillRect/>
          </a:stretch>
        </p:blipFill>
        <p:spPr>
          <a:xfrm>
            <a:off x="9980476" y="1085"/>
            <a:ext cx="2211524" cy="618983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19448C-9928-A595-714B-91CE7F03A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887" y="666000"/>
            <a:ext cx="5184913" cy="432000"/>
          </a:xfrm>
        </p:spPr>
        <p:txBody>
          <a:bodyPr rtlCol="0"/>
          <a:lstStyle/>
          <a:p>
            <a:pPr rtl="0"/>
            <a:r>
              <a:rPr lang="en-GB" dirty="0"/>
              <a:t>SEGMENTATION OF DIABETIC RETINOPATHY LESIONS​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65384A-7155-6D66-9832-65EE34FC63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4563" y="2629385"/>
            <a:ext cx="9275237" cy="3164925"/>
          </a:xfrm>
        </p:spPr>
        <p:txBody>
          <a:bodyPr rtlCol="0"/>
          <a:lstStyle/>
          <a:p>
            <a:pPr algn="l" rtl="0" fontAlgn="base">
              <a:lnSpc>
                <a:spcPts val="2348"/>
              </a:lnSpc>
              <a:buFont typeface="Wingdings" panose="05000000000000000000" pitchFamily="2" charset="2"/>
              <a:buChar char="Ø"/>
            </a:pP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Space Mono Bold"/>
              </a:rPr>
              <a:t>Rezumatul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Space Mono Bold"/>
              </a:rPr>
              <a:t>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Space Mono Bold"/>
              </a:rPr>
              <a:t>progresului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Space Mono Bold"/>
              </a:rPr>
              <a:t>: </a:t>
            </a:r>
            <a:r>
              <a:rPr lang="en-GB" dirty="0">
                <a:solidFill>
                  <a:srgbClr val="000000"/>
                </a:solidFill>
                <a:latin typeface="Space Mono"/>
              </a:rPr>
              <a:t>Am </a:t>
            </a:r>
            <a:r>
              <a:rPr lang="en-GB" dirty="0" err="1">
                <a:solidFill>
                  <a:srgbClr val="000000"/>
                </a:solidFill>
                <a:latin typeface="Space Mono"/>
              </a:rPr>
              <a:t>reu</a:t>
            </a:r>
            <a:r>
              <a:rPr lang="ro-RO" dirty="0" err="1">
                <a:solidFill>
                  <a:srgbClr val="000000"/>
                </a:solidFill>
                <a:latin typeface="Space Mono"/>
              </a:rPr>
              <a:t>șit</a:t>
            </a:r>
            <a:r>
              <a:rPr lang="ro-RO" dirty="0">
                <a:solidFill>
                  <a:srgbClr val="000000"/>
                </a:solidFill>
                <a:latin typeface="Space Mono"/>
              </a:rPr>
              <a:t> să preluăm imaginile, să le prelucrăm cu efectele dorite și să le trecem prin algoritmul de identificare a leziunilor pentru a putea oferi un răspuns în privința afecțiunii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.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pace Mono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ts val="2348"/>
              </a:lnSpc>
              <a:buFont typeface="Wingdings" panose="05000000000000000000" pitchFamily="2" charset="2"/>
              <a:buChar char="Ø"/>
            </a:pP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Space Mono Bold"/>
              </a:rPr>
              <a:t>Limitările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Space Mono Bold"/>
              </a:rPr>
              <a:t>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Space Mono Bold"/>
              </a:rPr>
              <a:t>soluției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Space Mono Bold"/>
              </a:rPr>
              <a:t>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Space Mono Bold"/>
              </a:rPr>
              <a:t>actuale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Space Mono Bold"/>
              </a:rPr>
              <a:t>: </a:t>
            </a:r>
            <a:r>
              <a:rPr lang="ro-RO" sz="1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Una dintre provocările cele mai mari e transpunerea exactă a raționamentului dorit la nivel de cod, programul fiin</a:t>
            </a:r>
            <a:r>
              <a:rPr lang="ro-RO" dirty="0">
                <a:solidFill>
                  <a:srgbClr val="000000"/>
                </a:solidFill>
                <a:latin typeface="Space Mono"/>
              </a:rPr>
              <a:t>d predispus unui număr de impedimente, necesitând optimizări majore.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pace Mono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ts val="2348"/>
              </a:lnSpc>
              <a:buFont typeface="Wingdings" panose="05000000000000000000" pitchFamily="2" charset="2"/>
              <a:buChar char="Ø"/>
            </a:pP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Space Mono Bold"/>
              </a:rPr>
              <a:t>Potențiale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Space Mono Bold"/>
              </a:rPr>
              <a:t>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Space Mono Bold"/>
              </a:rPr>
              <a:t>îmbunătățiri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Space Mono Bold"/>
              </a:rPr>
              <a:t>: </a:t>
            </a:r>
            <a:r>
              <a:rPr lang="ro-RO" sz="1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Izolarea și afișarea corectă a leziunilor luminoase, diagnosticare mai amplă și transparentă,  posibila antrenare a algoritmului de detecție, detalii de aspect.</a:t>
            </a:r>
            <a:endParaRPr lang="en-GB" dirty="0">
              <a:solidFill>
                <a:srgbClr val="000000"/>
              </a:solidFill>
              <a:latin typeface="Space Mono Bold"/>
            </a:endParaRPr>
          </a:p>
          <a:p>
            <a:pPr marL="0" indent="0" algn="l" rtl="0" fontAlgn="base">
              <a:lnSpc>
                <a:spcPts val="2348"/>
              </a:lnSpc>
              <a:buNone/>
            </a:pPr>
            <a:endParaRPr lang="en-GB" sz="1800" b="0" i="0" u="none" strike="noStrike" dirty="0">
              <a:solidFill>
                <a:srgbClr val="000000"/>
              </a:solidFill>
              <a:effectLst/>
              <a:latin typeface="Space Mono Bold"/>
            </a:endParaRPr>
          </a:p>
          <a:p>
            <a:pPr marL="0" indent="0" algn="l" rtl="0" fontAlgn="base">
              <a:lnSpc>
                <a:spcPts val="2348"/>
              </a:lnSpc>
              <a:buNone/>
            </a:pPr>
            <a:endParaRPr lang="ro-RO" sz="1800" b="0" i="0" u="none" strike="noStrike" dirty="0">
              <a:solidFill>
                <a:srgbClr val="000000"/>
              </a:solidFill>
              <a:effectLst/>
              <a:latin typeface="Space Mono Bold"/>
            </a:endParaRPr>
          </a:p>
          <a:p>
            <a:pPr marL="0" indent="0" algn="l" rtl="0" fontAlgn="base">
              <a:lnSpc>
                <a:spcPts val="2348"/>
              </a:lnSpc>
              <a:buNone/>
            </a:pPr>
            <a:endParaRPr lang="ro-RO" sz="1800" b="0" i="0" u="none" strike="noStrike" dirty="0">
              <a:solidFill>
                <a:srgbClr val="000000"/>
              </a:solidFill>
              <a:effectLst/>
              <a:latin typeface="Space Mono Bold"/>
            </a:endParaRPr>
          </a:p>
          <a:p>
            <a:pPr marL="0" indent="0" algn="l" rtl="0" fontAlgn="base">
              <a:lnSpc>
                <a:spcPts val="2348"/>
              </a:lnSpc>
              <a:buNone/>
            </a:pPr>
            <a:endParaRPr lang="en-US" sz="4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F030B-3928-B319-D274-54924C4F3A1A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r>
              <a:rPr lang="ro-RO" dirty="0"/>
              <a:t>2</a:t>
            </a:r>
            <a:endParaRPr lang="en-GB" dirty="0"/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C65CC64B-229C-AB1C-2427-720FEF357996}"/>
              </a:ext>
            </a:extLst>
          </p:cNvPr>
          <p:cNvSpPr txBox="1"/>
          <p:nvPr/>
        </p:nvSpPr>
        <p:spPr>
          <a:xfrm>
            <a:off x="354563" y="962149"/>
            <a:ext cx="8406882" cy="9160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8399"/>
              </a:lnSpc>
              <a:spcBef>
                <a:spcPct val="0"/>
              </a:spcBef>
            </a:pPr>
            <a:r>
              <a:rPr lang="ro-RO" sz="2800" b="1" dirty="0">
                <a:latin typeface="Arial Black" panose="020B0A04020102020204" pitchFamily="34" charset="0"/>
                <a:ea typeface="Space Mono Bold"/>
                <a:cs typeface="Cascadia Code" panose="020B0609020000020004" pitchFamily="49" charset="0"/>
                <a:sym typeface="Space Mono Bold"/>
              </a:rPr>
              <a:t>5. Concluzii preliminare</a:t>
            </a:r>
            <a:endParaRPr lang="en-US" sz="2800" b="1" dirty="0">
              <a:latin typeface="Arial Black" panose="020B0A04020102020204" pitchFamily="34" charset="0"/>
              <a:ea typeface="Space Mono Bold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84193"/>
      </p:ext>
    </p:extLst>
  </p:cSld>
  <p:clrMapOvr>
    <a:masterClrMapping/>
  </p:clrMapOvr>
  <p:transition spd="slow">
    <p:cover dir="r"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583A41-F6A7-8A9F-A091-B1F61D148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CB4FFF6C-0C5C-63B5-9585-3A7004AA302A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4"/>
          <a:stretch>
            <a:fillRect/>
          </a:stretch>
        </p:blipFill>
        <p:spPr>
          <a:xfrm>
            <a:off x="9980476" y="1085"/>
            <a:ext cx="2211524" cy="618983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7A2945-3D2F-60CA-53BC-DB51CFC97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887" y="666000"/>
            <a:ext cx="5184913" cy="432000"/>
          </a:xfrm>
        </p:spPr>
        <p:txBody>
          <a:bodyPr rtlCol="0"/>
          <a:lstStyle/>
          <a:p>
            <a:pPr rtl="0"/>
            <a:r>
              <a:rPr lang="en-GB" dirty="0"/>
              <a:t>SEGMENTATION OF DIABETIC RETINOPATHY LESIONS​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3500AB-DB28-3839-5640-A9B4A1D02A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4563" y="2629385"/>
            <a:ext cx="9275237" cy="2350447"/>
          </a:xfrm>
        </p:spPr>
        <p:txBody>
          <a:bodyPr rtlCol="0"/>
          <a:lstStyle/>
          <a:p>
            <a:pPr algn="l" rtl="0" fontAlgn="base">
              <a:lnSpc>
                <a:spcPts val="2348"/>
              </a:lnSpc>
              <a:buFont typeface="Wingdings" panose="05000000000000000000" pitchFamily="2" charset="2"/>
              <a:buChar char="Ø"/>
            </a:pPr>
            <a:r>
              <a:rPr lang="en-GB" b="1" i="0" u="none" strike="noStrike" dirty="0" err="1">
                <a:solidFill>
                  <a:srgbClr val="000000"/>
                </a:solidFill>
                <a:effectLst/>
                <a:latin typeface="Space Mono Bold"/>
              </a:rPr>
              <a:t>Pași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latin typeface="Space Mono Bold"/>
              </a:rPr>
              <a:t> </a:t>
            </a:r>
            <a:r>
              <a:rPr lang="en-GB" b="1" i="0" u="none" strike="noStrike" dirty="0" err="1">
                <a:solidFill>
                  <a:srgbClr val="000000"/>
                </a:solidFill>
                <a:effectLst/>
                <a:latin typeface="Space Mono Bold"/>
              </a:rPr>
              <a:t>următori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Space Mono Bold"/>
              </a:rPr>
              <a:t>: </a:t>
            </a:r>
            <a:r>
              <a:rPr lang="ro-RO" sz="1800" i="0" u="none" strike="noStrike" dirty="0">
                <a:solidFill>
                  <a:srgbClr val="000000"/>
                </a:solidFill>
                <a:effectLst/>
                <a:latin typeface="Space Mono Bold"/>
              </a:rPr>
              <a:t>Corect</a:t>
            </a:r>
            <a:r>
              <a:rPr lang="ro-RO" dirty="0">
                <a:solidFill>
                  <a:srgbClr val="000000"/>
                </a:solidFill>
                <a:latin typeface="Space Mono"/>
              </a:rPr>
              <a:t>area și optimizarea atât a algoritmului de detecție cât și a procesului de diagnosticare, testarea pe un </a:t>
            </a:r>
            <a:r>
              <a:rPr lang="ro-RO" dirty="0" err="1">
                <a:solidFill>
                  <a:srgbClr val="000000"/>
                </a:solidFill>
                <a:latin typeface="Space Mono"/>
              </a:rPr>
              <a:t>dataset</a:t>
            </a:r>
            <a:r>
              <a:rPr lang="ro-RO" dirty="0">
                <a:solidFill>
                  <a:srgbClr val="000000"/>
                </a:solidFill>
                <a:latin typeface="Space Mono"/>
              </a:rPr>
              <a:t> mai larg și variat, îmbunătățirea interfeței.</a:t>
            </a:r>
            <a:endParaRPr lang="en-US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ts val="2348"/>
              </a:lnSpc>
              <a:buFont typeface="Wingdings" panose="05000000000000000000" pitchFamily="2" charset="2"/>
              <a:buChar char="Ø"/>
            </a:pPr>
            <a:r>
              <a:rPr lang="en-GB" b="1" i="0" u="none" strike="noStrike" dirty="0">
                <a:solidFill>
                  <a:srgbClr val="000000"/>
                </a:solidFill>
                <a:effectLst/>
                <a:latin typeface="Space Mono Bold"/>
              </a:rPr>
              <a:t>Plan de </a:t>
            </a:r>
            <a:r>
              <a:rPr lang="en-GB" b="1" i="0" u="none" strike="noStrike" dirty="0" err="1">
                <a:solidFill>
                  <a:srgbClr val="000000"/>
                </a:solidFill>
                <a:effectLst/>
                <a:latin typeface="Space Mono Bold"/>
              </a:rPr>
              <a:t>implementare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Space Mono Bold"/>
              </a:rPr>
              <a:t>: </a:t>
            </a:r>
            <a:r>
              <a:rPr lang="ro-RO" dirty="0">
                <a:solidFill>
                  <a:srgbClr val="000000"/>
                </a:solidFill>
                <a:latin typeface="Space Mono Bold"/>
              </a:rPr>
              <a:t>Căutarea unor soluții pentru </a:t>
            </a:r>
            <a:r>
              <a:rPr lang="ro-RO" sz="1800" i="0" u="none" strike="noStrike" dirty="0">
                <a:solidFill>
                  <a:srgbClr val="000000"/>
                </a:solidFill>
                <a:effectLst/>
                <a:latin typeface="Space Mono"/>
              </a:rPr>
              <a:t>problemele întâmpinate până acum, </a:t>
            </a:r>
            <a:r>
              <a:rPr lang="ro-RO" sz="180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one</a:t>
            </a:r>
            <a:r>
              <a:rPr lang="ro-RO" sz="1800" i="0" u="none" strike="noStrike" dirty="0">
                <a:solidFill>
                  <a:srgbClr val="000000"/>
                </a:solidFill>
                <a:effectLst/>
                <a:latin typeface="Space Mono"/>
              </a:rPr>
              <a:t> step at a </a:t>
            </a:r>
            <a:r>
              <a:rPr lang="ro-RO" sz="180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time</a:t>
            </a:r>
            <a:r>
              <a:rPr lang="ro-RO" sz="1800" i="0" u="none" strike="noStrike" dirty="0">
                <a:solidFill>
                  <a:srgbClr val="000000"/>
                </a:solidFill>
                <a:effectLst/>
                <a:latin typeface="Space Mono"/>
              </a:rPr>
              <a:t>, trial </a:t>
            </a:r>
            <a:r>
              <a:rPr lang="ro-RO" sz="180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and</a:t>
            </a:r>
            <a:r>
              <a:rPr lang="ro-RO" sz="1800" i="0" u="none" strike="noStrike" dirty="0">
                <a:solidFill>
                  <a:srgbClr val="000000"/>
                </a:solidFill>
                <a:effectLst/>
                <a:latin typeface="Space Mono"/>
              </a:rPr>
              <a:t> </a:t>
            </a:r>
            <a:r>
              <a:rPr lang="ro-RO" sz="1800" i="0" u="none" strike="noStrike" dirty="0" err="1">
                <a:solidFill>
                  <a:srgbClr val="000000"/>
                </a:solidFill>
                <a:effectLst/>
                <a:latin typeface="Space Mono"/>
              </a:rPr>
              <a:t>error</a:t>
            </a:r>
            <a:r>
              <a:rPr lang="ro-RO" sz="1800" i="0" u="none" strike="noStrike" dirty="0">
                <a:solidFill>
                  <a:srgbClr val="000000"/>
                </a:solidFill>
                <a:effectLst/>
                <a:latin typeface="Space Mono"/>
              </a:rPr>
              <a:t>.</a:t>
            </a:r>
            <a:endParaRPr lang="en-US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ts val="2348"/>
              </a:lnSpc>
              <a:buFont typeface="Wingdings" panose="05000000000000000000" pitchFamily="2" charset="2"/>
              <a:buChar char="Ø"/>
            </a:pPr>
            <a:r>
              <a:rPr lang="en-GB" b="1" i="0" u="none" strike="noStrike" dirty="0" err="1">
                <a:solidFill>
                  <a:srgbClr val="000000"/>
                </a:solidFill>
                <a:effectLst/>
                <a:latin typeface="Space Mono Bold"/>
              </a:rPr>
              <a:t>Obiectivele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latin typeface="Space Mono Bold"/>
              </a:rPr>
              <a:t> finale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Space Mono Bold"/>
              </a:rPr>
              <a:t>: </a:t>
            </a:r>
            <a:r>
              <a:rPr lang="ro-RO" sz="1800" b="0" i="0" u="none" strike="noStrike" dirty="0">
                <a:solidFill>
                  <a:srgbClr val="000000"/>
                </a:solidFill>
                <a:effectLst/>
                <a:latin typeface="Space Mono"/>
              </a:rPr>
              <a:t>Oferirea unei soluții finale de încredere pentru problema de față.</a:t>
            </a:r>
            <a:endParaRPr lang="ro-RO" sz="1800" b="0" i="0" u="none" strike="noStrike" dirty="0">
              <a:solidFill>
                <a:srgbClr val="000000"/>
              </a:solidFill>
              <a:effectLst/>
              <a:latin typeface="Space Mono Bold"/>
            </a:endParaRPr>
          </a:p>
          <a:p>
            <a:pPr marL="0" indent="0" algn="l" rtl="0" fontAlgn="base">
              <a:lnSpc>
                <a:spcPts val="2348"/>
              </a:lnSpc>
              <a:buNone/>
            </a:pPr>
            <a:endParaRPr lang="ro-RO" sz="1800" b="0" i="0" u="none" strike="noStrike" dirty="0">
              <a:solidFill>
                <a:srgbClr val="000000"/>
              </a:solidFill>
              <a:effectLst/>
              <a:latin typeface="Space Mono Bold"/>
            </a:endParaRPr>
          </a:p>
          <a:p>
            <a:pPr marL="0" indent="0" algn="l" rtl="0" fontAlgn="base">
              <a:lnSpc>
                <a:spcPts val="2348"/>
              </a:lnSpc>
              <a:buNone/>
            </a:pPr>
            <a:endParaRPr lang="en-US" sz="4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64954-5405-E4B8-5CE6-FC8ABFAC113F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r>
              <a:rPr lang="ro-RO" dirty="0"/>
              <a:t>2</a:t>
            </a:r>
            <a:endParaRPr lang="en-GB" dirty="0"/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ABF4B735-6687-797D-6413-345DA06630FC}"/>
              </a:ext>
            </a:extLst>
          </p:cNvPr>
          <p:cNvSpPr txBox="1"/>
          <p:nvPr/>
        </p:nvSpPr>
        <p:spPr>
          <a:xfrm>
            <a:off x="354563" y="962149"/>
            <a:ext cx="8406882" cy="9160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8399"/>
              </a:lnSpc>
              <a:spcBef>
                <a:spcPct val="0"/>
              </a:spcBef>
            </a:pPr>
            <a:r>
              <a:rPr lang="ro-RO" sz="2800" b="1" dirty="0">
                <a:latin typeface="Arial Black" panose="020B0A04020102020204" pitchFamily="34" charset="0"/>
                <a:ea typeface="Space Mono Bold"/>
                <a:cs typeface="Cascadia Code" panose="020B0609020000020004" pitchFamily="49" charset="0"/>
                <a:sym typeface="Space Mono Bold"/>
              </a:rPr>
              <a:t>6. Direcții viitoare</a:t>
            </a:r>
            <a:endParaRPr lang="en-US" sz="2800" b="1" dirty="0">
              <a:latin typeface="Arial Black" panose="020B0A04020102020204" pitchFamily="34" charset="0"/>
              <a:ea typeface="Space Mono Bold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565201"/>
      </p:ext>
    </p:extLst>
  </p:cSld>
  <p:clrMapOvr>
    <a:masterClrMapping/>
  </p:clrMapOvr>
  <p:transition spd="slow">
    <p:cover dir="r"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F11A6B65-5A20-4F4D-ACBB-ED50132D4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9578" y="2168776"/>
            <a:ext cx="10832841" cy="1674470"/>
          </a:xfrm>
        </p:spPr>
        <p:txBody>
          <a:bodyPr rtlCol="0"/>
          <a:lstStyle/>
          <a:p>
            <a:pPr rtl="0"/>
            <a:r>
              <a:rPr lang="ro-RO" dirty="0"/>
              <a:t>Mulțumim pentru atenția acordată!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53774" y="4418283"/>
            <a:ext cx="6484447" cy="1674470"/>
          </a:xfrm>
        </p:spPr>
        <p:txBody>
          <a:bodyPr rtlCol="0"/>
          <a:lstStyle/>
          <a:p>
            <a:pPr algn="ctr" rtl="0"/>
            <a:r>
              <a:rPr lang="ro-RO" dirty="0"/>
              <a:t>PANAITE ALEXANDRU</a:t>
            </a:r>
          </a:p>
          <a:p>
            <a:pPr algn="ctr" rtl="0"/>
            <a:r>
              <a:rPr lang="ro-RO" dirty="0"/>
              <a:t>DANALACHE SEBASTIAN</a:t>
            </a:r>
          </a:p>
          <a:p>
            <a:pPr algn="ctr" rtl="0"/>
            <a:r>
              <a:rPr lang="ro-RO" dirty="0"/>
              <a:t>WE THE VULTURES</a:t>
            </a:r>
            <a:endParaRPr lang="en-GB" dirty="0"/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id="{4E2B0C83-4E16-A51B-591B-BAD30AB7D3A9}"/>
              </a:ext>
            </a:extLst>
          </p:cNvPr>
          <p:cNvSpPr/>
          <p:nvPr/>
        </p:nvSpPr>
        <p:spPr>
          <a:xfrm>
            <a:off x="9983754" y="1"/>
            <a:ext cx="2208246" cy="510540"/>
          </a:xfrm>
          <a:custGeom>
            <a:avLst/>
            <a:gdLst/>
            <a:ahLst/>
            <a:cxnLst/>
            <a:rect l="l" t="t" r="r" b="b"/>
            <a:pathLst>
              <a:path w="3524878" h="1501584">
                <a:moveTo>
                  <a:pt x="0" y="0"/>
                </a:moveTo>
                <a:lnTo>
                  <a:pt x="3524878" y="0"/>
                </a:lnTo>
                <a:lnTo>
                  <a:pt x="3524878" y="1501584"/>
                </a:lnTo>
                <a:lnTo>
                  <a:pt x="0" y="15015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  <p:transition spd="slow">
    <p:cover dir="r"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ă Offic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677756_TF67328976" id="{8D41288C-A143-4C55-A19F-9A38F7741759}" vid="{98B99BFD-3B7E-4AE0-80A8-38C1178D3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BB5711-29E1-4F8E-81A0-7947C57B2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4934E25-8442-49E9-ABDF-3146C4145F3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F6CB1848-D3E0-4F10-B640-720BE758B85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{BD4954AC-71E7-4F8A-8B2A-D8D93CEECC6E}tf67328976_win32</Template>
  <TotalTime>53</TotalTime>
  <Words>542</Words>
  <Application>Microsoft Office PowerPoint</Application>
  <PresentationFormat>Ecran lat</PresentationFormat>
  <Paragraphs>59</Paragraphs>
  <Slides>9</Slides>
  <Notes>8</Notes>
  <HiddenSlides>0</HiddenSlides>
  <MMClips>0</MMClips>
  <ScaleCrop>false</ScaleCrop>
  <HeadingPairs>
    <vt:vector size="6" baseType="variant">
      <vt:variant>
        <vt:lpstr>Fonturi utilizate</vt:lpstr>
      </vt:variant>
      <vt:variant>
        <vt:i4>8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9</vt:i4>
      </vt:variant>
    </vt:vector>
  </HeadingPairs>
  <TitlesOfParts>
    <vt:vector size="18" baseType="lpstr">
      <vt:lpstr>Arial</vt:lpstr>
      <vt:lpstr>Arial Black</vt:lpstr>
      <vt:lpstr>Calibri</vt:lpstr>
      <vt:lpstr>Corbel</vt:lpstr>
      <vt:lpstr>Space Mono</vt:lpstr>
      <vt:lpstr>Space Mono Bold</vt:lpstr>
      <vt:lpstr>Times New Roman</vt:lpstr>
      <vt:lpstr>Wingdings</vt:lpstr>
      <vt:lpstr>Temă Office</vt:lpstr>
      <vt:lpstr>Prezentare PowerPoint</vt:lpstr>
      <vt:lpstr>SEGMENTATION OF DIABETIC RETINOPATHY LESIONS​</vt:lpstr>
      <vt:lpstr>SEGMENTATION OF DIABETIC RETINOPATHY LESIONS​</vt:lpstr>
      <vt:lpstr>SEGMENTATION OF DIABETIC RETINOPATHY LESIONS​</vt:lpstr>
      <vt:lpstr>SEGMENTATION OF DIABETIC RETINOPATHY LESIONS​</vt:lpstr>
      <vt:lpstr>SEGMENTATION OF DIABETIC RETINOPATHY LESIONS​</vt:lpstr>
      <vt:lpstr>SEGMENTATION OF DIABETIC RETINOPATHY LESIONS​</vt:lpstr>
      <vt:lpstr>SEGMENTATION OF DIABETIC RETINOPATHY LESIONS​</vt:lpstr>
      <vt:lpstr>Mulțumim pentru atenția acordată!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 Panaite</dc:creator>
  <cp:lastModifiedBy>Alex Panaite</cp:lastModifiedBy>
  <cp:revision>3</cp:revision>
  <dcterms:created xsi:type="dcterms:W3CDTF">2024-11-13T21:02:39Z</dcterms:created>
  <dcterms:modified xsi:type="dcterms:W3CDTF">2024-11-13T21:57:02Z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