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5" autoAdjust="0"/>
    <p:restoredTop sz="86384" autoAdjust="0"/>
  </p:normalViewPr>
  <p:slideViewPr>
    <p:cSldViewPr>
      <p:cViewPr>
        <p:scale>
          <a:sx n="33" d="100"/>
          <a:sy n="33" d="100"/>
        </p:scale>
        <p:origin x="-2232" y="3912"/>
      </p:cViewPr>
      <p:guideLst>
        <p:guide orient="horz" pos="13479"/>
        <p:guide pos="953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This poster template is set up for A0</a:t>
            </a:r>
            <a:r>
              <a:rPr lang="en-US" sz="6000" baseline="0" dirty="0" smtClean="0">
                <a:solidFill>
                  <a:srgbClr val="7F7F7F"/>
                </a:solidFill>
                <a:latin typeface="Calibri" pitchFamily="34" charset="0"/>
                <a:cs typeface="Calibri" panose="020F0502020204030204" pitchFamily="34" charset="0"/>
              </a:rPr>
              <a:t> international paper size of 1189 mm x 841 mm</a:t>
            </a:r>
            <a:r>
              <a:rPr lang="en-US" sz="6000" dirty="0" smtClean="0">
                <a:solidFill>
                  <a:srgbClr val="7F7F7F"/>
                </a:solidFill>
                <a:latin typeface="Calibri" pitchFamily="34" charset="0"/>
                <a:cs typeface="Calibri" panose="020F0502020204030204" pitchFamily="34" charset="0"/>
              </a:rPr>
              <a:t> (46.8” high by 33.1” wide). It can be printed at</a:t>
            </a:r>
            <a:r>
              <a:rPr lang="en-US" sz="6000" baseline="0" dirty="0" smtClean="0">
                <a:solidFill>
                  <a:srgbClr val="7F7F7F"/>
                </a:solidFill>
                <a:latin typeface="Calibri" pitchFamily="34" charset="0"/>
                <a:cs typeface="Calibri" panose="020F0502020204030204" pitchFamily="34" charset="0"/>
              </a:rPr>
              <a:t> 70.6% for an A1 poster of 841 mm x 594 mm.</a:t>
            </a:r>
            <a:endParaRPr lang="en-US" sz="6000" dirty="0" smtClean="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Placeholders</a:t>
            </a:r>
            <a:r>
              <a:rPr sz="8800" dirty="0" smtClean="0">
                <a:solidFill>
                  <a:srgbClr val="7F7F7F"/>
                </a:solidFill>
                <a:latin typeface="Calibri" pitchFamily="34" charset="0"/>
                <a:cs typeface="Calibri" panose="020F0502020204030204" pitchFamily="34" charset="0"/>
              </a:rPr>
              <a:t>:</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smtClean="0">
                <a:solidFill>
                  <a:srgbClr val="7F7F7F"/>
                </a:solidFill>
                <a:latin typeface="Calibri" pitchFamily="34" charset="0"/>
                <a:cs typeface="Calibri" panose="020F0502020204030204" pitchFamily="34" charset="0"/>
              </a:rPr>
              <a:t>various elements included</a:t>
            </a:r>
            <a:r>
              <a:rPr sz="6000" dirty="0" smtClean="0">
                <a:solidFill>
                  <a:srgbClr val="7F7F7F"/>
                </a:solidFill>
                <a:latin typeface="Calibri" pitchFamily="34" charset="0"/>
                <a:cs typeface="Calibri" panose="020F0502020204030204" pitchFamily="34" charset="0"/>
              </a:rPr>
              <a:t> </a:t>
            </a:r>
            <a:r>
              <a:rPr sz="6000" dirty="0">
                <a:solidFill>
                  <a:srgbClr val="7F7F7F"/>
                </a:solidFill>
                <a:latin typeface="Calibri" pitchFamily="34" charset="0"/>
                <a:cs typeface="Calibri" panose="020F0502020204030204" pitchFamily="34" charset="0"/>
              </a:rPr>
              <a:t>in this </a:t>
            </a:r>
            <a:r>
              <a:rPr lang="en-US" sz="6000" dirty="0" smtClean="0">
                <a:solidFill>
                  <a:srgbClr val="7F7F7F"/>
                </a:solidFill>
                <a:latin typeface="Calibri" pitchFamily="34" charset="0"/>
                <a:cs typeface="Calibri" panose="020F0502020204030204" pitchFamily="34" charset="0"/>
              </a:rPr>
              <a:t>poster are ones</a:t>
            </a:r>
            <a:r>
              <a:rPr lang="en-US" sz="6000" baseline="0" dirty="0" smtClean="0">
                <a:solidFill>
                  <a:srgbClr val="7F7F7F"/>
                </a:solidFill>
                <a:latin typeface="Calibri" pitchFamily="34" charset="0"/>
                <a:cs typeface="Calibri" panose="020F0502020204030204" pitchFamily="34" charset="0"/>
              </a:rPr>
              <a:t> we often see in medical, research, and scientific posters.</a:t>
            </a:r>
            <a:r>
              <a:rPr sz="6000" dirty="0" smtClean="0">
                <a:solidFill>
                  <a:srgbClr val="7F7F7F"/>
                </a:solidFill>
                <a:latin typeface="Calibri" pitchFamily="34" charset="0"/>
                <a:cs typeface="Calibri" panose="020F0502020204030204" pitchFamily="34" charset="0"/>
              </a:rPr>
              <a:t> </a:t>
            </a:r>
            <a:r>
              <a:rPr lang="en-US" sz="6000" dirty="0" smtClean="0">
                <a:solidFill>
                  <a:srgbClr val="7F7F7F"/>
                </a:solidFill>
                <a:latin typeface="Calibri" pitchFamily="34" charset="0"/>
                <a:cs typeface="Calibri" panose="020F0502020204030204" pitchFamily="34" charset="0"/>
              </a:rPr>
              <a:t>Feel</a:t>
            </a:r>
            <a:r>
              <a:rPr lang="en-US" sz="60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Image</a:t>
            </a:r>
            <a:r>
              <a:rPr lang="en-US" sz="8800" baseline="0" dirty="0" smtClean="0">
                <a:solidFill>
                  <a:srgbClr val="7F7F7F"/>
                </a:solidFill>
                <a:latin typeface="Calibri" pitchFamily="34" charset="0"/>
                <a:cs typeface="Calibri" panose="020F0502020204030204" pitchFamily="34" charset="0"/>
              </a:rPr>
              <a:t> Quality</a:t>
            </a:r>
            <a:r>
              <a:rPr lang="en-US" sz="8800" dirty="0" smtClean="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smtClean="0">
                <a:solidFill>
                  <a:srgbClr val="7F7F7F"/>
                </a:solidFill>
                <a:latin typeface="Calibri" pitchFamily="34" charset="0"/>
                <a:cs typeface="Calibri" panose="020F0502020204030204" pitchFamily="34" charset="0"/>
              </a:rPr>
              <a:t>Insert, Picture</a:t>
            </a:r>
            <a:r>
              <a:rPr lang="en-US" sz="60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smtClean="0">
                <a:solidFill>
                  <a:srgbClr val="7F7F7F"/>
                </a:solidFill>
                <a:latin typeface="Calibri" pitchFamily="34" charset="0"/>
                <a:cs typeface="Calibri" panose="020F0502020204030204" pitchFamily="34" charset="0"/>
              </a:rPr>
              <a:t>150-200 pixels per inch in their final printed size</a:t>
            </a:r>
            <a:r>
              <a:rPr lang="en-US" sz="6000" dirty="0" smtClean="0">
                <a:solidFill>
                  <a:srgbClr val="7F7F7F"/>
                </a:solidFill>
                <a:latin typeface="Calibri" pitchFamily="34" charset="0"/>
                <a:cs typeface="Calibri" panose="020F0502020204030204" pitchFamily="34" charset="0"/>
              </a:rPr>
              <a:t>. For instance, a 1600 x 1200 pixel</a:t>
            </a:r>
            <a:r>
              <a:rPr lang="en-US" sz="6000" baseline="0" dirty="0" smtClean="0">
                <a:solidFill>
                  <a:srgbClr val="7F7F7F"/>
                </a:solidFill>
                <a:latin typeface="Calibri" pitchFamily="34" charset="0"/>
                <a:cs typeface="Calibri" panose="020F0502020204030204" pitchFamily="34" charset="0"/>
              </a:rPr>
              <a:t> photo will usually look fine up to </a:t>
            </a:r>
            <a:r>
              <a:rPr lang="en-US" sz="60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r>
              <a:rPr lang="en-US" sz="4400" dirty="0" smtClean="0">
                <a:solidFill>
                  <a:srgbClr val="7F7F7F"/>
                </a:solidFill>
                <a:latin typeface="Calibri" pitchFamily="34" charset="0"/>
                <a:cs typeface="Calibri" panose="020F0502020204030204" pitchFamily="34" charset="0"/>
              </a:rPr>
              <a:t/>
            </a:r>
            <a:br>
              <a:rPr lang="en-US" sz="4400" dirty="0" smtClean="0">
                <a:solidFill>
                  <a:srgbClr val="7F7F7F"/>
                </a:solidFill>
                <a:latin typeface="Calibri" pitchFamily="34" charset="0"/>
                <a:cs typeface="Calibri" panose="020F0502020204030204" pitchFamily="34" charset="0"/>
              </a:rPr>
            </a:br>
            <a:r>
              <a:rPr lang="en-US" sz="4400" dirty="0" smtClean="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smtClean="0">
                  <a:solidFill>
                    <a:schemeClr val="bg1">
                      <a:lumMod val="50000"/>
                    </a:schemeClr>
                  </a:solidFill>
                  <a:latin typeface="Calibri" pitchFamily="34" charset="0"/>
                  <a:cs typeface="Calibri" panose="020F0502020204030204" pitchFamily="34" charset="0"/>
                </a:rPr>
                <a:t>Change</a:t>
              </a:r>
              <a:r>
                <a:rPr lang="en-US" sz="8800" baseline="0" dirty="0" smtClean="0">
                  <a:solidFill>
                    <a:schemeClr val="bg1">
                      <a:lumMod val="50000"/>
                    </a:schemeClr>
                  </a:solidFill>
                  <a:latin typeface="Calibri" pitchFamily="34" charset="0"/>
                  <a:cs typeface="Calibri" panose="020F0502020204030204" pitchFamily="34" charset="0"/>
                </a:rPr>
                <a:t> Color Theme</a:t>
              </a:r>
              <a:r>
                <a:rPr lang="en-US" sz="8800" dirty="0" smtClean="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smtClean="0">
                  <a:solidFill>
                    <a:schemeClr val="bg1">
                      <a:lumMod val="50000"/>
                    </a:schemeClr>
                  </a:solidFill>
                  <a:latin typeface="Calibri" pitchFamily="34" charset="0"/>
                  <a:cs typeface="Calibri" panose="020F0502020204030204" pitchFamily="34" charset="0"/>
                </a:rPr>
                <a:t>Design</a:t>
              </a:r>
              <a:r>
                <a:rPr lang="en-US" sz="6000" baseline="0" dirty="0" smtClean="0">
                  <a:solidFill>
                    <a:schemeClr val="bg1">
                      <a:lumMod val="50000"/>
                    </a:schemeClr>
                  </a:solidFill>
                  <a:latin typeface="Calibri" pitchFamily="34" charset="0"/>
                  <a:cs typeface="Calibri" panose="020F0502020204030204" pitchFamily="34" charset="0"/>
                </a:rPr>
                <a:t> tab, then select the </a:t>
              </a:r>
              <a:r>
                <a:rPr lang="en-US" sz="6000" b="1" baseline="0" dirty="0" smtClean="0">
                  <a:solidFill>
                    <a:schemeClr val="bg1">
                      <a:lumMod val="50000"/>
                    </a:schemeClr>
                  </a:solidFill>
                  <a:latin typeface="Calibri" pitchFamily="34" charset="0"/>
                  <a:cs typeface="Calibri" panose="020F0502020204030204" pitchFamily="34" charset="0"/>
                </a:rPr>
                <a:t>Colors</a:t>
              </a:r>
              <a:r>
                <a:rPr lang="en-US" sz="60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smtClean="0">
                  <a:solidFill>
                    <a:schemeClr val="bg1">
                      <a:lumMod val="50000"/>
                    </a:schemeClr>
                  </a:solidFill>
                  <a:latin typeface="Calibri" pitchFamily="34" charset="0"/>
                  <a:cs typeface="Calibri" panose="020F0502020204030204" pitchFamily="34" charset="0"/>
                </a:rPr>
                <a:t>Once your poster file is ready, visit</a:t>
              </a:r>
              <a:r>
                <a:rPr lang="en-US" sz="6000" baseline="0" dirty="0" smtClean="0">
                  <a:solidFill>
                    <a:schemeClr val="bg1">
                      <a:lumMod val="50000"/>
                    </a:schemeClr>
                  </a:solidFill>
                  <a:latin typeface="Calibri" pitchFamily="34" charset="0"/>
                  <a:cs typeface="Calibri" panose="020F0502020204030204" pitchFamily="34" charset="0"/>
                </a:rPr>
                <a:t> </a:t>
              </a:r>
              <a:r>
                <a:rPr lang="en-US" sz="6000" b="1" baseline="0" dirty="0" smtClean="0">
                  <a:solidFill>
                    <a:schemeClr val="bg1">
                      <a:lumMod val="50000"/>
                    </a:schemeClr>
                  </a:solidFill>
                  <a:latin typeface="Calibri" pitchFamily="34" charset="0"/>
                  <a:cs typeface="Calibri" panose="020F0502020204030204" pitchFamily="34" charset="0"/>
                </a:rPr>
                <a:t>www.genigraphics.com</a:t>
              </a:r>
              <a:r>
                <a:rPr lang="en-US" sz="60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smtClean="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smtClean="0">
                  <a:solidFill>
                    <a:schemeClr val="bg1">
                      <a:lumMod val="50000"/>
                    </a:schemeClr>
                  </a:solidFill>
                  <a:latin typeface="Calibri" pitchFamily="34" charset="0"/>
                  <a:cs typeface="Calibri" panose="020F0502020204030204" pitchFamily="34" charset="0"/>
                </a:rPr>
                <a:t>International: +(1) 913-441-1410</a:t>
              </a:r>
              <a:br>
                <a:rPr lang="en-US" sz="6000" baseline="0" dirty="0" smtClean="0">
                  <a:solidFill>
                    <a:schemeClr val="bg1">
                      <a:lumMod val="50000"/>
                    </a:schemeClr>
                  </a:solidFill>
                  <a:latin typeface="Calibri" pitchFamily="34" charset="0"/>
                  <a:cs typeface="Calibri" panose="020F0502020204030204" pitchFamily="34" charset="0"/>
                </a:rPr>
              </a:br>
              <a:r>
                <a:rPr lang="en-US" sz="60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400" dirty="0" smtClean="0">
                  <a:solidFill>
                    <a:schemeClr val="bg1">
                      <a:lumMod val="50000"/>
                    </a:schemeClr>
                  </a:solidFill>
                  <a:latin typeface="Calibri" pitchFamily="34" charset="0"/>
                  <a:cs typeface="Calibri" panose="020F0502020204030204" pitchFamily="34" charset="0"/>
                </a:rPr>
                <a:t/>
              </a:r>
              <a:br>
                <a:rPr lang="en-US" sz="4400" dirty="0" smtClean="0">
                  <a:solidFill>
                    <a:schemeClr val="bg1">
                      <a:lumMod val="50000"/>
                    </a:schemeClr>
                  </a:solidFill>
                  <a:latin typeface="Calibri" pitchFamily="34" charset="0"/>
                  <a:cs typeface="Calibri" panose="020F0502020204030204" pitchFamily="34" charset="0"/>
                </a:rPr>
              </a:br>
              <a:r>
                <a:rPr lang="en-US" sz="4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2025-01-09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2025-01-09</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237037" y="114967"/>
            <a:ext cx="21717000" cy="3155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vi-VN" sz="7400" b="1" dirty="0">
                <a:solidFill>
                  <a:schemeClr val="accent3">
                    <a:lumMod val="20000"/>
                    <a:lumOff val="80000"/>
                  </a:schemeClr>
                </a:solidFill>
                <a:latin typeface="+mn-lt"/>
              </a:rPr>
              <a:t>Detecția automată trăsăturilor de personalitate pe baza analizei de text scris de mână</a:t>
            </a:r>
            <a:endParaRPr lang="en-US" sz="74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570801" y="3120414"/>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000" b="1" dirty="0" err="1">
                <a:solidFill>
                  <a:schemeClr val="accent3">
                    <a:lumMod val="20000"/>
                    <a:lumOff val="80000"/>
                  </a:schemeClr>
                </a:solidFill>
                <a:latin typeface="+mn-lt"/>
              </a:rPr>
              <a:t>Echipa</a:t>
            </a:r>
            <a:r>
              <a:rPr lang="en-US" sz="6000" b="1" dirty="0">
                <a:solidFill>
                  <a:schemeClr val="accent3">
                    <a:lumMod val="20000"/>
                    <a:lumOff val="80000"/>
                  </a:schemeClr>
                </a:solidFill>
                <a:latin typeface="+mn-lt"/>
              </a:rPr>
              <a:t> "Yin Yang"</a:t>
            </a:r>
          </a:p>
        </p:txBody>
      </p:sp>
      <p:sp>
        <p:nvSpPr>
          <p:cNvPr id="24" name="TextBox 23"/>
          <p:cNvSpPr txBox="1"/>
          <p:nvPr/>
        </p:nvSpPr>
        <p:spPr>
          <a:xfrm>
            <a:off x="24516444" y="38758828"/>
            <a:ext cx="4624167" cy="1011149"/>
          </a:xfrm>
          <a:prstGeom prst="rect">
            <a:avLst/>
          </a:prstGeom>
          <a:solidFill>
            <a:schemeClr val="accent1">
              <a:lumMod val="40000"/>
              <a:lumOff val="60000"/>
            </a:schemeClr>
          </a:solidFill>
        </p:spPr>
        <p:txBody>
          <a:bodyPr wrap="square" lIns="86970" tIns="43485" rIns="86970" bIns="43485" rtlCol="0">
            <a:spAutoFit/>
          </a:bodyPr>
          <a:lstStyle/>
          <a:p>
            <a:pPr algn="r"/>
            <a:r>
              <a:rPr lang="en-US" sz="3000" dirty="0" err="1" smtClean="0"/>
              <a:t>Popa</a:t>
            </a:r>
            <a:r>
              <a:rPr lang="en-US" sz="3000" dirty="0" smtClean="0"/>
              <a:t> </a:t>
            </a:r>
            <a:r>
              <a:rPr lang="en-US" sz="3000" dirty="0" err="1" smtClean="0"/>
              <a:t>Alexandru</a:t>
            </a:r>
            <a:r>
              <a:rPr lang="en-US" sz="3000" dirty="0" smtClean="0"/>
              <a:t> </a:t>
            </a:r>
            <a:r>
              <a:rPr lang="en-US" sz="3000" dirty="0" err="1" smtClean="0"/>
              <a:t>Serban</a:t>
            </a:r>
            <a:endParaRPr lang="en-US" sz="3000" dirty="0" smtClean="0"/>
          </a:p>
          <a:p>
            <a:pPr algn="r"/>
            <a:r>
              <a:rPr lang="en-US" sz="3000" dirty="0" err="1" smtClean="0"/>
              <a:t>Chihalau</a:t>
            </a:r>
            <a:r>
              <a:rPr lang="en-US" sz="3000" dirty="0" smtClean="0"/>
              <a:t> Gabriel-Eduard</a:t>
            </a:r>
          </a:p>
        </p:txBody>
      </p:sp>
      <p:sp>
        <p:nvSpPr>
          <p:cNvPr id="25" name="TextBox 24"/>
          <p:cNvSpPr txBox="1"/>
          <p:nvPr/>
        </p:nvSpPr>
        <p:spPr>
          <a:xfrm>
            <a:off x="24041820" y="37840012"/>
            <a:ext cx="5347567" cy="918816"/>
          </a:xfrm>
          <a:prstGeom prst="rect">
            <a:avLst/>
          </a:prstGeom>
          <a:noFill/>
        </p:spPr>
        <p:txBody>
          <a:bodyPr wrap="none" lIns="86970" tIns="43485" rIns="86970" bIns="43485" rtlCol="0">
            <a:spAutoFit/>
          </a:bodyPr>
          <a:lstStyle/>
          <a:p>
            <a:r>
              <a:rPr lang="en-US" sz="5400" b="1" dirty="0" err="1" smtClean="0"/>
              <a:t>Proiect</a:t>
            </a:r>
            <a:r>
              <a:rPr lang="en-US" sz="5400" b="1" dirty="0" smtClean="0"/>
              <a:t> </a:t>
            </a:r>
            <a:r>
              <a:rPr lang="en-US" sz="5400" b="1" dirty="0" err="1" smtClean="0"/>
              <a:t>realizat</a:t>
            </a:r>
            <a:r>
              <a:rPr lang="en-US" sz="5400" b="1" dirty="0" smtClean="0"/>
              <a:t> de</a:t>
            </a:r>
            <a:endParaRPr lang="en-US" sz="5400" b="1" dirty="0"/>
          </a:p>
        </p:txBody>
      </p:sp>
      <p:sp>
        <p:nvSpPr>
          <p:cNvPr id="10" name="Text Box 189"/>
          <p:cNvSpPr txBox="1">
            <a:spLocks noChangeArrowheads="1"/>
          </p:cNvSpPr>
          <p:nvPr/>
        </p:nvSpPr>
        <p:spPr bwMode="auto">
          <a:xfrm>
            <a:off x="1681515" y="7132373"/>
            <a:ext cx="8407576" cy="727625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dirty="0">
                <a:latin typeface="Calibri" pitchFamily="34" charset="0"/>
              </a:rPr>
              <a:t>Scopul acestui proiect este de a dezvolta un sistem automat pentru analiza scrisului de mână, capabil să identifice trăsături de personalitate. </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Această </a:t>
            </a:r>
            <a:r>
              <a:rPr lang="vi-VN" sz="3000" dirty="0">
                <a:latin typeface="Calibri" pitchFamily="34" charset="0"/>
              </a:rPr>
              <a:t>abordare are aplicații practice în domenii precum recrutarea, psihologia sau consilierea, contribuind la accelerarea procesului de evaluare și reducerea erorilor cauzate de interpretări subiective</a:t>
            </a:r>
            <a:r>
              <a:rPr lang="vi-VN" sz="3000" dirty="0" smtClean="0">
                <a:latin typeface="Calibri" pitchFamily="34" charset="0"/>
              </a:rPr>
              <a:t>.</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a:latin typeface="Calibri" pitchFamily="34" charset="0"/>
              </a:rPr>
              <a:t>Analiza scrisului de mână va fi realizată combinând tehnici avansate de prelucrare a imaginilor și utilizând rețele neuronale pentru a genera rapoarte detaliate și obiective bazate pe caracteristicile unice ale scrisului de mână.</a:t>
            </a:r>
            <a:endParaRPr lang="en-US" sz="3000" dirty="0">
              <a:latin typeface="Calibri" pitchFamily="34" charset="0"/>
            </a:endParaRPr>
          </a:p>
        </p:txBody>
      </p:sp>
      <p:sp>
        <p:nvSpPr>
          <p:cNvPr id="32" name="Rectangle 31"/>
          <p:cNvSpPr/>
          <p:nvPr/>
        </p:nvSpPr>
        <p:spPr>
          <a:xfrm>
            <a:off x="1681515"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err="1" smtClean="0">
                <a:solidFill>
                  <a:schemeClr val="accent3">
                    <a:lumMod val="20000"/>
                    <a:lumOff val="80000"/>
                  </a:schemeClr>
                </a:solidFill>
              </a:rPr>
              <a:t>Rezumat</a:t>
            </a:r>
            <a:endParaRPr lang="en-US" sz="5400" b="1" dirty="0">
              <a:solidFill>
                <a:schemeClr val="accent3">
                  <a:lumMod val="20000"/>
                  <a:lumOff val="80000"/>
                </a:schemeClr>
              </a:solidFill>
            </a:endParaRPr>
          </a:p>
        </p:txBody>
      </p:sp>
      <p:sp>
        <p:nvSpPr>
          <p:cNvPr id="15" name="Text Box 194"/>
          <p:cNvSpPr txBox="1">
            <a:spLocks noChangeArrowheads="1"/>
          </p:cNvSpPr>
          <p:nvPr/>
        </p:nvSpPr>
        <p:spPr bwMode="auto">
          <a:xfrm>
            <a:off x="20146564" y="17385160"/>
            <a:ext cx="8407576" cy="819958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dirty="0">
                <a:latin typeface="Calibri" pitchFamily="34" charset="0"/>
              </a:rPr>
              <a:t>Sistemul dezvoltat a procesat imagini din datasetul IAM și a generat scoruri pentru fiecare trăsătură dominantă de </a:t>
            </a:r>
            <a:r>
              <a:rPr lang="vi-VN" sz="3000" dirty="0" smtClean="0">
                <a:latin typeface="Calibri" pitchFamily="34" charset="0"/>
              </a:rPr>
              <a:t>personalitate.</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Clasificarea </a:t>
            </a:r>
            <a:r>
              <a:rPr lang="vi-VN" sz="3000" dirty="0">
                <a:latin typeface="Calibri" pitchFamily="34" charset="0"/>
              </a:rPr>
              <a:t>a fost realizată prin analiza detaliată a caracteristicilor scrisului, oferind o imagine de ansamblu asupra particularităților individuale ale fiecărui text</a:t>
            </a:r>
            <a:r>
              <a:rPr lang="vi-VN" sz="3000" dirty="0" smtClean="0">
                <a:latin typeface="Calibri" pitchFamily="34" charset="0"/>
              </a:rPr>
              <a:t>.</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Rezultatele </a:t>
            </a:r>
            <a:r>
              <a:rPr lang="vi-VN" sz="3000" dirty="0">
                <a:latin typeface="Calibri" pitchFamily="34" charset="0"/>
              </a:rPr>
              <a:t>sunt salvate sub formă de rapoarte JSON și PDF. În fișierul PDF, fiecare rezultat include scorurile asociate fiecărei trăsături, alături de calea imaginii analizate și imaginea propriu-zisă, oferind o prezentare vizuală completă și </a:t>
            </a:r>
            <a:r>
              <a:rPr lang="vi-VN" sz="3000" dirty="0" smtClean="0">
                <a:latin typeface="Calibri" pitchFamily="34" charset="0"/>
              </a:rPr>
              <a:t>intuitivă.</a:t>
            </a:r>
            <a:r>
              <a:rPr lang="en-US" sz="3000" dirty="0">
                <a:latin typeface="Calibri" pitchFamily="34" charset="0"/>
              </a:rPr>
              <a:t> </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Această </a:t>
            </a:r>
            <a:r>
              <a:rPr lang="vi-VN" sz="3000" dirty="0">
                <a:latin typeface="Calibri" pitchFamily="34" charset="0"/>
              </a:rPr>
              <a:t>organizare facilitează interpretarea și utilizarea datelor în contexte practice.</a:t>
            </a:r>
            <a:endParaRPr lang="en-US" sz="3000" dirty="0">
              <a:latin typeface="Calibri" pitchFamily="34" charset="0"/>
            </a:endParaRPr>
          </a:p>
        </p:txBody>
      </p:sp>
      <p:sp>
        <p:nvSpPr>
          <p:cNvPr id="33" name="Rectangle 32"/>
          <p:cNvSpPr/>
          <p:nvPr/>
        </p:nvSpPr>
        <p:spPr>
          <a:xfrm>
            <a:off x="1675958" y="15320817"/>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smtClean="0">
                <a:solidFill>
                  <a:schemeClr val="accent3">
                    <a:lumMod val="20000"/>
                    <a:lumOff val="80000"/>
                  </a:schemeClr>
                </a:solidFill>
              </a:rPr>
              <a:t>Introducere</a:t>
            </a:r>
            <a:endParaRPr lang="en-US" sz="5400" b="1" dirty="0">
              <a:solidFill>
                <a:schemeClr val="accent3">
                  <a:lumMod val="20000"/>
                  <a:lumOff val="80000"/>
                </a:schemeClr>
              </a:solidFill>
            </a:endParaRPr>
          </a:p>
        </p:txBody>
      </p:sp>
      <p:sp>
        <p:nvSpPr>
          <p:cNvPr id="13" name="Text Box 192"/>
          <p:cNvSpPr txBox="1">
            <a:spLocks noChangeArrowheads="1"/>
          </p:cNvSpPr>
          <p:nvPr/>
        </p:nvSpPr>
        <p:spPr bwMode="auto">
          <a:xfrm>
            <a:off x="10929850" y="7132373"/>
            <a:ext cx="8407576" cy="819958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dirty="0">
                <a:latin typeface="Calibri" pitchFamily="34" charset="0"/>
              </a:rPr>
              <a:t>Metodologia proiectului constă într-un proces automatizat care combină prelucrarea imaginilor cu învățarea automată. Imaginile de scris de mână sunt preprocesate pentru a elimina variațiile inutile, prin redimensionare, aplicarea de praguri binare și extragerea contururilor </a:t>
            </a:r>
            <a:r>
              <a:rPr lang="vi-VN" sz="3000" dirty="0" smtClean="0">
                <a:latin typeface="Calibri" pitchFamily="34" charset="0"/>
              </a:rPr>
              <a:t>relevante.</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Din </a:t>
            </a:r>
            <a:r>
              <a:rPr lang="vi-VN" sz="3000" dirty="0">
                <a:latin typeface="Calibri" pitchFamily="34" charset="0"/>
              </a:rPr>
              <a:t>aceste imagini, sunt extrase caracteristici precum dimensiunea literelor, spațierea liniilor, presiunea scrisului și înclinarea.Datele rezultate sunt organizate într-un set etichetat și echilibrat, utilizat pentru antrenarea unui model de rețea neuronală artificială (ANN). </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Modelul clasifică scrisul de mână în funcție de trăsături dominante de personalitate, oferind un flux eficient de analiză automată.</a:t>
            </a:r>
            <a:endParaRPr lang="en-US" sz="3000" dirty="0">
              <a:latin typeface="Calibri" pitchFamily="34" charset="0"/>
            </a:endParaRPr>
          </a:p>
        </p:txBody>
      </p:sp>
      <p:sp>
        <p:nvSpPr>
          <p:cNvPr id="34" name="Rectangle 33"/>
          <p:cNvSpPr/>
          <p:nvPr/>
        </p:nvSpPr>
        <p:spPr>
          <a:xfrm>
            <a:off x="10929850"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err="1" smtClean="0">
                <a:solidFill>
                  <a:schemeClr val="accent3">
                    <a:lumMod val="20000"/>
                    <a:lumOff val="80000"/>
                  </a:schemeClr>
                </a:solidFill>
              </a:rPr>
              <a:t>Metodologie</a:t>
            </a:r>
            <a:endParaRPr lang="en-US" sz="5400" b="1" dirty="0">
              <a:solidFill>
                <a:schemeClr val="accent3">
                  <a:lumMod val="20000"/>
                  <a:lumOff val="80000"/>
                </a:schemeClr>
              </a:solidFill>
            </a:endParaRPr>
          </a:p>
        </p:txBody>
      </p:sp>
      <p:sp>
        <p:nvSpPr>
          <p:cNvPr id="14" name="Text Box 193"/>
          <p:cNvSpPr txBox="1">
            <a:spLocks noChangeArrowheads="1"/>
          </p:cNvSpPr>
          <p:nvPr/>
        </p:nvSpPr>
        <p:spPr bwMode="auto">
          <a:xfrm>
            <a:off x="20178184" y="28871587"/>
            <a:ext cx="8407576" cy="727625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dirty="0">
                <a:latin typeface="Calibri" pitchFamily="34" charset="0"/>
              </a:rPr>
              <a:t>Proiectul exemplifică modul în care tehnologiile automate pot fi utilizate pentru analiza personalității, oferind o metodă rapidă și obiectivă aplicabilă în domenii precum psihologia, recrutarea sau consilierea.</a:t>
            </a:r>
            <a:endParaRPr lang="en-US" sz="3000" dirty="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Rezultatele </a:t>
            </a:r>
            <a:r>
              <a:rPr lang="vi-VN" sz="3000" dirty="0">
                <a:latin typeface="Calibri" pitchFamily="34" charset="0"/>
              </a:rPr>
              <a:t>obținute confirmă potențialul utilizării rețelelor neuronale artificiale și a prelucrării imaginilor pentru extragerea de informații relevante din caracteristicile scrisului</a:t>
            </a:r>
            <a:r>
              <a:rPr lang="vi-VN" sz="3000" dirty="0" smtClean="0">
                <a:latin typeface="Calibri" pitchFamily="34" charset="0"/>
              </a:rPr>
              <a:t>.</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Un </a:t>
            </a:r>
            <a:r>
              <a:rPr lang="vi-VN" sz="3000" dirty="0">
                <a:latin typeface="Calibri" pitchFamily="34" charset="0"/>
              </a:rPr>
              <a:t>aspect esențial în dezvoltarea acestui sistem îl reprezintă calitatea și diversitatea setului de date de antrenament, care influențează direct precizia și generalizarea modelului. </a:t>
            </a:r>
            <a:endParaRPr lang="en-US" sz="3000" dirty="0" smtClean="0">
              <a:latin typeface="Calibri" pitchFamily="34" charset="0"/>
            </a:endParaRPr>
          </a:p>
        </p:txBody>
      </p:sp>
      <p:sp>
        <p:nvSpPr>
          <p:cNvPr id="36" name="Rectangle 35"/>
          <p:cNvSpPr/>
          <p:nvPr/>
        </p:nvSpPr>
        <p:spPr>
          <a:xfrm>
            <a:off x="20173550" y="27980040"/>
            <a:ext cx="8412209"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err="1" smtClean="0">
                <a:solidFill>
                  <a:schemeClr val="accent3">
                    <a:lumMod val="20000"/>
                    <a:lumOff val="80000"/>
                  </a:schemeClr>
                </a:solidFill>
              </a:rPr>
              <a:t>Concluzii</a:t>
            </a:r>
            <a:endParaRPr lang="en-US" sz="5400" b="1" dirty="0">
              <a:solidFill>
                <a:schemeClr val="accent3">
                  <a:lumMod val="20000"/>
                  <a:lumOff val="80000"/>
                </a:schemeClr>
              </a:solidFill>
            </a:endParaRPr>
          </a:p>
        </p:txBody>
      </p:sp>
      <p:sp>
        <p:nvSpPr>
          <p:cNvPr id="11" name="Text Box 190"/>
          <p:cNvSpPr txBox="1">
            <a:spLocks noChangeArrowheads="1"/>
          </p:cNvSpPr>
          <p:nvPr/>
        </p:nvSpPr>
        <p:spPr bwMode="auto">
          <a:xfrm>
            <a:off x="1675958" y="16212364"/>
            <a:ext cx="8407576" cy="15124552"/>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dirty="0">
                <a:latin typeface="+mn-lt"/>
              </a:rPr>
              <a:t>Proiectul propune un sistem automat pentru analiza scrisului de mână, utilizat pentru a identifica trăsături de personalitate în mod rapid și obiectiv. </a:t>
            </a:r>
            <a:endParaRPr lang="en-US" sz="3000" dirty="0" smtClean="0">
              <a:latin typeface="+mn-lt"/>
            </a:endParaRPr>
          </a:p>
          <a:p>
            <a:pPr eaLnBrk="1" hangingPunct="1"/>
            <a:endParaRPr lang="en-US" sz="3000" dirty="0" smtClean="0">
              <a:latin typeface="+mn-lt"/>
            </a:endParaRPr>
          </a:p>
          <a:p>
            <a:pPr eaLnBrk="1" hangingPunct="1"/>
            <a:r>
              <a:rPr lang="vi-VN" sz="3000" dirty="0" smtClean="0">
                <a:latin typeface="+mn-lt"/>
              </a:rPr>
              <a:t>Studiile </a:t>
            </a:r>
            <a:r>
              <a:rPr lang="vi-VN" sz="3000" dirty="0">
                <a:latin typeface="+mn-lt"/>
              </a:rPr>
              <a:t>sugerează că aspecte precum spațierea, înclinarea sau presiunea scrisului pot oferi indicii despre trăsăturile de personalitate, iar automatizarea acestui proces elimină interpretările subiective și erorile umane, fiind utilă în recrutare, psihologie și consiliere</a:t>
            </a:r>
            <a:r>
              <a:rPr lang="vi-VN" sz="3000" dirty="0" smtClean="0">
                <a:latin typeface="+mn-lt"/>
              </a:rPr>
              <a:t>.</a:t>
            </a:r>
            <a:endParaRPr lang="en-US" sz="3000" dirty="0" smtClean="0">
              <a:latin typeface="+mn-lt"/>
            </a:endParaRPr>
          </a:p>
          <a:p>
            <a:pPr eaLnBrk="1" hangingPunct="1"/>
            <a:endParaRPr lang="en-US" sz="3000" dirty="0" smtClean="0">
              <a:latin typeface="+mn-lt"/>
            </a:endParaRPr>
          </a:p>
          <a:p>
            <a:pPr eaLnBrk="1" hangingPunct="1"/>
            <a:r>
              <a:rPr lang="vi-VN" sz="3000" dirty="0" smtClean="0">
                <a:latin typeface="+mn-lt"/>
              </a:rPr>
              <a:t>Fluxul </a:t>
            </a:r>
            <a:r>
              <a:rPr lang="vi-VN" sz="3000" dirty="0">
                <a:latin typeface="+mn-lt"/>
              </a:rPr>
              <a:t>de lucru constă în preprocesarea imaginilor pentru uniformizare, extragerea trăsăturilor relevante (de exemplu, dimensiunea literelor, spațierea liniilor și presiunea scrisului) și clasificarea acestora folosind o rețea neuronală artificială (ANN). </a:t>
            </a:r>
            <a:endParaRPr lang="en-US" sz="3000" dirty="0" smtClean="0">
              <a:latin typeface="+mn-lt"/>
            </a:endParaRPr>
          </a:p>
          <a:p>
            <a:pPr eaLnBrk="1" hangingPunct="1"/>
            <a:endParaRPr lang="en-US" sz="3000" dirty="0" smtClean="0">
              <a:latin typeface="+mn-lt"/>
            </a:endParaRPr>
          </a:p>
          <a:p>
            <a:pPr eaLnBrk="1" hangingPunct="1"/>
            <a:r>
              <a:rPr lang="vi-VN" sz="3000" dirty="0" smtClean="0">
                <a:latin typeface="+mn-lt"/>
              </a:rPr>
              <a:t>Modelul </a:t>
            </a:r>
            <a:r>
              <a:rPr lang="vi-VN" sz="3000" dirty="0">
                <a:latin typeface="+mn-lt"/>
              </a:rPr>
              <a:t>antrenat pe un set echilibrat de date determină cinci trăsături dominante: </a:t>
            </a:r>
            <a:endParaRPr lang="en-US" sz="3000" dirty="0" smtClean="0">
              <a:latin typeface="+mn-lt"/>
            </a:endParaRPr>
          </a:p>
          <a:p>
            <a:pPr eaLnBrk="1" hangingPunct="1"/>
            <a:r>
              <a:rPr lang="en-US" sz="3000" dirty="0" smtClean="0">
                <a:latin typeface="+mn-lt"/>
              </a:rPr>
              <a:t>- </a:t>
            </a:r>
            <a:r>
              <a:rPr lang="vi-VN" sz="3000" dirty="0" smtClean="0">
                <a:latin typeface="+mn-lt"/>
              </a:rPr>
              <a:t>Amabilitate </a:t>
            </a:r>
            <a:r>
              <a:rPr lang="vi-VN" sz="3000" dirty="0">
                <a:latin typeface="+mn-lt"/>
              </a:rPr>
              <a:t>(</a:t>
            </a:r>
            <a:r>
              <a:rPr lang="vi-VN" sz="3000" b="1" dirty="0">
                <a:latin typeface="+mn-lt"/>
              </a:rPr>
              <a:t>Agreeableness</a:t>
            </a:r>
            <a:r>
              <a:rPr lang="vi-VN" sz="3000" dirty="0" smtClean="0">
                <a:latin typeface="+mn-lt"/>
              </a:rPr>
              <a:t>)</a:t>
            </a:r>
            <a:endParaRPr lang="en-US" sz="3000" dirty="0" smtClean="0">
              <a:latin typeface="+mn-lt"/>
            </a:endParaRPr>
          </a:p>
          <a:p>
            <a:pPr eaLnBrk="1" hangingPunct="1"/>
            <a:r>
              <a:rPr lang="en-US" sz="3000" dirty="0" smtClean="0">
                <a:latin typeface="+mn-lt"/>
              </a:rPr>
              <a:t>- </a:t>
            </a:r>
            <a:r>
              <a:rPr lang="vi-VN" sz="3000" dirty="0" smtClean="0">
                <a:latin typeface="+mn-lt"/>
              </a:rPr>
              <a:t>Conștiinciozitate </a:t>
            </a:r>
            <a:r>
              <a:rPr lang="vi-VN" sz="3000" dirty="0">
                <a:latin typeface="+mn-lt"/>
              </a:rPr>
              <a:t>(</a:t>
            </a:r>
            <a:r>
              <a:rPr lang="vi-VN" sz="3000" b="1" dirty="0" smtClean="0">
                <a:latin typeface="+mn-lt"/>
              </a:rPr>
              <a:t>Conscientiousness</a:t>
            </a:r>
            <a:r>
              <a:rPr lang="vi-VN" sz="3000" dirty="0" smtClean="0">
                <a:latin typeface="+mn-lt"/>
              </a:rPr>
              <a:t>)</a:t>
            </a:r>
            <a:endParaRPr lang="en-US" sz="3000" dirty="0" smtClean="0">
              <a:latin typeface="+mn-lt"/>
            </a:endParaRPr>
          </a:p>
          <a:p>
            <a:pPr eaLnBrk="1" hangingPunct="1"/>
            <a:r>
              <a:rPr lang="en-US" sz="3000" dirty="0" smtClean="0">
                <a:latin typeface="+mn-lt"/>
              </a:rPr>
              <a:t>- </a:t>
            </a:r>
            <a:r>
              <a:rPr lang="vi-VN" sz="3000" dirty="0" smtClean="0">
                <a:latin typeface="+mn-lt"/>
              </a:rPr>
              <a:t>Extravertire </a:t>
            </a:r>
            <a:r>
              <a:rPr lang="vi-VN" sz="3000" dirty="0">
                <a:latin typeface="+mn-lt"/>
              </a:rPr>
              <a:t>(</a:t>
            </a:r>
            <a:r>
              <a:rPr lang="vi-VN" sz="3000" b="1" dirty="0" smtClean="0">
                <a:latin typeface="+mn-lt"/>
              </a:rPr>
              <a:t>Extraversion</a:t>
            </a:r>
            <a:r>
              <a:rPr lang="vi-VN" sz="3000" dirty="0" smtClean="0">
                <a:latin typeface="+mn-lt"/>
              </a:rPr>
              <a:t>)</a:t>
            </a:r>
            <a:endParaRPr lang="en-US" sz="3000" dirty="0" smtClean="0">
              <a:latin typeface="+mn-lt"/>
            </a:endParaRPr>
          </a:p>
          <a:p>
            <a:pPr eaLnBrk="1" hangingPunct="1"/>
            <a:r>
              <a:rPr lang="en-US" sz="3000" dirty="0" smtClean="0">
                <a:latin typeface="+mn-lt"/>
              </a:rPr>
              <a:t>- </a:t>
            </a:r>
            <a:r>
              <a:rPr lang="vi-VN" sz="3000" dirty="0" smtClean="0">
                <a:latin typeface="+mn-lt"/>
              </a:rPr>
              <a:t>Neuroticism </a:t>
            </a:r>
            <a:r>
              <a:rPr lang="vi-VN" sz="3000" dirty="0">
                <a:latin typeface="+mn-lt"/>
              </a:rPr>
              <a:t>(</a:t>
            </a:r>
            <a:r>
              <a:rPr lang="vi-VN" sz="3000" b="1" dirty="0" smtClean="0">
                <a:latin typeface="+mn-lt"/>
              </a:rPr>
              <a:t>Neuroticism</a:t>
            </a:r>
            <a:r>
              <a:rPr lang="vi-VN" sz="3000" dirty="0" smtClean="0">
                <a:latin typeface="+mn-lt"/>
              </a:rPr>
              <a:t>)</a:t>
            </a:r>
            <a:endParaRPr lang="en-US" sz="3000" dirty="0" smtClean="0">
              <a:latin typeface="+mn-lt"/>
            </a:endParaRPr>
          </a:p>
          <a:p>
            <a:pPr eaLnBrk="1" hangingPunct="1"/>
            <a:r>
              <a:rPr lang="en-US" sz="3000" dirty="0" smtClean="0">
                <a:latin typeface="+mn-lt"/>
              </a:rPr>
              <a:t>- </a:t>
            </a:r>
            <a:r>
              <a:rPr lang="vi-VN" sz="3000" dirty="0" smtClean="0">
                <a:latin typeface="+mn-lt"/>
              </a:rPr>
              <a:t>Deschidere </a:t>
            </a:r>
            <a:r>
              <a:rPr lang="vi-VN" sz="3000" dirty="0">
                <a:latin typeface="+mn-lt"/>
              </a:rPr>
              <a:t>către experiențe (</a:t>
            </a:r>
            <a:r>
              <a:rPr lang="vi-VN" sz="3000" b="1" dirty="0">
                <a:latin typeface="+mn-lt"/>
              </a:rPr>
              <a:t>Openness</a:t>
            </a:r>
            <a:r>
              <a:rPr lang="vi-VN" sz="3000" dirty="0" smtClean="0">
                <a:latin typeface="+mn-lt"/>
              </a:rPr>
              <a:t>).</a:t>
            </a:r>
            <a:endParaRPr lang="en-US" sz="3000" dirty="0" smtClean="0">
              <a:latin typeface="+mn-lt"/>
            </a:endParaRPr>
          </a:p>
          <a:p>
            <a:pPr eaLnBrk="1" hangingPunct="1"/>
            <a:endParaRPr lang="en-US" sz="3000" dirty="0" smtClean="0">
              <a:latin typeface="+mn-lt"/>
            </a:endParaRPr>
          </a:p>
          <a:p>
            <a:pPr eaLnBrk="1" hangingPunct="1"/>
            <a:r>
              <a:rPr lang="vi-VN" sz="3000" dirty="0" smtClean="0">
                <a:latin typeface="+mn-lt"/>
              </a:rPr>
              <a:t>Rezultatele </a:t>
            </a:r>
            <a:r>
              <a:rPr lang="vi-VN" sz="3000" dirty="0">
                <a:latin typeface="+mn-lt"/>
              </a:rPr>
              <a:t>sunt prezentate sub formă de rapoarte intuitive, demonstrând potențialul soluției de a accelera analiza personalității și de a deschide noi direcții pentru utilizarea învățării automate în domeniul psihologiei aplicate.</a:t>
            </a:r>
            <a:endParaRPr lang="en-US" sz="3000" dirty="0">
              <a:latin typeface="+mn-lt"/>
            </a:endParaRPr>
          </a:p>
        </p:txBody>
      </p:sp>
      <p:sp>
        <p:nvSpPr>
          <p:cNvPr id="45" name="Rectangle 44"/>
          <p:cNvSpPr/>
          <p:nvPr/>
        </p:nvSpPr>
        <p:spPr>
          <a:xfrm>
            <a:off x="20146564" y="16493611"/>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err="1" smtClean="0">
                <a:solidFill>
                  <a:schemeClr val="accent3">
                    <a:lumMod val="20000"/>
                    <a:lumOff val="80000"/>
                  </a:schemeClr>
                </a:solidFill>
              </a:rPr>
              <a:t>Rezultate</a:t>
            </a:r>
            <a:endParaRPr lang="en-US" sz="5400" b="1" dirty="0">
              <a:solidFill>
                <a:schemeClr val="accent3">
                  <a:lumMod val="20000"/>
                  <a:lumOff val="80000"/>
                </a:schemeClr>
              </a:solidFill>
            </a:endParaRPr>
          </a:p>
        </p:txBody>
      </p:sp>
      <p:sp>
        <p:nvSpPr>
          <p:cNvPr id="51" name="Text Box 180"/>
          <p:cNvSpPr txBox="1">
            <a:spLocks noChangeArrowheads="1"/>
          </p:cNvSpPr>
          <p:nvPr/>
        </p:nvSpPr>
        <p:spPr bwMode="auto">
          <a:xfrm>
            <a:off x="1681515" y="31723773"/>
            <a:ext cx="7328815"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err="1" smtClean="0">
                <a:latin typeface="Calibri" pitchFamily="34" charset="0"/>
              </a:rPr>
              <a:t>Exemplu</a:t>
            </a:r>
            <a:r>
              <a:rPr lang="en-US" sz="2400" b="1" dirty="0" smtClean="0">
                <a:latin typeface="Calibri" pitchFamily="34" charset="0"/>
              </a:rPr>
              <a:t> </a:t>
            </a:r>
            <a:r>
              <a:rPr lang="en-US" sz="2400" dirty="0" smtClean="0">
                <a:latin typeface="Calibri" pitchFamily="34" charset="0"/>
              </a:rPr>
              <a:t>de imagine </a:t>
            </a:r>
            <a:r>
              <a:rPr lang="en-US" sz="2400" dirty="0" err="1" smtClean="0">
                <a:latin typeface="Calibri" pitchFamily="34" charset="0"/>
              </a:rPr>
              <a:t>folosita</a:t>
            </a:r>
            <a:r>
              <a:rPr lang="en-US" sz="2400" dirty="0" smtClean="0">
                <a:latin typeface="Calibri" pitchFamily="34" charset="0"/>
              </a:rPr>
              <a:t> </a:t>
            </a:r>
            <a:r>
              <a:rPr lang="en-US" sz="2400" dirty="0" err="1" smtClean="0">
                <a:latin typeface="Calibri" pitchFamily="34" charset="0"/>
              </a:rPr>
              <a:t>pentru</a:t>
            </a:r>
            <a:r>
              <a:rPr lang="en-US" sz="2400" dirty="0" smtClean="0">
                <a:latin typeface="Calibri" pitchFamily="34" charset="0"/>
              </a:rPr>
              <a:t> </a:t>
            </a:r>
            <a:r>
              <a:rPr lang="en-US" sz="2400" dirty="0" err="1" smtClean="0">
                <a:latin typeface="Calibri" pitchFamily="34" charset="0"/>
              </a:rPr>
              <a:t>antrenarea</a:t>
            </a:r>
            <a:r>
              <a:rPr lang="en-US" sz="2400" dirty="0" smtClean="0">
                <a:latin typeface="Calibri" pitchFamily="34" charset="0"/>
              </a:rPr>
              <a:t> </a:t>
            </a:r>
            <a:r>
              <a:rPr lang="en-US" sz="2400" dirty="0" err="1" smtClean="0">
                <a:latin typeface="Calibri" pitchFamily="34" charset="0"/>
              </a:rPr>
              <a:t>modelului</a:t>
            </a:r>
            <a:endParaRPr lang="en-US" sz="2400" dirty="0">
              <a:latin typeface="Calibri" pitchFamily="34" charset="0"/>
            </a:endParaRPr>
          </a:p>
        </p:txBody>
      </p:sp>
      <p:sp>
        <p:nvSpPr>
          <p:cNvPr id="52" name="Text Box 181"/>
          <p:cNvSpPr txBox="1">
            <a:spLocks noChangeArrowheads="1"/>
          </p:cNvSpPr>
          <p:nvPr/>
        </p:nvSpPr>
        <p:spPr bwMode="auto">
          <a:xfrm>
            <a:off x="1653731" y="35049707"/>
            <a:ext cx="561943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err="1" smtClean="0">
                <a:latin typeface="Calibri" pitchFamily="34" charset="0"/>
              </a:rPr>
              <a:t>Exemplu</a:t>
            </a:r>
            <a:r>
              <a:rPr lang="en-US" sz="2400" b="1" dirty="0" smtClean="0">
                <a:latin typeface="Calibri" pitchFamily="34" charset="0"/>
              </a:rPr>
              <a:t> </a:t>
            </a:r>
            <a:r>
              <a:rPr lang="en-US" sz="2400" dirty="0" smtClean="0">
                <a:latin typeface="Calibri" pitchFamily="34" charset="0"/>
              </a:rPr>
              <a:t>de imagine </a:t>
            </a:r>
            <a:r>
              <a:rPr lang="en-US" sz="2400" dirty="0" err="1" smtClean="0">
                <a:latin typeface="Calibri" pitchFamily="34" charset="0"/>
              </a:rPr>
              <a:t>analizata</a:t>
            </a:r>
            <a:r>
              <a:rPr lang="en-US" sz="2400" dirty="0" smtClean="0">
                <a:latin typeface="Calibri" pitchFamily="34" charset="0"/>
              </a:rPr>
              <a:t> din </a:t>
            </a:r>
            <a:r>
              <a:rPr lang="en-US" sz="2400" dirty="0" err="1" smtClean="0">
                <a:latin typeface="Calibri" pitchFamily="34" charset="0"/>
              </a:rPr>
              <a:t>setul</a:t>
            </a:r>
            <a:r>
              <a:rPr lang="en-US" sz="2400" dirty="0" smtClean="0">
                <a:latin typeface="Calibri" pitchFamily="34" charset="0"/>
              </a:rPr>
              <a:t> IAM</a:t>
            </a:r>
            <a:endParaRPr lang="en-US" sz="2400" dirty="0">
              <a:latin typeface="Calibri" pitchFamily="34" charset="0"/>
            </a:endParaRPr>
          </a:p>
        </p:txBody>
      </p:sp>
      <p:sp>
        <p:nvSpPr>
          <p:cNvPr id="53" name="Text Box 180"/>
          <p:cNvSpPr txBox="1">
            <a:spLocks noChangeArrowheads="1"/>
          </p:cNvSpPr>
          <p:nvPr/>
        </p:nvSpPr>
        <p:spPr bwMode="auto">
          <a:xfrm>
            <a:off x="10714037" y="28970019"/>
            <a:ext cx="410767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err="1" smtClean="0">
                <a:latin typeface="Calibri" pitchFamily="34" charset="0"/>
              </a:rPr>
              <a:t>Exemplu</a:t>
            </a:r>
            <a:r>
              <a:rPr lang="en-US" sz="2400" b="1" dirty="0" smtClean="0">
                <a:latin typeface="Calibri" pitchFamily="34" charset="0"/>
              </a:rPr>
              <a:t> </a:t>
            </a:r>
            <a:r>
              <a:rPr lang="en-US" sz="2400" dirty="0" smtClean="0">
                <a:latin typeface="Calibri" pitchFamily="34" charset="0"/>
              </a:rPr>
              <a:t>de </a:t>
            </a:r>
            <a:r>
              <a:rPr lang="en-US" sz="2400" dirty="0" err="1" smtClean="0">
                <a:latin typeface="Calibri" pitchFamily="34" charset="0"/>
              </a:rPr>
              <a:t>rezultat</a:t>
            </a:r>
            <a:r>
              <a:rPr lang="en-US" sz="2400" dirty="0" smtClean="0">
                <a:latin typeface="Calibri" pitchFamily="34" charset="0"/>
              </a:rPr>
              <a:t> </a:t>
            </a:r>
            <a:r>
              <a:rPr lang="en-US" sz="2400" dirty="0">
                <a:latin typeface="Calibri" pitchFamily="34" charset="0"/>
              </a:rPr>
              <a:t>(</a:t>
            </a:r>
            <a:r>
              <a:rPr lang="en-US" sz="2400" dirty="0" err="1">
                <a:latin typeface="Calibri" pitchFamily="34" charset="0"/>
              </a:rPr>
              <a:t>fișier</a:t>
            </a:r>
            <a:r>
              <a:rPr lang="en-US" sz="2400" dirty="0">
                <a:latin typeface="Calibri" pitchFamily="34" charset="0"/>
              </a:rPr>
              <a:t> </a:t>
            </a:r>
            <a:r>
              <a:rPr lang="en-US" sz="2400" dirty="0" smtClean="0">
                <a:latin typeface="Calibri" pitchFamily="34" charset="0"/>
              </a:rPr>
              <a:t>PDF)</a:t>
            </a:r>
            <a:endParaRPr lang="en-US" sz="2400" dirty="0">
              <a:latin typeface="Calibri" pitchFamily="34" charset="0"/>
            </a:endParaRPr>
          </a:p>
        </p:txBody>
      </p:sp>
      <p:sp>
        <p:nvSpPr>
          <p:cNvPr id="37" name="Text Box 180"/>
          <p:cNvSpPr txBox="1">
            <a:spLocks noChangeArrowheads="1"/>
          </p:cNvSpPr>
          <p:nvPr/>
        </p:nvSpPr>
        <p:spPr bwMode="auto">
          <a:xfrm>
            <a:off x="19814381" y="14863666"/>
            <a:ext cx="6348226"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vi-VN" sz="2400" b="1" dirty="0">
                <a:latin typeface="Calibri" pitchFamily="34" charset="0"/>
              </a:rPr>
              <a:t>Matricea de confuzie </a:t>
            </a:r>
            <a:r>
              <a:rPr lang="vi-VN" sz="2400" dirty="0">
                <a:latin typeface="Calibri" pitchFamily="34" charset="0"/>
              </a:rPr>
              <a:t>a modelului după antrenare</a:t>
            </a:r>
            <a:endParaRPr lang="en-US" sz="2400" dirty="0">
              <a:latin typeface="Calibri" pitchFamily="34" charset="0"/>
            </a:endParaRPr>
          </a:p>
        </p:txBody>
      </p:sp>
      <p:pic>
        <p:nvPicPr>
          <p:cNvPr id="1026" name="Picture 2" descr="https://upload.wikimedia.org/wikipedia/ro/1/16/Logo-tuias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70" y="680486"/>
            <a:ext cx="283845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c.tuiasi.ro/wp-content/uploads/2019/05/cropped-logo_ac_ias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87437" y="1134510"/>
            <a:ext cx="2901950" cy="2901952"/>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22715944" y="39898650"/>
            <a:ext cx="6673443" cy="918816"/>
          </a:xfrm>
          <a:prstGeom prst="rect">
            <a:avLst/>
          </a:prstGeom>
          <a:noFill/>
        </p:spPr>
        <p:txBody>
          <a:bodyPr wrap="none" lIns="86970" tIns="43485" rIns="86970" bIns="43485" rtlCol="0">
            <a:spAutoFit/>
          </a:bodyPr>
          <a:lstStyle/>
          <a:p>
            <a:r>
              <a:rPr lang="en-US" sz="5400" b="1" dirty="0" err="1" smtClean="0"/>
              <a:t>Profesori</a:t>
            </a:r>
            <a:r>
              <a:rPr lang="en-US" sz="5400" b="1" dirty="0" smtClean="0"/>
              <a:t> </a:t>
            </a:r>
            <a:r>
              <a:rPr lang="en-US" sz="5400" b="1" dirty="0" err="1" smtClean="0"/>
              <a:t>coordonatori</a:t>
            </a:r>
            <a:endParaRPr lang="en-US" sz="5400" b="1" dirty="0"/>
          </a:p>
        </p:txBody>
      </p:sp>
      <p:sp>
        <p:nvSpPr>
          <p:cNvPr id="39" name="TextBox 38"/>
          <p:cNvSpPr txBox="1"/>
          <p:nvPr/>
        </p:nvSpPr>
        <p:spPr>
          <a:xfrm>
            <a:off x="24782682" y="40817466"/>
            <a:ext cx="4624167" cy="1472814"/>
          </a:xfrm>
          <a:prstGeom prst="rect">
            <a:avLst/>
          </a:prstGeom>
          <a:solidFill>
            <a:schemeClr val="accent1">
              <a:lumMod val="40000"/>
              <a:lumOff val="60000"/>
            </a:schemeClr>
          </a:solidFill>
        </p:spPr>
        <p:txBody>
          <a:bodyPr wrap="square" lIns="86970" tIns="43485" rIns="86970" bIns="43485" rtlCol="0">
            <a:spAutoFit/>
          </a:bodyPr>
          <a:lstStyle/>
          <a:p>
            <a:pPr algn="r"/>
            <a:r>
              <a:rPr lang="en-US" sz="3000" dirty="0" err="1"/>
              <a:t>Ș.l.dr.ing</a:t>
            </a:r>
            <a:r>
              <a:rPr lang="en-US" sz="3000" dirty="0"/>
              <a:t>. </a:t>
            </a:r>
            <a:r>
              <a:rPr lang="en-US" sz="3000" dirty="0" err="1"/>
              <a:t>Zvorișteanu</a:t>
            </a:r>
            <a:r>
              <a:rPr lang="en-US" sz="3000" dirty="0"/>
              <a:t> </a:t>
            </a:r>
            <a:r>
              <a:rPr lang="en-US" sz="3000" dirty="0" err="1" smtClean="0"/>
              <a:t>Otilia</a:t>
            </a:r>
            <a:endParaRPr lang="en-US" sz="3000" dirty="0" smtClean="0"/>
          </a:p>
          <a:p>
            <a:pPr algn="r"/>
            <a:r>
              <a:rPr lang="en-US" sz="3000" dirty="0" err="1"/>
              <a:t>Ștefan</a:t>
            </a:r>
            <a:r>
              <a:rPr lang="en-US" sz="3000" dirty="0"/>
              <a:t>-Daniel </a:t>
            </a:r>
            <a:r>
              <a:rPr lang="en-US" sz="3000" dirty="0" err="1"/>
              <a:t>Achirei</a:t>
            </a:r>
            <a:endParaRPr lang="en-US" sz="3000" dirty="0"/>
          </a:p>
          <a:p>
            <a:pPr algn="r"/>
            <a:r>
              <a:rPr lang="en-US" sz="3000" dirty="0"/>
              <a:t>Elena-Claudia </a:t>
            </a:r>
            <a:r>
              <a:rPr lang="en-US" sz="3000" dirty="0" err="1"/>
              <a:t>Maftei</a:t>
            </a:r>
            <a:endParaRPr lang="en-US" sz="3000" dirty="0" smtClean="0"/>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8768" y="16516632"/>
            <a:ext cx="9345613" cy="935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23332" y="6240826"/>
            <a:ext cx="9517280" cy="8384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6236" y="29599674"/>
            <a:ext cx="9210675"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1515" y="32369919"/>
            <a:ext cx="8418689"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2945" y="35633487"/>
            <a:ext cx="8416309"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805075" y="38758828"/>
            <a:ext cx="10783224" cy="3319473"/>
          </a:xfrm>
          <a:prstGeom prst="rect">
            <a:avLst/>
          </a:prstGeom>
          <a:solidFill>
            <a:schemeClr val="accent1">
              <a:lumMod val="40000"/>
              <a:lumOff val="60000"/>
            </a:schemeClr>
          </a:solidFill>
        </p:spPr>
        <p:txBody>
          <a:bodyPr wrap="square" lIns="86970" tIns="43485" rIns="86970" bIns="43485" rtlCol="0">
            <a:spAutoFit/>
          </a:bodyPr>
          <a:lstStyle/>
          <a:p>
            <a:r>
              <a:rPr lang="en-US" sz="3000" dirty="0"/>
              <a:t>1. Personality Traits Identification Through Handwriting Analysis (T. </a:t>
            </a:r>
            <a:r>
              <a:rPr lang="en-US" sz="3000" dirty="0" err="1"/>
              <a:t>Mekhaznia</a:t>
            </a:r>
            <a:r>
              <a:rPr lang="en-US" sz="3000" dirty="0"/>
              <a:t>, C. </a:t>
            </a:r>
            <a:r>
              <a:rPr lang="en-US" sz="3000" dirty="0" err="1"/>
              <a:t>Djeddi</a:t>
            </a:r>
            <a:r>
              <a:rPr lang="en-US" sz="3000" dirty="0"/>
              <a:t>, S. </a:t>
            </a:r>
            <a:r>
              <a:rPr lang="en-US" sz="3000" dirty="0" err="1"/>
              <a:t>Sarkar</a:t>
            </a:r>
            <a:r>
              <a:rPr lang="en-US" sz="3000" dirty="0"/>
              <a:t>)</a:t>
            </a:r>
          </a:p>
          <a:p>
            <a:r>
              <a:rPr lang="en-US" sz="3000" dirty="0"/>
              <a:t>2. Handwriting and Drawing Features for Detecting Personality Traits (A. Esposito, T. </a:t>
            </a:r>
            <a:r>
              <a:rPr lang="en-US" sz="3000" dirty="0" err="1"/>
              <a:t>Amorese</a:t>
            </a:r>
            <a:r>
              <a:rPr lang="en-US" sz="3000" dirty="0"/>
              <a:t>, M. </a:t>
            </a:r>
            <a:r>
              <a:rPr lang="en-US" sz="3000" dirty="0" err="1"/>
              <a:t>Buonanno</a:t>
            </a:r>
            <a:r>
              <a:rPr lang="en-US" sz="3000" dirty="0"/>
              <a:t>)</a:t>
            </a:r>
          </a:p>
          <a:p>
            <a:r>
              <a:rPr lang="en-US" sz="3000" dirty="0"/>
              <a:t>3. Handwritten Character Recognition (S. </a:t>
            </a:r>
            <a:r>
              <a:rPr lang="en-US" sz="3000" dirty="0" err="1"/>
              <a:t>Firdous</a:t>
            </a:r>
            <a:r>
              <a:rPr lang="en-US" sz="3000" dirty="0"/>
              <a:t>)</a:t>
            </a:r>
          </a:p>
          <a:p>
            <a:r>
              <a:rPr lang="en-US" sz="3000" dirty="0"/>
              <a:t>4. Detection of Personality Features From Handwriting By Machine Learning Methods (H. </a:t>
            </a:r>
            <a:r>
              <a:rPr lang="en-US" sz="3000" dirty="0" err="1"/>
              <a:t>Müsevitoğlu</a:t>
            </a:r>
            <a:r>
              <a:rPr lang="en-US" sz="3000" dirty="0"/>
              <a:t>, A. </a:t>
            </a:r>
            <a:r>
              <a:rPr lang="en-US" sz="3000" dirty="0" err="1"/>
              <a:t>Öztürk</a:t>
            </a:r>
            <a:r>
              <a:rPr lang="en-US" sz="3000" dirty="0"/>
              <a:t>, F.N. </a:t>
            </a:r>
            <a:r>
              <a:rPr lang="en-US" sz="3000" dirty="0" err="1"/>
              <a:t>Başünald</a:t>
            </a:r>
            <a:r>
              <a:rPr lang="en-US" sz="3000" dirty="0"/>
              <a:t>)</a:t>
            </a:r>
            <a:endParaRPr lang="en-US" sz="3000" dirty="0" smtClean="0"/>
          </a:p>
        </p:txBody>
      </p:sp>
      <p:sp>
        <p:nvSpPr>
          <p:cNvPr id="30" name="TextBox 29"/>
          <p:cNvSpPr txBox="1"/>
          <p:nvPr/>
        </p:nvSpPr>
        <p:spPr>
          <a:xfrm>
            <a:off x="787613" y="37779506"/>
            <a:ext cx="2815207" cy="918816"/>
          </a:xfrm>
          <a:prstGeom prst="rect">
            <a:avLst/>
          </a:prstGeom>
          <a:noFill/>
        </p:spPr>
        <p:txBody>
          <a:bodyPr wrap="none" lIns="86970" tIns="43485" rIns="86970" bIns="43485" rtlCol="0">
            <a:spAutoFit/>
          </a:bodyPr>
          <a:lstStyle/>
          <a:p>
            <a:r>
              <a:rPr lang="en-US" sz="5400" b="1" dirty="0" err="1" smtClean="0"/>
              <a:t>Referinte</a:t>
            </a:r>
            <a:endParaRPr lang="en-US" sz="5400" b="1" dirty="0"/>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2684</TotalTime>
  <Words>675</Words>
  <Application>Microsoft Office PowerPoint</Application>
  <PresentationFormat>Custom</PresentationFormat>
  <Paragraphs>59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Popa Serban;Chihalau Gabriel</dc:creator>
  <dc:description>Quality poster printing
www.genigraphics.com
1-800-790-4001</dc:description>
  <cp:lastModifiedBy>V3</cp:lastModifiedBy>
  <cp:revision>103</cp:revision>
  <cp:lastPrinted>2013-02-12T02:21:55Z</cp:lastPrinted>
  <dcterms:created xsi:type="dcterms:W3CDTF">2013-02-10T21:14:48Z</dcterms:created>
  <dcterms:modified xsi:type="dcterms:W3CDTF">2025-01-08T22:54:03Z</dcterms:modified>
</cp:coreProperties>
</file>