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58" r:id="rId7"/>
    <p:sldId id="266" r:id="rId8"/>
    <p:sldId id="277" r:id="rId9"/>
    <p:sldId id="262" r:id="rId10"/>
    <p:sldId id="261" r:id="rId11"/>
    <p:sldId id="276" r:id="rId12"/>
    <p:sldId id="272" r:id="rId13"/>
    <p:sldId id="273" r:id="rId14"/>
    <p:sldId id="280" r:id="rId15"/>
    <p:sldId id="27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0704" autoAdjust="0"/>
  </p:normalViewPr>
  <p:slideViewPr>
    <p:cSldViewPr snapToGrid="0">
      <p:cViewPr varScale="1">
        <p:scale>
          <a:sx n="70" d="100"/>
          <a:sy n="70" d="100"/>
        </p:scale>
        <p:origin x="78"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6/26/2023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6/26/2023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www.crowdstrike.com/cybersecurity-101/web-application-firewall/" TargetMode="External"/><Relationship Id="rId2" Type="http://schemas.openxmlformats.org/officeDocument/2006/relationships/hyperlink" Target="https://www.crowdstrike.com/cybersecurity-101/security-information-and-event-management-siem/" TargetMode="External"/><Relationship Id="rId1" Type="http://schemas.openxmlformats.org/officeDocument/2006/relationships/slideLayout" Target="../slideLayouts/slideLayout13.xml"/><Relationship Id="rId4" Type="http://schemas.openxmlformats.org/officeDocument/2006/relationships/hyperlink" Target="https://www.crowdstrike.com/cybersecurity-101/threat-intelligenc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096000" y="4464688"/>
            <a:ext cx="5446643" cy="1122202"/>
          </a:xfrm>
        </p:spPr>
        <p:txBody>
          <a:bodyPr/>
          <a:lstStyle/>
          <a:p>
            <a:r>
              <a:rPr lang="en-US" dirty="0"/>
              <a:t>Advanced persistent Attack</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9806610" y="5586890"/>
            <a:ext cx="5446642" cy="615127"/>
          </a:xfrm>
        </p:spPr>
        <p:txBody>
          <a:bodyPr>
            <a:normAutofit/>
          </a:bodyPr>
          <a:lstStyle/>
          <a:p>
            <a:r>
              <a:rPr lang="en-US" sz="2000" dirty="0"/>
              <a:t>Group Hosta</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67104" y="860599"/>
            <a:ext cx="6725444" cy="905775"/>
          </a:xfrm>
        </p:spPr>
        <p:txBody>
          <a:bodyPr/>
          <a:lstStyle/>
          <a:p>
            <a:pPr marL="457200" indent="-457200">
              <a:buFont typeface="Wingdings" panose="05000000000000000000" pitchFamily="2" charset="2"/>
              <a:buChar char="Ø"/>
            </a:pPr>
            <a:r>
              <a:rPr lang="en-US" dirty="0"/>
              <a:t>Future emerging trends</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2601451" y="1617906"/>
            <a:ext cx="9590549" cy="4040774"/>
          </a:xfrm>
        </p:spPr>
        <p:txBody>
          <a:bodyPr>
            <a:normAutofit/>
          </a:bodyPr>
          <a:lstStyle/>
          <a:p>
            <a:endParaRPr lang="en-US" sz="1800" dirty="0">
              <a:latin typeface="Calibri" panose="020F0502020204030204" pitchFamily="34" charset="0"/>
            </a:endParaRPr>
          </a:p>
          <a:p>
            <a:pPr marL="342900" indent="-342900">
              <a:buFont typeface="+mj-lt"/>
              <a:buAutoNum type="arabicPeriod"/>
            </a:pPr>
            <a:r>
              <a:rPr lang="en-US" sz="1800" dirty="0">
                <a:latin typeface="Calibri" panose="020F0502020204030204" pitchFamily="34" charset="0"/>
              </a:rPr>
              <a:t>Targeting Cloud Services: As organizations increasingly adopt cloud services, APT attackers are shifting their focus to compromise cloud environments and leverage misconfigurations or weak access controls.</a:t>
            </a:r>
          </a:p>
          <a:p>
            <a:pPr marL="342900" indent="-342900">
              <a:buFont typeface="+mj-lt"/>
              <a:buAutoNum type="arabicPeriod"/>
            </a:pPr>
            <a:r>
              <a:rPr lang="en-US" sz="1800" dirty="0">
                <a:latin typeface="Calibri" panose="020F0502020204030204" pitchFamily="34" charset="0"/>
              </a:rPr>
              <a:t>Supply Chain Attacks: APT groups may target software vendors, compromising the software supply chain to gain access to multiple organizations through trusted channels.</a:t>
            </a:r>
          </a:p>
          <a:p>
            <a:pPr marL="342900" indent="-342900">
              <a:buFont typeface="+mj-lt"/>
              <a:buAutoNum type="arabicPeriod"/>
            </a:pPr>
            <a:r>
              <a:rPr lang="en-US" sz="1800" dirty="0">
                <a:latin typeface="Calibri" panose="020F0502020204030204" pitchFamily="34" charset="0"/>
              </a:rPr>
              <a:t>Zero-Click Exploits: APT attackers are utilizing zero-click exploits that can compromise devices without any user interaction, making detection and prevention more challenging.</a:t>
            </a:r>
          </a:p>
          <a:p>
            <a:pPr marL="342900" indent="-342900">
              <a:buFont typeface="+mj-lt"/>
              <a:buAutoNum type="arabicPeriod"/>
            </a:pPr>
            <a:r>
              <a:rPr lang="en-US" sz="1800" dirty="0">
                <a:latin typeface="Calibri" panose="020F0502020204030204" pitchFamily="34" charset="0"/>
              </a:rPr>
              <a:t>AI-Driven Attacks: APT groups are exploring the use of artificial intelligence (AI) and machine learning (ML) techniques to improve attack automation, evasion, and social engineering tactics.</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Advanced Persistent Attack</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243415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675878" y="396183"/>
            <a:ext cx="6725444" cy="905775"/>
          </a:xfrm>
        </p:spPr>
        <p:txBody>
          <a:bodyPr/>
          <a:lstStyle/>
          <a:p>
            <a:pPr marL="457200" indent="-457200">
              <a:buFont typeface="Wingdings" panose="05000000000000000000" pitchFamily="2" charset="2"/>
              <a:buChar char="Ø"/>
            </a:pPr>
            <a:r>
              <a:rPr lang="en-US" dirty="0"/>
              <a:t>APT’s Case Studies</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2504627" y="1301958"/>
            <a:ext cx="9379260" cy="4794041"/>
          </a:xfrm>
        </p:spPr>
        <p:txBody>
          <a:bodyPr>
            <a:normAutofit/>
          </a:bodyPr>
          <a:lstStyle/>
          <a:p>
            <a:pPr algn="l">
              <a:buFont typeface="+mj-lt"/>
              <a:buAutoNum type="arabicPeriod"/>
            </a:pPr>
            <a:r>
              <a:rPr lang="en-US" sz="2000" b="0" i="0" dirty="0">
                <a:effectLst/>
                <a:latin typeface="Söhne"/>
              </a:rPr>
              <a:t>Title: Apartment Any Renovation: Transforming Dated Space</a:t>
            </a:r>
          </a:p>
          <a:p>
            <a:pPr algn="l">
              <a:buFont typeface="+mj-lt"/>
              <a:buAutoNum type="arabicPeriod"/>
            </a:pPr>
            <a:r>
              <a:rPr lang="en-US" sz="2000" b="0" i="0" dirty="0">
                <a:effectLst/>
                <a:latin typeface="Söhne"/>
              </a:rPr>
              <a:t>Background: Outdated design, limited functionality, and inadequate storage.</a:t>
            </a:r>
          </a:p>
          <a:p>
            <a:pPr algn="l">
              <a:buFont typeface="+mj-lt"/>
              <a:buAutoNum type="arabicPeriod"/>
            </a:pPr>
            <a:r>
              <a:rPr lang="en-US" sz="2000" b="0" i="0" dirty="0">
                <a:effectLst/>
                <a:latin typeface="Söhne"/>
              </a:rPr>
              <a:t>Objectives: Modernize space, optimize functionality, and improve storage.</a:t>
            </a:r>
          </a:p>
          <a:p>
            <a:pPr algn="l">
              <a:buFont typeface="+mj-lt"/>
              <a:buAutoNum type="arabicPeriod"/>
            </a:pPr>
            <a:r>
              <a:rPr lang="en-US" sz="2000" b="0" i="0" dirty="0">
                <a:effectLst/>
                <a:latin typeface="Söhne"/>
              </a:rPr>
              <a:t>Challenges: Restricted budget, structural limitations, and specific owner preferences.</a:t>
            </a:r>
          </a:p>
          <a:p>
            <a:pPr algn="l">
              <a:buFont typeface="+mj-lt"/>
              <a:buAutoNum type="arabicPeriod"/>
            </a:pPr>
            <a:r>
              <a:rPr lang="en-US" sz="2000" b="0" i="0" dirty="0">
                <a:effectLst/>
                <a:latin typeface="Söhne"/>
              </a:rPr>
              <a:t>Planning Phase: Extensive consultations, goal-setting, and budgeting.</a:t>
            </a:r>
          </a:p>
          <a:p>
            <a:pPr algn="l">
              <a:buFont typeface="+mj-lt"/>
              <a:buAutoNum type="arabicPeriod"/>
            </a:pPr>
            <a:r>
              <a:rPr lang="en-US" sz="2000" b="0" i="0" dirty="0">
                <a:effectLst/>
                <a:latin typeface="Söhne"/>
              </a:rPr>
              <a:t>Design Concept: Merge contemporary aesthetics with functionality.</a:t>
            </a:r>
          </a:p>
          <a:p>
            <a:pPr algn="l">
              <a:buFont typeface="+mj-lt"/>
              <a:buAutoNum type="arabicPeriod"/>
            </a:pPr>
            <a:r>
              <a:rPr lang="en-US" sz="2000" b="0" i="0" dirty="0">
                <a:effectLst/>
                <a:latin typeface="Söhne"/>
              </a:rPr>
              <a:t>Structural Changes: Open up layout, enhance flow and integration.</a:t>
            </a:r>
          </a:p>
          <a:p>
            <a:pPr algn="l">
              <a:buFont typeface="+mj-lt"/>
              <a:buAutoNum type="arabicPeriod"/>
            </a:pPr>
            <a:r>
              <a:rPr lang="en-US" sz="2000" b="0" i="0" dirty="0">
                <a:effectLst/>
                <a:latin typeface="Söhne"/>
              </a:rPr>
              <a:t>Space Optimization: Innovative storage solutions, maximize square footage.</a:t>
            </a:r>
          </a:p>
          <a:p>
            <a:pPr algn="l">
              <a:buFont typeface="+mj-lt"/>
              <a:buAutoNum type="arabicPeriod"/>
            </a:pPr>
            <a:r>
              <a:rPr lang="en-US" sz="2000" b="0" i="0" dirty="0">
                <a:effectLst/>
                <a:latin typeface="Söhne"/>
              </a:rPr>
              <a:t>Material Selection: High-quality, durable materials for longevity.</a:t>
            </a:r>
          </a:p>
          <a:p>
            <a:pPr algn="l">
              <a:buFont typeface="+mj-lt"/>
              <a:buAutoNum type="arabicPeriod"/>
            </a:pPr>
            <a:r>
              <a:rPr lang="en-US" sz="2000" b="0" i="0" dirty="0">
                <a:effectLst/>
                <a:latin typeface="Söhne"/>
              </a:rPr>
              <a:t>Conclusion: Successful transformation, improved living experience.</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Advanced Persistent Attack</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997789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490330" y="308422"/>
            <a:ext cx="6725444" cy="905775"/>
          </a:xfrm>
        </p:spPr>
        <p:txBody>
          <a:bodyPr/>
          <a:lstStyle/>
          <a:p>
            <a:pPr marL="457200" indent="-457200">
              <a:buFont typeface="Wingdings" panose="05000000000000000000" pitchFamily="2" charset="2"/>
              <a:buChar char="Ø"/>
            </a:pPr>
            <a:r>
              <a:rPr lang="en-US" dirty="0"/>
              <a:t>APT Q&amp;A</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2209800" y="1126435"/>
            <a:ext cx="10058434" cy="5229915"/>
          </a:xfrm>
        </p:spPr>
        <p:txBody>
          <a:bodyPr>
            <a:normAutofit fontScale="77500" lnSpcReduction="20000"/>
          </a:bodyPr>
          <a:lstStyle/>
          <a:p>
            <a:pPr marL="342900" indent="-342900">
              <a:buFont typeface="+mj-lt"/>
              <a:buAutoNum type="arabicPeriod"/>
            </a:pPr>
            <a:r>
              <a:rPr lang="en-US" sz="1800" dirty="0">
                <a:latin typeface="Calibri" panose="020F0502020204030204" pitchFamily="34" charset="0"/>
              </a:rPr>
              <a:t>How can organizations protect themselves against APT attacks?  Organizations can implement a defense-in-depth approach, which involves multiple layers of security measures such as firewalls, intrusion detection systems, endpoint protection, and user awareness training. Regular patching and vulnerability management, network segmentation, and incident response planning are also essential.</a:t>
            </a:r>
          </a:p>
          <a:p>
            <a:pPr marL="342900" indent="-342900">
              <a:buFont typeface="+mj-lt"/>
              <a:buAutoNum type="arabicPeriod"/>
            </a:pPr>
            <a:r>
              <a:rPr lang="en-US" sz="1800" dirty="0">
                <a:latin typeface="Calibri" panose="020F0502020204030204" pitchFamily="34" charset="0"/>
              </a:rPr>
              <a:t> What are the primary indicators that an organization might be targeted by an APT attack? Indicators may include the presence of unusual network traffic, failed login attempts, the discovery of suspicious files or processes, and anomalies in log files. Additionally, the organization's industry, the sensitivity of its data, and its geopolitical significance can also make it a potential target.</a:t>
            </a:r>
          </a:p>
          <a:p>
            <a:pPr marL="342900" indent="-342900">
              <a:buFont typeface="+mj-lt"/>
              <a:buAutoNum type="arabicPeriod"/>
            </a:pPr>
            <a:r>
              <a:rPr lang="en-US" sz="1800" dirty="0">
                <a:latin typeface="Calibri" panose="020F0502020204030204" pitchFamily="34" charset="0"/>
              </a:rPr>
              <a:t>How can organizations improve their detection and response capabilities for APT attacks? Implementing advanced security tools like Security Information and Event Management (SIEM) systems and Endpoint Detection and Response (EDR) solutions can help detect and respond to APT attacks. Additionally, having a well-defined incident response plan, conducting regular security assessments, and staying updated with threat intelligence are crucial.</a:t>
            </a:r>
          </a:p>
          <a:p>
            <a:pPr marL="342900" indent="-342900">
              <a:buFont typeface="+mj-lt"/>
              <a:buAutoNum type="arabicPeriod"/>
            </a:pPr>
            <a:r>
              <a:rPr lang="en-US" sz="1800" dirty="0">
                <a:latin typeface="Calibri" panose="020F0502020204030204" pitchFamily="34" charset="0"/>
              </a:rPr>
              <a:t>Are APT attacks only perpetrated by nation-states, or can other entities conduct them as well? While nation-states are known to conduct APT attacks, other entities such as organized cybercriminal groups, hacktivists, and even individual hackers with advanced capabilities can also engage in APT-style attacks for various motives like financial gain, espionage, or sabotage.</a:t>
            </a:r>
          </a:p>
          <a:p>
            <a:pPr marL="342900" indent="-342900">
              <a:buFont typeface="+mj-lt"/>
              <a:buAutoNum type="arabicPeriod"/>
            </a:pPr>
            <a:r>
              <a:rPr lang="en-US" sz="1800" dirty="0">
                <a:latin typeface="Calibri" panose="020F0502020204030204" pitchFamily="34" charset="0"/>
              </a:rPr>
              <a:t>How can organizations effectively mitigate the risks associated with cloud-based APT attacks? Organizations should implement robust security measures for their cloud environments, such as strong access controls, encryption, and continuous monitoring of cloud services. Conducting regular security audits, maintaining a strong incident response plan, and staying updated with cloud provider security features and recommendations are also crucial.</a:t>
            </a:r>
          </a:p>
          <a:p>
            <a:pPr marL="342900" indent="-342900">
              <a:buFont typeface="+mj-lt"/>
              <a:buAutoNum type="arabicPeriod"/>
            </a:pPr>
            <a:r>
              <a:rPr lang="en-US" sz="1800" dirty="0">
                <a:latin typeface="Calibri" panose="020F0502020204030204" pitchFamily="34" charset="0"/>
              </a:rPr>
              <a:t>What role does user awareness training play in defending against APT attacks? User awareness training plays a vital role in preventing APT attacks. Educating employees about social engineering techniques, phishing emails, and safe browsing habits can help them identify and report suspicious activities. This reduces the likelihood of successful initial compromises and enhances overall organizational security.</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Advanced Persistent Attack</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073900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006215" y="632454"/>
            <a:ext cx="4179570" cy="1524735"/>
          </a:xfrm>
        </p:spPr>
        <p:txBody>
          <a:bodyPr/>
          <a:lstStyle/>
          <a:p>
            <a:pPr marL="571500" indent="-571500">
              <a:buFont typeface="Wingdings" panose="05000000000000000000" pitchFamily="2" charset="2"/>
              <a:buChar char="Ø"/>
            </a:pPr>
            <a:r>
              <a:rPr lang="en-US" dirty="0"/>
              <a:t>Conclusion</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571999" y="2438401"/>
            <a:ext cx="7407965" cy="3578086"/>
          </a:xfrm>
        </p:spPr>
        <p:txBody>
          <a:bodyPr>
            <a:normAutofit/>
          </a:bodyPr>
          <a:lstStyle/>
          <a:p>
            <a:r>
              <a:rPr lang="en-US" dirty="0"/>
              <a:t>In conclusion, Advanced Persistent Threats (APTs) are a serious and growing concern in the cybersecurity world. APT attacks are highly sophisticated and often go undetected for long periods of time, allowing attackers to steal sensitive data and cause significant damage to organizations. To prevent APT attacks, it is crucial to implement strong security measures such as multi-factor authentication, network segmentation, and regular vulnerability assessments. Additionally, educating employees about the risks of APT attacks and providing them with training on how to identify and report suspicious activity can greatly enhance an organization's overall security posture</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Advanced Persistent Attack</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222086" y="238539"/>
            <a:ext cx="2895600" cy="570217"/>
          </a:xfrm>
        </p:spPr>
        <p:txBody>
          <a:bodyPr/>
          <a:lstStyle/>
          <a:p>
            <a:r>
              <a:rPr lang="en-US" dirty="0"/>
              <a:t>index</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222085" y="1007179"/>
            <a:ext cx="3930643" cy="4843642"/>
          </a:xfrm>
        </p:spPr>
        <p:txBody>
          <a:bodyPr>
            <a:normAutofit lnSpcReduction="10000"/>
          </a:bodyPr>
          <a:lstStyle/>
          <a:p>
            <a:pPr marL="285750" indent="-285750">
              <a:buFont typeface="Wingdings" panose="05000000000000000000" pitchFamily="2" charset="2"/>
              <a:buChar char="Ø"/>
            </a:pPr>
            <a:r>
              <a:rPr lang="en-US" dirty="0"/>
              <a:t>Introduction</a:t>
            </a:r>
          </a:p>
          <a:p>
            <a:pPr marL="285750" indent="-285750">
              <a:buFont typeface="Wingdings" panose="05000000000000000000" pitchFamily="2" charset="2"/>
              <a:buChar char="Ø"/>
            </a:pPr>
            <a:r>
              <a:rPr lang="en-US" dirty="0"/>
              <a:t>APT’s Overview</a:t>
            </a:r>
          </a:p>
          <a:p>
            <a:pPr marL="285750" indent="-285750">
              <a:buFont typeface="Wingdings" panose="05000000000000000000" pitchFamily="2" charset="2"/>
              <a:buChar char="Ø"/>
            </a:pPr>
            <a:r>
              <a:rPr lang="en-US" dirty="0"/>
              <a:t>APT lifecycle of attacks</a:t>
            </a:r>
          </a:p>
          <a:p>
            <a:pPr marL="285750" indent="-285750">
              <a:buFont typeface="Wingdings" panose="05000000000000000000" pitchFamily="2" charset="2"/>
              <a:buChar char="Ø"/>
            </a:pPr>
            <a:r>
              <a:rPr lang="en-US" dirty="0"/>
              <a:t>Example’s of APT’s Attack</a:t>
            </a:r>
          </a:p>
          <a:p>
            <a:pPr marL="285750" indent="-285750">
              <a:buFont typeface="Wingdings" panose="05000000000000000000" pitchFamily="2" charset="2"/>
              <a:buChar char="Ø"/>
            </a:pPr>
            <a:r>
              <a:rPr lang="en-US" dirty="0"/>
              <a:t>APT Detection</a:t>
            </a:r>
          </a:p>
          <a:p>
            <a:pPr marL="285750" indent="-285750">
              <a:buFont typeface="Wingdings" panose="05000000000000000000" pitchFamily="2" charset="2"/>
              <a:buChar char="Ø"/>
            </a:pPr>
            <a:r>
              <a:rPr lang="en-US" dirty="0"/>
              <a:t>Protect against apt attacks</a:t>
            </a:r>
          </a:p>
          <a:p>
            <a:pPr marL="285750" indent="-285750">
              <a:buFont typeface="Wingdings" panose="05000000000000000000" pitchFamily="2" charset="2"/>
              <a:buChar char="Ø"/>
            </a:pPr>
            <a:r>
              <a:rPr lang="en-US" sz="1400" dirty="0">
                <a:latin typeface="Calibri" panose="020F0502020204030204" pitchFamily="34" charset="0"/>
              </a:rPr>
              <a:t>Mitigation Strategies against APT Attacks</a:t>
            </a:r>
            <a:endParaRPr lang="en-US" dirty="0"/>
          </a:p>
          <a:p>
            <a:pPr marL="285750" indent="-285750">
              <a:buFont typeface="Wingdings" panose="05000000000000000000" pitchFamily="2" charset="2"/>
              <a:buChar char="Ø"/>
            </a:pPr>
            <a:r>
              <a:rPr lang="en-US" dirty="0"/>
              <a:t>Future emerging trends</a:t>
            </a:r>
          </a:p>
          <a:p>
            <a:pPr marL="285750" indent="-285750">
              <a:buFont typeface="Wingdings" panose="05000000000000000000" pitchFamily="2" charset="2"/>
              <a:buChar char="Ø"/>
            </a:pPr>
            <a:r>
              <a:rPr lang="en-US" dirty="0"/>
              <a:t>APT’s Case Studies</a:t>
            </a:r>
          </a:p>
          <a:p>
            <a:pPr marL="285750" indent="-285750">
              <a:buFont typeface="Wingdings" panose="05000000000000000000" pitchFamily="2" charset="2"/>
              <a:buChar char="Ø"/>
            </a:pPr>
            <a:r>
              <a:rPr lang="en-US" dirty="0"/>
              <a:t>APT’s Q&amp;A</a:t>
            </a:r>
          </a:p>
          <a:p>
            <a:pPr marL="285750" indent="-285750">
              <a:buFont typeface="Wingdings" panose="05000000000000000000" pitchFamily="2" charset="2"/>
              <a:buChar char="Ø"/>
            </a:pPr>
            <a:r>
              <a:rPr lang="en-US" dirty="0"/>
              <a:t>Conclusion</a:t>
            </a:r>
          </a:p>
          <a:p>
            <a:pPr marL="285750" indent="-285750">
              <a:buFont typeface="Wingdings" panose="05000000000000000000" pitchFamily="2" charset="2"/>
              <a:buChar char="Ø"/>
            </a:pPr>
            <a:endParaRPr lang="en-US" dirty="0"/>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Advanced Persistent Threat</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84250" y="682763"/>
            <a:ext cx="5111750" cy="663438"/>
          </a:xfrm>
        </p:spPr>
        <p:txBody>
          <a:bodyPr/>
          <a:lstStyle/>
          <a:p>
            <a:pPr marL="457200" indent="-457200">
              <a:buFont typeface="Wingdings" panose="05000000000000000000" pitchFamily="2" charset="2"/>
              <a:buChar char="Ø"/>
            </a:pPr>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447800" y="1527313"/>
            <a:ext cx="7010399" cy="3803374"/>
          </a:xfrm>
        </p:spPr>
        <p:txBody>
          <a:bodyPr>
            <a:normAutofit/>
          </a:bodyPr>
          <a:lstStyle/>
          <a:p>
            <a:r>
              <a:rPr lang="en-US" dirty="0"/>
              <a:t>Advanced Persistent Threats, or APTs, are one of the most dangerous cyber threats facing organizations today. Unlike traditional cyber attacks, which are often focused on stealing data or causing disruption, APTs are designed to infiltrate networks and remain undetected for long periods of time. APTs are particularly concerning because they are often carried out by skilled and well-funded attackers who are able to bypass even the most advanced security measures. These attackers may be nation-states, criminal groups, or other entities seeking to gain access to sensitive information or disrupt critical infrastructure.</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Advanced Persistent Attack</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4465983" y="466726"/>
            <a:ext cx="5111750" cy="633204"/>
          </a:xfrm>
        </p:spPr>
        <p:txBody>
          <a:bodyPr/>
          <a:lstStyle/>
          <a:p>
            <a:pPr marL="457200" indent="-457200">
              <a:buFont typeface="Wingdings" panose="05000000000000000000" pitchFamily="2" charset="2"/>
              <a:buChar char="Ø"/>
            </a:pPr>
            <a:r>
              <a:rPr lang="en-US" dirty="0"/>
              <a:t>APT’s Overview</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4890052" y="1311965"/>
            <a:ext cx="7129670" cy="5079309"/>
          </a:xfrm>
        </p:spPr>
        <p:txBody>
          <a:bodyPr>
            <a:normAutofit/>
          </a:bodyPr>
          <a:lstStyle/>
          <a:p>
            <a:r>
              <a:rPr lang="en-US" dirty="0"/>
              <a:t>Advanced Persistent Threats (APTs) are sophisticated cyber attacks that often involve multiple stages, each designed to bypass security measures and gain access to sensitive information. The first stage is reconnaissance, where the attacker gathers information about the target organization and identifies vulnerabilities to exploit. This is followed by the initial compromise, where the attacker gains a foothold in the network through tactics such as spear-phishing or exploiting unpatched software. Once inside, the attacker will move laterally through the network, seeking out high-value targets and establishing persistence by creating backdoors and other methods of maintaining access even if discovered To achieve their goals, APT attackers use a variety of techniques, including social engineering, malware, and exploit kits. Social engineering involves tricking employees into divulging sensitive information or clicking on malicious links, while malware can be used to steal data or create backdoors for future access. Exploit kits are pre-packaged software tools that automate the process of finding and exploiting vulnerabilities in software and systems. These tools allow attackers to quickly gain access to networks and move laterally with ease.</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Advanced Persistent Attack</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80356" y="460441"/>
            <a:ext cx="6725444" cy="905775"/>
          </a:xfrm>
        </p:spPr>
        <p:txBody>
          <a:bodyPr/>
          <a:lstStyle/>
          <a:p>
            <a:pPr marL="457200" indent="-457200">
              <a:buFont typeface="Wingdings" panose="05000000000000000000" pitchFamily="2" charset="2"/>
              <a:buChar char="Ø"/>
            </a:pPr>
            <a:r>
              <a:rPr lang="en-US" dirty="0"/>
              <a:t>APT lifecycle of attacks</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2680965" y="1366216"/>
            <a:ext cx="9511035" cy="4553121"/>
          </a:xfrm>
        </p:spPr>
        <p:txBody>
          <a:bodyPr>
            <a:normAutofit fontScale="92500" lnSpcReduction="20000"/>
          </a:bodyPr>
          <a:lstStyle/>
          <a:p>
            <a:pPr marL="342900" indent="-342900">
              <a:buFont typeface="+mj-lt"/>
              <a:buAutoNum type="arabicPeriod"/>
            </a:pPr>
            <a:r>
              <a:rPr lang="en-US" sz="1800" dirty="0">
                <a:latin typeface="Calibri" panose="020F0502020204030204" pitchFamily="34" charset="0"/>
              </a:rPr>
              <a:t>Reconnaissance: APT attackers gather information about the target, including identifying potential vulnerabilities, researching employees, and assessing security measures.</a:t>
            </a:r>
          </a:p>
          <a:p>
            <a:pPr marL="342900" indent="-342900">
              <a:buFont typeface="+mj-lt"/>
              <a:buAutoNum type="arabicPeriod"/>
            </a:pPr>
            <a:r>
              <a:rPr lang="en-US" sz="1800" dirty="0">
                <a:latin typeface="Calibri" panose="020F0502020204030204" pitchFamily="34" charset="0"/>
              </a:rPr>
              <a:t>Initial Compromise: Attackers gain an initial foothold through various means, such as spear-phishing emails, watering hole attacks, or exploiting software vulnerabilities.</a:t>
            </a:r>
          </a:p>
          <a:p>
            <a:pPr marL="342900" indent="-342900">
              <a:buFont typeface="+mj-lt"/>
              <a:buAutoNum type="arabicPeriod"/>
            </a:pPr>
            <a:r>
              <a:rPr lang="en-US" sz="1800" dirty="0">
                <a:latin typeface="Calibri" panose="020F0502020204030204" pitchFamily="34" charset="0"/>
              </a:rPr>
              <a:t>Establishing Foothold: Once inside the target network, the attacker deploys backdoors,     creates persistence mechanisms, and establishes communication channels with command-and-control (C2) servers.</a:t>
            </a:r>
          </a:p>
          <a:p>
            <a:pPr marL="342900" indent="-342900">
              <a:buFont typeface="+mj-lt"/>
              <a:buAutoNum type="arabicPeriod"/>
            </a:pPr>
            <a:r>
              <a:rPr lang="en-US" sz="1800" dirty="0">
                <a:latin typeface="Calibri" panose="020F0502020204030204" pitchFamily="34" charset="0"/>
              </a:rPr>
              <a:t>Lateral Movement: APT attackers move laterally within the network, exploring and compromising additional systems, often using stolen credentials or exploiting weak security controls.</a:t>
            </a:r>
          </a:p>
          <a:p>
            <a:pPr marL="342900" indent="-342900">
              <a:buFont typeface="+mj-lt"/>
              <a:buAutoNum type="arabicPeriod"/>
            </a:pPr>
            <a:r>
              <a:rPr lang="en-US" sz="1800" dirty="0">
                <a:latin typeface="Calibri" panose="020F0502020204030204" pitchFamily="34" charset="0"/>
              </a:rPr>
              <a:t>Privilege Escalation: Attackers escalate their privileges to gain administrative access, allowing them to access more critical systems and information.</a:t>
            </a:r>
          </a:p>
          <a:p>
            <a:pPr marL="342900" indent="-342900">
              <a:buFont typeface="+mj-lt"/>
              <a:buAutoNum type="arabicPeriod"/>
            </a:pPr>
            <a:r>
              <a:rPr lang="en-US" sz="1800" dirty="0">
                <a:latin typeface="Calibri" panose="020F0502020204030204" pitchFamily="34" charset="0"/>
              </a:rPr>
              <a:t>Data Exfiltration: APT attackers identify and exfiltrate valuable data, often using encryption and covert channels to avoid detection.</a:t>
            </a:r>
          </a:p>
          <a:p>
            <a:pPr marL="342900" indent="-342900">
              <a:buFont typeface="+mj-lt"/>
              <a:buAutoNum type="arabicPeriod"/>
            </a:pPr>
            <a:r>
              <a:rPr lang="en-US" sz="1800" dirty="0">
                <a:latin typeface="Calibri" panose="020F0502020204030204" pitchFamily="34" charset="0"/>
              </a:rPr>
              <a:t>Persistence: APT attackers maintain a presence within the compromised network, periodically accessing and exfiltrating data or launching further attacks.</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Advanced Persistent Attack</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274156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453808" y="781879"/>
            <a:ext cx="4876802" cy="662608"/>
          </a:xfrm>
        </p:spPr>
        <p:txBody>
          <a:bodyPr/>
          <a:lstStyle/>
          <a:p>
            <a:pPr marL="571500" indent="-571500">
              <a:buFont typeface="Wingdings" panose="05000000000000000000" pitchFamily="2" charset="2"/>
              <a:buChar char="Ø"/>
            </a:pPr>
            <a:r>
              <a:rPr lang="en-US" dirty="0"/>
              <a:t>Example’s of</a:t>
            </a:r>
            <a:br>
              <a:rPr lang="en-US" dirty="0"/>
            </a:br>
            <a:r>
              <a:rPr lang="en-US" dirty="0"/>
              <a:t>Apt Attack's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453808" y="1550504"/>
            <a:ext cx="5261113" cy="4644887"/>
          </a:xfrm>
        </p:spPr>
        <p:txBody>
          <a:bodyPr>
            <a:normAutofit/>
          </a:bodyPr>
          <a:lstStyle/>
          <a:p>
            <a:r>
              <a:rPr lang="en-US" dirty="0"/>
              <a:t>One notable example of an APT attack is the 2014 breach of Sony Pictures Entertainment. The attackers, believed to be North Korean government-sponsored hackers, stole and leaked sensitive company information, including private emails, employee data, and unreleased films. The attack was reportedly in retaliation for Sony's production of the film’ The Interview, which depicted the assassination of North Korean leader Kim Jong-un. Another significant APT attack targeted the US Office of Personnel Management (OPM) in 2015. The attackers, believed to be Chinese state-sponsored hackers, gained access to the personal information of over 21 million current and former federal employees and contractors. This included sensitive data such as social security numbers, fingerprints, and background investigation records. The attack was considered one of the most damaging cyber-espionage incidents in US history.</a:t>
            </a:r>
          </a:p>
        </p:txBody>
      </p:sp>
    </p:spTree>
    <p:extLst>
      <p:ext uri="{BB962C8B-B14F-4D97-AF65-F5344CB8AC3E}">
        <p14:creationId xmlns:p14="http://schemas.microsoft.com/office/powerpoint/2010/main" val="37972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22361" y="136525"/>
            <a:ext cx="3645987" cy="1325563"/>
          </a:xfrm>
        </p:spPr>
        <p:txBody>
          <a:bodyPr/>
          <a:lstStyle/>
          <a:p>
            <a:pPr marL="457200" indent="-457200">
              <a:buFont typeface="Wingdings" panose="05000000000000000000" pitchFamily="2" charset="2"/>
              <a:buChar char="Ø"/>
            </a:pPr>
            <a:r>
              <a:rPr lang="en-US" dirty="0"/>
              <a:t>APT Detection </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2209800" y="1277800"/>
            <a:ext cx="9793356" cy="5261112"/>
          </a:xfrm>
        </p:spPr>
        <p:txBody>
          <a:bodyPr>
            <a:normAutofit lnSpcReduction="10000"/>
          </a:bodyPr>
          <a:lstStyle/>
          <a:p>
            <a:r>
              <a:rPr lang="en-US" dirty="0"/>
              <a:t> New tactics and techniques are created to stay a step ahead of detection. While it’s difficult to detect a persistent threat and have a quick APT solution, it’s not impossible. The next step is to understand how attackers operate to identify the best ways to detect their activities. Two primary methods of detecting persistent threats are tracking and analysis.</a:t>
            </a:r>
          </a:p>
          <a:p>
            <a:r>
              <a:rPr lang="en-US" dirty="0"/>
              <a:t>1. Email filtering</a:t>
            </a:r>
          </a:p>
          <a:p>
            <a:r>
              <a:rPr lang="en-US" dirty="0"/>
              <a:t>During email filtering, the software automatically moves unwanted emails to a separate folder after analyzing them for red flags that signal phishing. You are more likely to lose your personal sensitive information such as banking or identity number when you click on a phishing email. The sole purpose of phishing emails is to steal your personal information. </a:t>
            </a:r>
          </a:p>
          <a:p>
            <a:r>
              <a:rPr lang="en-US" dirty="0"/>
              <a:t>2. Endpoint protection</a:t>
            </a:r>
          </a:p>
          <a:p>
            <a:r>
              <a:rPr lang="en-US" dirty="0"/>
              <a:t>Data and workflows associated with individual devices on your network are protected through endpoint security. Endpoint protection platforms examine files as they enter the network. With endpoint security, you'll not only be protected from malicious software, you'll also be protected against evolving zero-day threats. </a:t>
            </a:r>
          </a:p>
          <a:p>
            <a:r>
              <a:rPr lang="en-US" dirty="0"/>
              <a:t>3. Access control</a:t>
            </a:r>
          </a:p>
          <a:p>
            <a:r>
              <a:rPr lang="en-US" dirty="0"/>
              <a:t>Providing access to and using company information and resources is a fundamental component of data security. By authenticating and authorizing users, access control policies ensure they have access to company data in accordance with their claims.  </a:t>
            </a:r>
          </a:p>
          <a:p>
            <a:r>
              <a:rPr lang="en-US" dirty="0"/>
              <a:t>4. Monitoring of traffic, user and entity behavior </a:t>
            </a:r>
          </a:p>
          <a:p>
            <a:r>
              <a:rPr lang="en-US" dirty="0"/>
              <a:t>Monitoring network events generated each day by users, users, and entities is the process of gathering insight into their behavior. By collecting and analyzing this data, you can identify compromised credentials, lateral movement, and other malicious activity.</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Advanced Persistent Attack</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373274" y="395735"/>
            <a:ext cx="7012039" cy="849970"/>
          </a:xfrm>
        </p:spPr>
        <p:txBody>
          <a:bodyPr/>
          <a:lstStyle/>
          <a:p>
            <a:pPr marL="457200" indent="-457200">
              <a:buFont typeface="Wingdings" panose="05000000000000000000" pitchFamily="2" charset="2"/>
              <a:buChar char="Ø"/>
            </a:pPr>
            <a:r>
              <a:rPr lang="en-US" dirty="0"/>
              <a:t>Protect against apt attacks</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2120348" y="1179444"/>
            <a:ext cx="10071652" cy="5022574"/>
          </a:xfrm>
        </p:spPr>
        <p:txBody>
          <a:bodyPr>
            <a:normAutofit/>
          </a:bodyPr>
          <a:lstStyle/>
          <a:p>
            <a:pPr marL="36900">
              <a:lnSpc>
                <a:spcPct val="107000"/>
              </a:lnSpc>
              <a:spcAft>
                <a:spcPts val="800"/>
              </a:spcAft>
            </a:pPr>
            <a:r>
              <a:rPr lang="en-IN" sz="1400" spc="25" dirty="0">
                <a:solidFill>
                  <a:schemeClr val="tx1"/>
                </a:solidFill>
                <a:effectLst/>
                <a:latin typeface="+mj-lt"/>
                <a:ea typeface="Times New Roman" panose="02020603050405020304" pitchFamily="18" charset="0"/>
                <a:cs typeface="Times New Roman" panose="02020603050405020304" pitchFamily="18" charset="0"/>
              </a:rPr>
              <a:t>      Here are some of the best tactics to employ:</a:t>
            </a:r>
            <a:endParaRPr lang="en-IN" sz="1400" dirty="0">
              <a:solidFill>
                <a:schemeClr val="tx1"/>
              </a:solidFill>
              <a:effectLst/>
              <a:latin typeface="+mj-lt"/>
              <a:ea typeface="Calibri" panose="020F0502020204030204" pitchFamily="34" charset="0"/>
              <a:cs typeface="Times New Roman" panose="02020603050405020304" pitchFamily="18" charset="0"/>
            </a:endParaRPr>
          </a:p>
          <a:p>
            <a:pPr marL="342900" indent="-342900">
              <a:buFont typeface="+mj-lt"/>
              <a:buAutoNum type="arabicPeriod"/>
            </a:pPr>
            <a:r>
              <a:rPr lang="en-IN" sz="1400" dirty="0">
                <a:effectLst/>
                <a:latin typeface="+mj-lt"/>
                <a:ea typeface="Calibri" panose="020F0502020204030204" pitchFamily="34" charset="0"/>
                <a:cs typeface="Times New Roman" panose="02020603050405020304" pitchFamily="18" charset="0"/>
              </a:rPr>
              <a:t>Sensor Coverage. </a:t>
            </a:r>
            <a:r>
              <a:rPr lang="en-IN" sz="1400" dirty="0">
                <a:solidFill>
                  <a:schemeClr val="tx1"/>
                </a:solidFill>
                <a:effectLst/>
                <a:latin typeface="+mj-lt"/>
                <a:ea typeface="Calibri" panose="020F0502020204030204" pitchFamily="34" charset="0"/>
                <a:cs typeface="Times New Roman" panose="02020603050405020304" pitchFamily="18" charset="0"/>
              </a:rPr>
              <a:t>Organizations must deploy capabilities that provide their defenders with full visibility across their environment to avoid blind spots that can become a safe haven for cyber threats.</a:t>
            </a:r>
          </a:p>
          <a:p>
            <a:pPr marL="342900" indent="-342900">
              <a:buFont typeface="+mj-lt"/>
              <a:buAutoNum type="arabicPeriod"/>
            </a:pPr>
            <a:r>
              <a:rPr lang="en-IN" sz="1400" dirty="0">
                <a:effectLst/>
                <a:latin typeface="+mj-lt"/>
                <a:ea typeface="Calibri" panose="020F0502020204030204" pitchFamily="34" charset="0"/>
                <a:cs typeface="Times New Roman" panose="02020603050405020304" pitchFamily="18" charset="0"/>
              </a:rPr>
              <a:t>Technical Intelligence. </a:t>
            </a:r>
            <a:r>
              <a:rPr lang="en-IN" sz="1400" dirty="0">
                <a:solidFill>
                  <a:schemeClr val="tx1"/>
                </a:solidFill>
                <a:effectLst/>
                <a:latin typeface="+mj-lt"/>
                <a:ea typeface="Calibri" panose="020F0502020204030204" pitchFamily="34" charset="0"/>
                <a:cs typeface="Times New Roman" panose="02020603050405020304" pitchFamily="18" charset="0"/>
              </a:rPr>
              <a:t>Leverage technical intelligence, such as indicators of compromise (IOCs), and consume them into a </a:t>
            </a:r>
            <a:r>
              <a:rPr lang="en-IN" sz="1400" u="sng" dirty="0">
                <a:solidFill>
                  <a:schemeClr val="tx1"/>
                </a:solidFill>
                <a:effectLst/>
                <a:latin typeface="+mj-l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security information and event manager (SIEM)</a:t>
            </a:r>
            <a:r>
              <a:rPr lang="en-IN" sz="1400" dirty="0">
                <a:solidFill>
                  <a:schemeClr val="tx1"/>
                </a:solidFill>
                <a:effectLst/>
                <a:latin typeface="+mj-lt"/>
                <a:ea typeface="Calibri" panose="020F0502020204030204" pitchFamily="34" charset="0"/>
                <a:cs typeface="Times New Roman" panose="02020603050405020304" pitchFamily="18" charset="0"/>
              </a:rPr>
              <a:t> for data enrichment purposes. This allows for added intelligence when conducting event correlation, potentially highlighting events on the network that may have otherwise gone undetected.</a:t>
            </a:r>
          </a:p>
          <a:p>
            <a:pPr marL="342900" indent="-342900">
              <a:buFont typeface="+mj-lt"/>
              <a:buAutoNum type="arabicPeriod"/>
            </a:pPr>
            <a:r>
              <a:rPr lang="en-IN" sz="1400" dirty="0">
                <a:effectLst/>
                <a:latin typeface="+mj-lt"/>
                <a:ea typeface="Calibri" panose="020F0502020204030204" pitchFamily="34" charset="0"/>
                <a:cs typeface="Times New Roman" panose="02020603050405020304" pitchFamily="18" charset="0"/>
              </a:rPr>
              <a:t>Service Provider</a:t>
            </a:r>
            <a:r>
              <a:rPr lang="en-IN" sz="1400" b="1" dirty="0">
                <a:solidFill>
                  <a:schemeClr val="tx1"/>
                </a:solidFill>
                <a:effectLst/>
                <a:latin typeface="+mj-lt"/>
                <a:ea typeface="Calibri" panose="020F0502020204030204" pitchFamily="34" charset="0"/>
                <a:cs typeface="Times New Roman" panose="02020603050405020304" pitchFamily="18" charset="0"/>
              </a:rPr>
              <a:t>.</a:t>
            </a:r>
            <a:r>
              <a:rPr lang="en-IN" sz="1400" dirty="0">
                <a:solidFill>
                  <a:schemeClr val="tx1"/>
                </a:solidFill>
                <a:effectLst/>
                <a:latin typeface="+mj-lt"/>
                <a:ea typeface="Calibri" panose="020F0502020204030204" pitchFamily="34" charset="0"/>
                <a:cs typeface="Times New Roman" panose="02020603050405020304" pitchFamily="18" charset="0"/>
              </a:rPr>
              <a:t> Collaborating with a best-of-breed cybersecurity firm is a necessity. Should the unthinkable happen, organizations might require assistance responding to a sophisticated cyber threat?</a:t>
            </a:r>
          </a:p>
          <a:p>
            <a:pPr marL="342900" indent="-342900">
              <a:buFont typeface="+mj-lt"/>
              <a:buAutoNum type="arabicPeriod"/>
            </a:pPr>
            <a:r>
              <a:rPr lang="en-IN" sz="1400" dirty="0">
                <a:effectLst/>
                <a:latin typeface="+mj-lt"/>
                <a:ea typeface="Calibri" panose="020F0502020204030204" pitchFamily="34" charset="0"/>
                <a:cs typeface="Times New Roman" panose="02020603050405020304" pitchFamily="18" charset="0"/>
              </a:rPr>
              <a:t>A Web Application Firewall (</a:t>
            </a:r>
            <a:r>
              <a:rPr lang="en-IN" sz="1400" u="sng" dirty="0">
                <a:effectLst/>
                <a:latin typeface="+mj-lt"/>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WAF</a:t>
            </a:r>
            <a:r>
              <a:rPr lang="en-IN" sz="1400" dirty="0">
                <a:effectLst/>
                <a:latin typeface="+mj-lt"/>
                <a:ea typeface="Calibri" panose="020F0502020204030204" pitchFamily="34" charset="0"/>
                <a:cs typeface="Times New Roman" panose="02020603050405020304" pitchFamily="18" charset="0"/>
              </a:rPr>
              <a:t>) </a:t>
            </a:r>
            <a:r>
              <a:rPr lang="en-IN" sz="1400" dirty="0">
                <a:solidFill>
                  <a:schemeClr val="tx1"/>
                </a:solidFill>
                <a:effectLst/>
                <a:latin typeface="+mj-lt"/>
                <a:ea typeface="Calibri" panose="020F0502020204030204" pitchFamily="34" charset="0"/>
                <a:cs typeface="Times New Roman" panose="02020603050405020304" pitchFamily="18" charset="0"/>
              </a:rPr>
              <a:t>is a security device designed to protect organizations at the application level by filtering, monitoring and </a:t>
            </a:r>
            <a:r>
              <a:rPr lang="en-IN" sz="1400" dirty="0" err="1">
                <a:solidFill>
                  <a:schemeClr val="tx1"/>
                </a:solidFill>
                <a:effectLst/>
                <a:latin typeface="+mj-lt"/>
                <a:ea typeface="Calibri" panose="020F0502020204030204" pitchFamily="34" charset="0"/>
                <a:cs typeface="Times New Roman" panose="02020603050405020304" pitchFamily="18" charset="0"/>
              </a:rPr>
              <a:t>analyzing</a:t>
            </a:r>
            <a:r>
              <a:rPr lang="en-IN" sz="1400" dirty="0">
                <a:solidFill>
                  <a:schemeClr val="tx1"/>
                </a:solidFill>
                <a:effectLst/>
                <a:latin typeface="+mj-lt"/>
                <a:ea typeface="Calibri" panose="020F0502020204030204" pitchFamily="34" charset="0"/>
                <a:cs typeface="Times New Roman" panose="02020603050405020304" pitchFamily="18" charset="0"/>
              </a:rPr>
              <a:t> hypertext transfer protocol (HTTP) and hypertext transfer protocol secure (HTTPS) traffic between the web application and the internet.</a:t>
            </a:r>
          </a:p>
          <a:p>
            <a:pPr marL="342900" indent="-342900">
              <a:buFont typeface="+mj-lt"/>
              <a:buAutoNum type="arabicPeriod"/>
            </a:pPr>
            <a:r>
              <a:rPr lang="en-IN" sz="1400" dirty="0">
                <a:effectLst/>
                <a:latin typeface="+mj-lt"/>
                <a:ea typeface="Calibri" panose="020F0502020204030204" pitchFamily="34" charset="0"/>
                <a:cs typeface="Times New Roman" panose="02020603050405020304" pitchFamily="18" charset="0"/>
              </a:rPr>
              <a:t>Threat Intelligence</a:t>
            </a:r>
            <a:r>
              <a:rPr lang="en-IN" sz="1400" b="1" dirty="0">
                <a:solidFill>
                  <a:schemeClr val="tx1"/>
                </a:solidFill>
                <a:effectLst/>
                <a:latin typeface="+mj-lt"/>
                <a:ea typeface="Calibri" panose="020F0502020204030204" pitchFamily="34" charset="0"/>
                <a:cs typeface="Times New Roman" panose="02020603050405020304" pitchFamily="18" charset="0"/>
              </a:rPr>
              <a:t>.</a:t>
            </a:r>
            <a:r>
              <a:rPr lang="en-IN" sz="1400" dirty="0">
                <a:solidFill>
                  <a:schemeClr val="tx1"/>
                </a:solidFill>
                <a:effectLst/>
                <a:latin typeface="+mj-lt"/>
                <a:ea typeface="Calibri" panose="020F0502020204030204" pitchFamily="34" charset="0"/>
                <a:cs typeface="Times New Roman" panose="02020603050405020304" pitchFamily="18" charset="0"/>
              </a:rPr>
              <a:t> </a:t>
            </a:r>
            <a:r>
              <a:rPr lang="en-IN" sz="1400" u="sng" dirty="0">
                <a:solidFill>
                  <a:schemeClr val="tx1"/>
                </a:solidFill>
                <a:effectLst/>
                <a:latin typeface="+mj-lt"/>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Threat intelligence</a:t>
            </a:r>
            <a:r>
              <a:rPr lang="en-IN" sz="1400" dirty="0">
                <a:solidFill>
                  <a:schemeClr val="tx1"/>
                </a:solidFill>
                <a:effectLst/>
                <a:latin typeface="+mj-lt"/>
                <a:ea typeface="Calibri" panose="020F0502020204030204" pitchFamily="34" charset="0"/>
                <a:cs typeface="Times New Roman" panose="02020603050405020304" pitchFamily="18" charset="0"/>
              </a:rPr>
              <a:t> assists with threat actor profiling, campaign tracking and malware family tracking. These days, it is more important to understand the context of an attack rather than just knowing an attack, itself happened, and this is where threat intelligence plays a vital role.</a:t>
            </a:r>
          </a:p>
          <a:p>
            <a:pPr marL="342900" indent="-342900">
              <a:buFont typeface="+mj-lt"/>
              <a:buAutoNum type="arabicPeriod"/>
            </a:pPr>
            <a:r>
              <a:rPr lang="en-IN" sz="1400" dirty="0">
                <a:effectLst/>
                <a:latin typeface="+mj-lt"/>
                <a:ea typeface="Calibri" panose="020F0502020204030204" pitchFamily="34" charset="0"/>
                <a:cs typeface="Times New Roman" panose="02020603050405020304" pitchFamily="18" charset="0"/>
              </a:rPr>
              <a:t>Threat Hunting</a:t>
            </a:r>
            <a:r>
              <a:rPr lang="en-IN" sz="1400" b="1" dirty="0">
                <a:solidFill>
                  <a:schemeClr val="tx1"/>
                </a:solidFill>
                <a:effectLst/>
                <a:latin typeface="+mj-lt"/>
                <a:ea typeface="Calibri" panose="020F0502020204030204" pitchFamily="34" charset="0"/>
                <a:cs typeface="Times New Roman" panose="02020603050405020304" pitchFamily="18" charset="0"/>
              </a:rPr>
              <a:t>.</a:t>
            </a:r>
            <a:r>
              <a:rPr lang="en-IN" sz="1400" dirty="0">
                <a:solidFill>
                  <a:schemeClr val="tx1"/>
                </a:solidFill>
                <a:effectLst/>
                <a:latin typeface="+mj-lt"/>
                <a:ea typeface="Calibri" panose="020F0502020204030204" pitchFamily="34" charset="0"/>
                <a:cs typeface="Times New Roman" panose="02020603050405020304" pitchFamily="18" charset="0"/>
              </a:rPr>
              <a:t> Many organizations will find the need for 24/7, managed, human-based threat hunting to accompany their cybersecurity technology already in place.</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Advanced Persistent Attack</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4138834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686374" y="606112"/>
            <a:ext cx="9047887" cy="905775"/>
          </a:xfrm>
        </p:spPr>
        <p:txBody>
          <a:bodyPr/>
          <a:lstStyle/>
          <a:p>
            <a:pPr marL="457200" indent="-457200">
              <a:buFont typeface="Wingdings" panose="05000000000000000000" pitchFamily="2" charset="2"/>
              <a:buChar char="Ø"/>
            </a:pPr>
            <a:r>
              <a:rPr lang="en-US" sz="2800" dirty="0">
                <a:latin typeface="Calibri" panose="020F0502020204030204" pitchFamily="34" charset="0"/>
              </a:rPr>
              <a:t>Mitigation Strategies against APT Attacks</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2442425" y="1511887"/>
            <a:ext cx="9511035" cy="4553121"/>
          </a:xfrm>
        </p:spPr>
        <p:txBody>
          <a:bodyPr>
            <a:normAutofit/>
          </a:bodyPr>
          <a:lstStyle/>
          <a:p>
            <a:pPr marL="342900" indent="-342900">
              <a:buFont typeface="+mj-lt"/>
              <a:buAutoNum type="arabicPeriod"/>
            </a:pPr>
            <a:r>
              <a:rPr lang="en-US" sz="1800" dirty="0">
                <a:latin typeface="Calibri" panose="020F0502020204030204" pitchFamily="34" charset="0"/>
              </a:rPr>
              <a:t>Defense-in-Depth: Implement a layered security approach that includes firewalls, intrusion prevention systems, secure network architecture, endpoint protection, and user awareness training.</a:t>
            </a:r>
          </a:p>
          <a:p>
            <a:pPr marL="342900" indent="-342900">
              <a:buFont typeface="+mj-lt"/>
              <a:buAutoNum type="arabicPeriod"/>
            </a:pPr>
            <a:r>
              <a:rPr lang="en-US" sz="1800" dirty="0">
                <a:latin typeface="Calibri" panose="020F0502020204030204" pitchFamily="34" charset="0"/>
              </a:rPr>
              <a:t>Regular Patching and Vulnerability Management: Keep all software and systems up to date with the latest security patches to mitigate the risk of exploitation.</a:t>
            </a:r>
          </a:p>
          <a:p>
            <a:pPr marL="342900" indent="-342900">
              <a:buFont typeface="+mj-lt"/>
              <a:buAutoNum type="arabicPeriod"/>
            </a:pPr>
            <a:r>
              <a:rPr lang="en-US" sz="1800" dirty="0">
                <a:latin typeface="Calibri" panose="020F0502020204030204" pitchFamily="34" charset="0"/>
              </a:rPr>
              <a:t>Network Segmentation: Separate critical systems and sensitive data from the rest of the network, limiting lateral movement in case of a compromise.</a:t>
            </a:r>
          </a:p>
          <a:p>
            <a:pPr marL="342900" indent="-342900">
              <a:buFont typeface="+mj-lt"/>
              <a:buAutoNum type="arabicPeriod"/>
            </a:pPr>
            <a:r>
              <a:rPr lang="en-US" sz="1800" dirty="0">
                <a:latin typeface="Calibri" panose="020F0502020204030204" pitchFamily="34" charset="0"/>
              </a:rPr>
              <a:t>Employee Education and Awareness: Train employees to recognize and avoid social engineering techniques, such as phishing emails or malicious attachments.</a:t>
            </a:r>
          </a:p>
          <a:p>
            <a:pPr marL="342900" indent="-342900">
              <a:buFont typeface="+mj-lt"/>
              <a:buAutoNum type="arabicPeriod"/>
            </a:pPr>
            <a:r>
              <a:rPr lang="en-US" sz="1800" dirty="0">
                <a:latin typeface="Calibri" panose="020F0502020204030204" pitchFamily="34" charset="0"/>
              </a:rPr>
              <a:t>Incident Response and Recovery Planning: Develop an incident response plan to quickly detect, contain, and remediate APT attacks, including regular backups and offline storage of critical data.</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Advanced Persistent Attack</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389759281"/>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71af3243-3dd4-4a8d-8c0d-dd76da1f02a5"/>
    <ds:schemaRef ds:uri="http://schemas.microsoft.com/sharepoint/v3"/>
    <ds:schemaRef ds:uri="http://purl.org/dc/dcmitype/"/>
    <ds:schemaRef ds:uri="http://schemas.microsoft.com/office/2006/documentManagement/types"/>
    <ds:schemaRef ds:uri="http://purl.org/dc/elements/1.1/"/>
    <ds:schemaRef ds:uri="http://purl.org/dc/terms/"/>
    <ds:schemaRef ds:uri="http://schemas.microsoft.com/office/infopath/2007/PartnerControls"/>
    <ds:schemaRef ds:uri="http://schemas.openxmlformats.org/package/2006/metadata/core-properties"/>
    <ds:schemaRef ds:uri="230e9df3-be65-4c73-a93b-d1236ebd677e"/>
    <ds:schemaRef ds:uri="16c05727-aa75-4e4a-9b5f-8a80a116589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{BA69DBA9-5ADC-45C6-98CB-7D621E3AC510}tf67328976_win32</Template>
  <TotalTime>122</TotalTime>
  <Words>2113</Words>
  <Application>Microsoft Office PowerPoint</Application>
  <PresentationFormat>Widescreen</PresentationFormat>
  <Paragraphs>104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Söhne</vt:lpstr>
      <vt:lpstr>Tenorite</vt:lpstr>
      <vt:lpstr>Wingdings</vt:lpstr>
      <vt:lpstr>Office Theme</vt:lpstr>
      <vt:lpstr>Advanced persistent Attack</vt:lpstr>
      <vt:lpstr>index</vt:lpstr>
      <vt:lpstr>INTRODUCTION</vt:lpstr>
      <vt:lpstr>APT’s Overview</vt:lpstr>
      <vt:lpstr>APT lifecycle of attacks</vt:lpstr>
      <vt:lpstr>Example’s of Apt Attack's</vt:lpstr>
      <vt:lpstr>APT Detection </vt:lpstr>
      <vt:lpstr>Protect against apt attacks</vt:lpstr>
      <vt:lpstr>Mitigation Strategies against APT Attacks</vt:lpstr>
      <vt:lpstr>Future emerging trends</vt:lpstr>
      <vt:lpstr>APT’s Case Studies</vt:lpstr>
      <vt:lpstr>APT Q&amp;A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persistent Attack</dc:title>
  <dc:creator>tushar patne</dc:creator>
  <cp:lastModifiedBy>tushar patne</cp:lastModifiedBy>
  <cp:revision>4</cp:revision>
  <dcterms:created xsi:type="dcterms:W3CDTF">2023-06-26T06:12:49Z</dcterms:created>
  <dcterms:modified xsi:type="dcterms:W3CDTF">2023-06-26T19:18:05Z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2023-06-26T17:54:20Z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cf4a5228-a44f-4fb0-b594-0d5a2e61e454</vt:lpwstr>
  </property>
  <property fmtid="{D5CDD505-2E9C-101B-9397-08002B2CF9AE}" pid="8" name="MSIP_Label_defa4170-0d19-0005-0004-bc88714345d2_ActionId">
    <vt:lpwstr>920776c2-31b9-4f46-898f-32be84b3af08</vt:lpwstr>
  </property>
  <property fmtid="{D5CDD505-2E9C-101B-9397-08002B2CF9AE}" pid="9" name="MSIP_Label_defa4170-0d19-0005-0004-bc88714345d2_ContentBits">
    <vt:lpwstr>0</vt:lpwstr>
  </property>
</Properties>
</file>