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0" r:id="rId1"/>
  </p:sldMasterIdLst>
  <p:sldIdLst>
    <p:sldId id="256" r:id="rId2"/>
    <p:sldId id="257" r:id="rId3"/>
    <p:sldId id="258" r:id="rId4"/>
    <p:sldId id="259" r:id="rId5"/>
    <p:sldId id="260" r:id="rId6"/>
    <p:sldId id="262" r:id="rId7"/>
    <p:sldId id="261" r:id="rId8"/>
    <p:sldId id="263" r:id="rId9"/>
    <p:sldId id="264" r:id="rId10"/>
    <p:sldId id="265" r:id="rId11"/>
    <p:sldId id="267" r:id="rId12"/>
    <p:sldId id="269" r:id="rId13"/>
    <p:sldId id="270" r:id="rId14"/>
    <p:sldId id="272" r:id="rId15"/>
    <p:sldId id="273" r:id="rId16"/>
    <p:sldId id="275" r:id="rId17"/>
    <p:sldId id="277" r:id="rId18"/>
    <p:sldId id="278" r:id="rId19"/>
    <p:sldId id="279" r:id="rId20"/>
    <p:sldId id="280" r:id="rId21"/>
    <p:sldId id="281" r:id="rId22"/>
    <p:sldId id="282" r:id="rId23"/>
    <p:sldId id="283" r:id="rId24"/>
    <p:sldId id="284"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63AC067-1DAD-4FF5-BD52-31E251AD2AAB}"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EBCC26B6-6513-4763-863F-722E27D2C05B}">
      <dgm:prSet/>
      <dgm:spPr/>
      <dgm:t>
        <a:bodyPr/>
        <a:lstStyle/>
        <a:p>
          <a:r>
            <a:rPr lang="en-US"/>
            <a:t>1 .Executive Summary</a:t>
          </a:r>
        </a:p>
      </dgm:t>
    </dgm:pt>
    <dgm:pt modelId="{1D0E4C31-1B3A-483E-B18A-AAE8C580467D}" type="parTrans" cxnId="{A2BE3FF8-0EB7-4A4C-B180-BE3D7D49CC74}">
      <dgm:prSet/>
      <dgm:spPr/>
      <dgm:t>
        <a:bodyPr/>
        <a:lstStyle/>
        <a:p>
          <a:endParaRPr lang="en-US"/>
        </a:p>
      </dgm:t>
    </dgm:pt>
    <dgm:pt modelId="{152BCA6E-0F77-4438-A5BC-FB876B00154F}" type="sibTrans" cxnId="{A2BE3FF8-0EB7-4A4C-B180-BE3D7D49CC74}">
      <dgm:prSet/>
      <dgm:spPr/>
      <dgm:t>
        <a:bodyPr/>
        <a:lstStyle/>
        <a:p>
          <a:endParaRPr lang="en-US"/>
        </a:p>
      </dgm:t>
    </dgm:pt>
    <dgm:pt modelId="{4559FAA1-A807-488B-A460-B92420B38A26}">
      <dgm:prSet/>
      <dgm:spPr/>
      <dgm:t>
        <a:bodyPr/>
        <a:lstStyle/>
        <a:p>
          <a:r>
            <a:rPr lang="en-US"/>
            <a:t>2 .Introduction</a:t>
          </a:r>
        </a:p>
      </dgm:t>
    </dgm:pt>
    <dgm:pt modelId="{465996C1-3CD2-41EA-8961-9AD7C6679522}" type="parTrans" cxnId="{C2EC24E0-29D2-4528-A97E-C6D96AA47F8B}">
      <dgm:prSet/>
      <dgm:spPr/>
      <dgm:t>
        <a:bodyPr/>
        <a:lstStyle/>
        <a:p>
          <a:endParaRPr lang="en-US"/>
        </a:p>
      </dgm:t>
    </dgm:pt>
    <dgm:pt modelId="{EFFC8C03-AAE0-449F-93EE-08B827B466A0}" type="sibTrans" cxnId="{C2EC24E0-29D2-4528-A97E-C6D96AA47F8B}">
      <dgm:prSet/>
      <dgm:spPr/>
      <dgm:t>
        <a:bodyPr/>
        <a:lstStyle/>
        <a:p>
          <a:endParaRPr lang="en-US"/>
        </a:p>
      </dgm:t>
    </dgm:pt>
    <dgm:pt modelId="{0B8D74EA-F401-4220-884A-510DE5E6A7AC}">
      <dgm:prSet/>
      <dgm:spPr/>
      <dgm:t>
        <a:bodyPr/>
        <a:lstStyle/>
        <a:p>
          <a:r>
            <a:rPr lang="en-US" dirty="0"/>
            <a:t>2.1. Organization Overview</a:t>
          </a:r>
        </a:p>
      </dgm:t>
    </dgm:pt>
    <dgm:pt modelId="{B296617A-5223-4CE3-961A-164B4867C426}" type="parTrans" cxnId="{8C0E7345-4703-4409-8F91-1EC3457901EC}">
      <dgm:prSet/>
      <dgm:spPr/>
      <dgm:t>
        <a:bodyPr/>
        <a:lstStyle/>
        <a:p>
          <a:endParaRPr lang="en-US"/>
        </a:p>
      </dgm:t>
    </dgm:pt>
    <dgm:pt modelId="{DE09010A-4F48-4D51-BB23-A813A2A854B0}" type="sibTrans" cxnId="{8C0E7345-4703-4409-8F91-1EC3457901EC}">
      <dgm:prSet/>
      <dgm:spPr/>
      <dgm:t>
        <a:bodyPr/>
        <a:lstStyle/>
        <a:p>
          <a:endParaRPr lang="en-US"/>
        </a:p>
      </dgm:t>
    </dgm:pt>
    <dgm:pt modelId="{8C4B0E41-9905-49A2-893D-70DA6DFE4BF4}">
      <dgm:prSet/>
      <dgm:spPr/>
      <dgm:t>
        <a:bodyPr/>
        <a:lstStyle/>
        <a:p>
          <a:r>
            <a:rPr lang="en-US"/>
            <a:t>2.2. </a:t>
          </a:r>
          <a:r>
            <a:rPr lang="en-IN"/>
            <a:t>Purpose of the Framework:</a:t>
          </a:r>
          <a:endParaRPr lang="en-US"/>
        </a:p>
      </dgm:t>
    </dgm:pt>
    <dgm:pt modelId="{C3F86DE6-7002-4D35-9C2C-9B6E9989903D}" type="parTrans" cxnId="{89F5BF8C-CA52-477D-B7C0-A5DED93D0CD8}">
      <dgm:prSet/>
      <dgm:spPr/>
      <dgm:t>
        <a:bodyPr/>
        <a:lstStyle/>
        <a:p>
          <a:endParaRPr lang="en-US"/>
        </a:p>
      </dgm:t>
    </dgm:pt>
    <dgm:pt modelId="{5A637195-50DD-42B5-B256-1E026C1E6D50}" type="sibTrans" cxnId="{89F5BF8C-CA52-477D-B7C0-A5DED93D0CD8}">
      <dgm:prSet/>
      <dgm:spPr/>
      <dgm:t>
        <a:bodyPr/>
        <a:lstStyle/>
        <a:p>
          <a:endParaRPr lang="en-US"/>
        </a:p>
      </dgm:t>
    </dgm:pt>
    <dgm:pt modelId="{2DC3B463-FB35-429F-83C7-C7D93C3749CA}">
      <dgm:prSet/>
      <dgm:spPr/>
      <dgm:t>
        <a:bodyPr/>
        <a:lstStyle/>
        <a:p>
          <a:r>
            <a:rPr lang="en-IN"/>
            <a:t>2.3 . Scope:</a:t>
          </a:r>
          <a:endParaRPr lang="en-US"/>
        </a:p>
      </dgm:t>
    </dgm:pt>
    <dgm:pt modelId="{EEF003B7-A5C3-4811-8DCC-51601AE5CF6D}" type="parTrans" cxnId="{2250028B-2931-4C2D-8277-179F73BECB97}">
      <dgm:prSet/>
      <dgm:spPr/>
      <dgm:t>
        <a:bodyPr/>
        <a:lstStyle/>
        <a:p>
          <a:endParaRPr lang="en-US"/>
        </a:p>
      </dgm:t>
    </dgm:pt>
    <dgm:pt modelId="{28F68097-CDE1-4F74-81C7-9DAEA499D15B}" type="sibTrans" cxnId="{2250028B-2931-4C2D-8277-179F73BECB97}">
      <dgm:prSet/>
      <dgm:spPr/>
      <dgm:t>
        <a:bodyPr/>
        <a:lstStyle/>
        <a:p>
          <a:endParaRPr lang="en-US"/>
        </a:p>
      </dgm:t>
    </dgm:pt>
    <dgm:pt modelId="{7729B2DD-3232-497E-A3F5-A4D5F7875482}">
      <dgm:prSet/>
      <dgm:spPr/>
      <dgm:t>
        <a:bodyPr/>
        <a:lstStyle/>
        <a:p>
          <a:r>
            <a:rPr lang="en-IN"/>
            <a:t>3 . Risk Assessment</a:t>
          </a:r>
          <a:endParaRPr lang="en-US"/>
        </a:p>
      </dgm:t>
    </dgm:pt>
    <dgm:pt modelId="{5AABD93A-F449-4085-A4EC-C0F561E376FD}" type="parTrans" cxnId="{992B2D90-A67D-4C64-917E-5B9D97E14091}">
      <dgm:prSet/>
      <dgm:spPr/>
      <dgm:t>
        <a:bodyPr/>
        <a:lstStyle/>
        <a:p>
          <a:endParaRPr lang="en-US"/>
        </a:p>
      </dgm:t>
    </dgm:pt>
    <dgm:pt modelId="{84B24C58-DAFC-40DC-B313-6E4278BDD64D}" type="sibTrans" cxnId="{992B2D90-A67D-4C64-917E-5B9D97E14091}">
      <dgm:prSet/>
      <dgm:spPr/>
      <dgm:t>
        <a:bodyPr/>
        <a:lstStyle/>
        <a:p>
          <a:endParaRPr lang="en-US"/>
        </a:p>
      </dgm:t>
    </dgm:pt>
    <dgm:pt modelId="{59794974-3E44-4BB1-830F-5D019ECAE0F6}">
      <dgm:prSet/>
      <dgm:spPr/>
      <dgm:t>
        <a:bodyPr/>
        <a:lstStyle/>
        <a:p>
          <a:r>
            <a:rPr lang="en-IN"/>
            <a:t>3.1. Methodology:</a:t>
          </a:r>
          <a:endParaRPr lang="en-US"/>
        </a:p>
      </dgm:t>
    </dgm:pt>
    <dgm:pt modelId="{60D5F1EF-1B35-4BB4-893C-1335FEFC4659}" type="parTrans" cxnId="{299EA57D-DE4F-49D9-B262-4918D51332E8}">
      <dgm:prSet/>
      <dgm:spPr/>
      <dgm:t>
        <a:bodyPr/>
        <a:lstStyle/>
        <a:p>
          <a:endParaRPr lang="en-US"/>
        </a:p>
      </dgm:t>
    </dgm:pt>
    <dgm:pt modelId="{9731DA05-9414-4A42-A866-63FC47520DAC}" type="sibTrans" cxnId="{299EA57D-DE4F-49D9-B262-4918D51332E8}">
      <dgm:prSet/>
      <dgm:spPr/>
      <dgm:t>
        <a:bodyPr/>
        <a:lstStyle/>
        <a:p>
          <a:endParaRPr lang="en-US"/>
        </a:p>
      </dgm:t>
    </dgm:pt>
    <dgm:pt modelId="{0D491240-7055-4D07-B7BE-409AD297BF47}">
      <dgm:prSet/>
      <dgm:spPr/>
      <dgm:t>
        <a:bodyPr/>
        <a:lstStyle/>
        <a:p>
          <a:r>
            <a:rPr lang="en-IN"/>
            <a:t>3.2 . Findings:</a:t>
          </a:r>
          <a:endParaRPr lang="en-US"/>
        </a:p>
      </dgm:t>
    </dgm:pt>
    <dgm:pt modelId="{9064CBD9-3CFE-4D7C-9ACF-80C8BF3C29A6}" type="parTrans" cxnId="{FD172D4C-74FA-414E-9E4F-B527AC7C4ABA}">
      <dgm:prSet/>
      <dgm:spPr/>
      <dgm:t>
        <a:bodyPr/>
        <a:lstStyle/>
        <a:p>
          <a:endParaRPr lang="en-US"/>
        </a:p>
      </dgm:t>
    </dgm:pt>
    <dgm:pt modelId="{6EC1BD51-2276-455B-BD28-73C72FFE4C6E}" type="sibTrans" cxnId="{FD172D4C-74FA-414E-9E4F-B527AC7C4ABA}">
      <dgm:prSet/>
      <dgm:spPr/>
      <dgm:t>
        <a:bodyPr/>
        <a:lstStyle/>
        <a:p>
          <a:endParaRPr lang="en-US"/>
        </a:p>
      </dgm:t>
    </dgm:pt>
    <dgm:pt modelId="{DEC1D8EF-ABDE-4F68-BDA1-9158F48AC271}">
      <dgm:prSet/>
      <dgm:spPr/>
      <dgm:t>
        <a:bodyPr/>
        <a:lstStyle/>
        <a:p>
          <a:r>
            <a:rPr lang="en-IN" dirty="0"/>
            <a:t>3.3 .Risk Treatment:</a:t>
          </a:r>
          <a:endParaRPr lang="en-US" dirty="0"/>
        </a:p>
      </dgm:t>
    </dgm:pt>
    <dgm:pt modelId="{6509C6C7-9F4B-4AA7-8FF6-AC2AEA43767F}" type="parTrans" cxnId="{1284896E-FD99-4E58-9AA4-6CD53C9A38F8}">
      <dgm:prSet/>
      <dgm:spPr/>
      <dgm:t>
        <a:bodyPr/>
        <a:lstStyle/>
        <a:p>
          <a:endParaRPr lang="en-US"/>
        </a:p>
      </dgm:t>
    </dgm:pt>
    <dgm:pt modelId="{0548E4EC-476A-4730-A088-9FB56B84B7BB}" type="sibTrans" cxnId="{1284896E-FD99-4E58-9AA4-6CD53C9A38F8}">
      <dgm:prSet/>
      <dgm:spPr/>
      <dgm:t>
        <a:bodyPr/>
        <a:lstStyle/>
        <a:p>
          <a:endParaRPr lang="en-US"/>
        </a:p>
      </dgm:t>
    </dgm:pt>
    <dgm:pt modelId="{74434BF3-0A26-4BBC-A619-DDBD392BFDA4}">
      <dgm:prSet/>
      <dgm:spPr/>
      <dgm:t>
        <a:bodyPr/>
        <a:lstStyle/>
        <a:p>
          <a:r>
            <a:rPr lang="en-IN"/>
            <a:t>4 .Cybersecurity Framework</a:t>
          </a:r>
          <a:endParaRPr lang="en-US"/>
        </a:p>
      </dgm:t>
    </dgm:pt>
    <dgm:pt modelId="{92451958-6A3B-4C1D-9B8B-7048734ED777}" type="parTrans" cxnId="{FCBC9F6A-EFCA-4727-918F-A1D332849614}">
      <dgm:prSet/>
      <dgm:spPr/>
      <dgm:t>
        <a:bodyPr/>
        <a:lstStyle/>
        <a:p>
          <a:endParaRPr lang="en-US"/>
        </a:p>
      </dgm:t>
    </dgm:pt>
    <dgm:pt modelId="{0D3BA6DE-F6DD-40A0-B818-947B74CCAE9F}" type="sibTrans" cxnId="{FCBC9F6A-EFCA-4727-918F-A1D332849614}">
      <dgm:prSet/>
      <dgm:spPr/>
      <dgm:t>
        <a:bodyPr/>
        <a:lstStyle/>
        <a:p>
          <a:endParaRPr lang="en-US"/>
        </a:p>
      </dgm:t>
    </dgm:pt>
    <dgm:pt modelId="{4C6ABA4A-5745-4D2E-8A65-E6B77CEC2E46}">
      <dgm:prSet/>
      <dgm:spPr/>
      <dgm:t>
        <a:bodyPr/>
        <a:lstStyle/>
        <a:p>
          <a:r>
            <a:rPr lang="en-IN"/>
            <a:t>4.1. </a:t>
          </a:r>
          <a:r>
            <a:rPr lang="en-US"/>
            <a:t>Framework Components:</a:t>
          </a:r>
        </a:p>
      </dgm:t>
    </dgm:pt>
    <dgm:pt modelId="{F7F9557C-900E-431D-A206-2FDBAE48CFA1}" type="parTrans" cxnId="{892A7FA9-E2C6-486C-8F34-7AB7699C6B44}">
      <dgm:prSet/>
      <dgm:spPr/>
      <dgm:t>
        <a:bodyPr/>
        <a:lstStyle/>
        <a:p>
          <a:endParaRPr lang="en-US"/>
        </a:p>
      </dgm:t>
    </dgm:pt>
    <dgm:pt modelId="{B012A4B0-4EB7-46F3-B8F6-F2628FAFDF2C}" type="sibTrans" cxnId="{892A7FA9-E2C6-486C-8F34-7AB7699C6B44}">
      <dgm:prSet/>
      <dgm:spPr/>
      <dgm:t>
        <a:bodyPr/>
        <a:lstStyle/>
        <a:p>
          <a:endParaRPr lang="en-US"/>
        </a:p>
      </dgm:t>
    </dgm:pt>
    <dgm:pt modelId="{9CBA85A9-E81D-43B0-A066-543205B28303}">
      <dgm:prSet/>
      <dgm:spPr/>
      <dgm:t>
        <a:bodyPr/>
        <a:lstStyle/>
        <a:p>
          <a:r>
            <a:rPr lang="en-IN"/>
            <a:t>4.2 .Policies:</a:t>
          </a:r>
          <a:endParaRPr lang="en-US"/>
        </a:p>
      </dgm:t>
    </dgm:pt>
    <dgm:pt modelId="{A13E5BD8-98DF-4118-86C1-A68413033818}" type="parTrans" cxnId="{0FDA1750-FFC7-4600-9287-2FDFEEE6006A}">
      <dgm:prSet/>
      <dgm:spPr/>
      <dgm:t>
        <a:bodyPr/>
        <a:lstStyle/>
        <a:p>
          <a:endParaRPr lang="en-US"/>
        </a:p>
      </dgm:t>
    </dgm:pt>
    <dgm:pt modelId="{7A9AF708-8B18-4B5F-AC2A-026AF8FA5FE3}" type="sibTrans" cxnId="{0FDA1750-FFC7-4600-9287-2FDFEEE6006A}">
      <dgm:prSet/>
      <dgm:spPr/>
      <dgm:t>
        <a:bodyPr/>
        <a:lstStyle/>
        <a:p>
          <a:endParaRPr lang="en-US"/>
        </a:p>
      </dgm:t>
    </dgm:pt>
    <dgm:pt modelId="{808A1DBA-E779-46DF-AB6C-81D5E4A411BF}">
      <dgm:prSet/>
      <dgm:spPr/>
      <dgm:t>
        <a:bodyPr/>
        <a:lstStyle/>
        <a:p>
          <a:r>
            <a:rPr lang="en-IN"/>
            <a:t>4.3 .Procedures:</a:t>
          </a:r>
          <a:endParaRPr lang="en-US"/>
        </a:p>
      </dgm:t>
    </dgm:pt>
    <dgm:pt modelId="{24DAD79D-DD79-43BE-A4E5-A64D09BB3371}" type="parTrans" cxnId="{34A0C38A-A486-411B-B744-BC1480A3B912}">
      <dgm:prSet/>
      <dgm:spPr/>
      <dgm:t>
        <a:bodyPr/>
        <a:lstStyle/>
        <a:p>
          <a:endParaRPr lang="en-US"/>
        </a:p>
      </dgm:t>
    </dgm:pt>
    <dgm:pt modelId="{92A091DF-8B90-4F8E-ABB3-C0301CBAF776}" type="sibTrans" cxnId="{34A0C38A-A486-411B-B744-BC1480A3B912}">
      <dgm:prSet/>
      <dgm:spPr/>
      <dgm:t>
        <a:bodyPr/>
        <a:lstStyle/>
        <a:p>
          <a:endParaRPr lang="en-US"/>
        </a:p>
      </dgm:t>
    </dgm:pt>
    <dgm:pt modelId="{3A31D244-9BD7-4B4D-A46D-9FC2A1EB14AF}">
      <dgm:prSet/>
      <dgm:spPr/>
      <dgm:t>
        <a:bodyPr/>
        <a:lstStyle/>
        <a:p>
          <a:r>
            <a:rPr lang="en-IN"/>
            <a:t>4.4 . Controls:</a:t>
          </a:r>
          <a:endParaRPr lang="en-US"/>
        </a:p>
      </dgm:t>
    </dgm:pt>
    <dgm:pt modelId="{7A9E40DC-0EBD-4BCF-95BF-D650AA160F18}" type="parTrans" cxnId="{6B989256-5C57-4998-B65C-14350CD99CF7}">
      <dgm:prSet/>
      <dgm:spPr/>
      <dgm:t>
        <a:bodyPr/>
        <a:lstStyle/>
        <a:p>
          <a:endParaRPr lang="en-US"/>
        </a:p>
      </dgm:t>
    </dgm:pt>
    <dgm:pt modelId="{B4005A72-EC18-426C-9456-7984D8D75469}" type="sibTrans" cxnId="{6B989256-5C57-4998-B65C-14350CD99CF7}">
      <dgm:prSet/>
      <dgm:spPr/>
      <dgm:t>
        <a:bodyPr/>
        <a:lstStyle/>
        <a:p>
          <a:endParaRPr lang="en-US"/>
        </a:p>
      </dgm:t>
    </dgm:pt>
    <dgm:pt modelId="{B1E8DE70-33A2-4750-ADD4-B84418209C22}">
      <dgm:prSet/>
      <dgm:spPr/>
      <dgm:t>
        <a:bodyPr/>
        <a:lstStyle/>
        <a:p>
          <a:r>
            <a:rPr lang="en-IN"/>
            <a:t>5 . Implementation Plan</a:t>
          </a:r>
          <a:endParaRPr lang="en-US"/>
        </a:p>
      </dgm:t>
    </dgm:pt>
    <dgm:pt modelId="{39D8F58A-EB45-419C-BFFD-BEEB14D7FE1B}" type="parTrans" cxnId="{25B4DA22-EA0B-4EE5-90B1-203834CB0920}">
      <dgm:prSet/>
      <dgm:spPr/>
      <dgm:t>
        <a:bodyPr/>
        <a:lstStyle/>
        <a:p>
          <a:endParaRPr lang="en-US"/>
        </a:p>
      </dgm:t>
    </dgm:pt>
    <dgm:pt modelId="{1DD0108C-BC6F-44D5-AD60-5388F093DA0B}" type="sibTrans" cxnId="{25B4DA22-EA0B-4EE5-90B1-203834CB0920}">
      <dgm:prSet/>
      <dgm:spPr/>
      <dgm:t>
        <a:bodyPr/>
        <a:lstStyle/>
        <a:p>
          <a:endParaRPr lang="en-US"/>
        </a:p>
      </dgm:t>
    </dgm:pt>
    <dgm:pt modelId="{718C28CD-4B91-4C2E-A4B6-CD1A1FEE514E}">
      <dgm:prSet/>
      <dgm:spPr/>
      <dgm:t>
        <a:bodyPr/>
        <a:lstStyle/>
        <a:p>
          <a:r>
            <a:rPr lang="en-IN"/>
            <a:t>5.1 . Timeline:</a:t>
          </a:r>
          <a:endParaRPr lang="en-US"/>
        </a:p>
      </dgm:t>
    </dgm:pt>
    <dgm:pt modelId="{EA278E2B-0EA7-4E76-A79B-3AD5E0EA4334}" type="parTrans" cxnId="{AA9EA11D-413E-4206-B992-C1D6FB7DD8B2}">
      <dgm:prSet/>
      <dgm:spPr/>
      <dgm:t>
        <a:bodyPr/>
        <a:lstStyle/>
        <a:p>
          <a:endParaRPr lang="en-US"/>
        </a:p>
      </dgm:t>
    </dgm:pt>
    <dgm:pt modelId="{0656CDF8-C551-4331-AFB0-CC4B1F3428E0}" type="sibTrans" cxnId="{AA9EA11D-413E-4206-B992-C1D6FB7DD8B2}">
      <dgm:prSet/>
      <dgm:spPr/>
      <dgm:t>
        <a:bodyPr/>
        <a:lstStyle/>
        <a:p>
          <a:endParaRPr lang="en-US"/>
        </a:p>
      </dgm:t>
    </dgm:pt>
    <dgm:pt modelId="{8B53E9ED-39DA-43FC-BA73-070AEC96AEC4}">
      <dgm:prSet/>
      <dgm:spPr/>
      <dgm:t>
        <a:bodyPr/>
        <a:lstStyle/>
        <a:p>
          <a:r>
            <a:rPr lang="en-IN"/>
            <a:t>5.2 .Responsibilities:</a:t>
          </a:r>
          <a:endParaRPr lang="en-US"/>
        </a:p>
      </dgm:t>
    </dgm:pt>
    <dgm:pt modelId="{E7DACCAC-C6FF-48EB-9D44-B635249B2141}" type="parTrans" cxnId="{4A7FE7C2-C274-430A-94E9-7572EB421A67}">
      <dgm:prSet/>
      <dgm:spPr/>
      <dgm:t>
        <a:bodyPr/>
        <a:lstStyle/>
        <a:p>
          <a:endParaRPr lang="en-US"/>
        </a:p>
      </dgm:t>
    </dgm:pt>
    <dgm:pt modelId="{7ABC098F-86E4-46F7-AB0C-3F7DC08EE9A3}" type="sibTrans" cxnId="{4A7FE7C2-C274-430A-94E9-7572EB421A67}">
      <dgm:prSet/>
      <dgm:spPr/>
      <dgm:t>
        <a:bodyPr/>
        <a:lstStyle/>
        <a:p>
          <a:endParaRPr lang="en-US"/>
        </a:p>
      </dgm:t>
    </dgm:pt>
    <dgm:pt modelId="{A3AC8E8E-83A7-4489-9A79-64B6DF6D4B64}">
      <dgm:prSet/>
      <dgm:spPr/>
      <dgm:t>
        <a:bodyPr/>
        <a:lstStyle/>
        <a:p>
          <a:r>
            <a:rPr lang="en-IN"/>
            <a:t>5.3 . Resource Allocation:</a:t>
          </a:r>
          <a:endParaRPr lang="en-US"/>
        </a:p>
      </dgm:t>
    </dgm:pt>
    <dgm:pt modelId="{475A8896-4076-4791-9C2F-73707721D07D}" type="parTrans" cxnId="{2AE02ED6-1D24-4583-B192-B02A6C0B5CAB}">
      <dgm:prSet/>
      <dgm:spPr/>
      <dgm:t>
        <a:bodyPr/>
        <a:lstStyle/>
        <a:p>
          <a:endParaRPr lang="en-US"/>
        </a:p>
      </dgm:t>
    </dgm:pt>
    <dgm:pt modelId="{49ED2F15-2C8F-435D-8C12-F4836CF7DB65}" type="sibTrans" cxnId="{2AE02ED6-1D24-4583-B192-B02A6C0B5CAB}">
      <dgm:prSet/>
      <dgm:spPr/>
      <dgm:t>
        <a:bodyPr/>
        <a:lstStyle/>
        <a:p>
          <a:endParaRPr lang="en-US"/>
        </a:p>
      </dgm:t>
    </dgm:pt>
    <dgm:pt modelId="{1543AC00-19D1-4BE6-8C84-3A39AFAC2A0B}">
      <dgm:prSet/>
      <dgm:spPr/>
      <dgm:t>
        <a:bodyPr/>
        <a:lstStyle/>
        <a:p>
          <a:r>
            <a:rPr lang="en-IN"/>
            <a:t>6 .Monitoring and Evaluation</a:t>
          </a:r>
          <a:endParaRPr lang="en-US"/>
        </a:p>
      </dgm:t>
    </dgm:pt>
    <dgm:pt modelId="{AE36A3AF-033F-41FA-A029-0F3FB41F6706}" type="parTrans" cxnId="{B19FE010-5BFF-4AC3-8190-F49F0AC929A8}">
      <dgm:prSet/>
      <dgm:spPr/>
      <dgm:t>
        <a:bodyPr/>
        <a:lstStyle/>
        <a:p>
          <a:endParaRPr lang="en-US"/>
        </a:p>
      </dgm:t>
    </dgm:pt>
    <dgm:pt modelId="{E978690B-1AF8-486D-B4AD-A9FB45A335E7}" type="sibTrans" cxnId="{B19FE010-5BFF-4AC3-8190-F49F0AC929A8}">
      <dgm:prSet/>
      <dgm:spPr/>
      <dgm:t>
        <a:bodyPr/>
        <a:lstStyle/>
        <a:p>
          <a:endParaRPr lang="en-US"/>
        </a:p>
      </dgm:t>
    </dgm:pt>
    <dgm:pt modelId="{29BE08EA-B088-43A9-B311-4961D5D403AB}">
      <dgm:prSet/>
      <dgm:spPr/>
      <dgm:t>
        <a:bodyPr/>
        <a:lstStyle/>
        <a:p>
          <a:r>
            <a:rPr lang="en-IN"/>
            <a:t>6.1 </a:t>
          </a:r>
          <a:r>
            <a:rPr lang="en-US"/>
            <a:t>. Metrics and Key Performance Indicators (KPIs):</a:t>
          </a:r>
        </a:p>
      </dgm:t>
    </dgm:pt>
    <dgm:pt modelId="{B555E3EC-9ABB-4150-9287-EA02DF22496C}" type="parTrans" cxnId="{7D467944-7D58-46B0-8D9A-35B05080EF60}">
      <dgm:prSet/>
      <dgm:spPr/>
      <dgm:t>
        <a:bodyPr/>
        <a:lstStyle/>
        <a:p>
          <a:endParaRPr lang="en-US"/>
        </a:p>
      </dgm:t>
    </dgm:pt>
    <dgm:pt modelId="{78ED70E5-7835-4FBE-958F-A574F1EF3C72}" type="sibTrans" cxnId="{7D467944-7D58-46B0-8D9A-35B05080EF60}">
      <dgm:prSet/>
      <dgm:spPr/>
      <dgm:t>
        <a:bodyPr/>
        <a:lstStyle/>
        <a:p>
          <a:endParaRPr lang="en-US"/>
        </a:p>
      </dgm:t>
    </dgm:pt>
    <dgm:pt modelId="{10EB4402-9154-4A0B-A07B-E087C5F84DE1}">
      <dgm:prSet/>
      <dgm:spPr/>
      <dgm:t>
        <a:bodyPr/>
        <a:lstStyle/>
        <a:p>
          <a:r>
            <a:rPr lang="en-IN"/>
            <a:t>6.2. Monitoring Tools:</a:t>
          </a:r>
          <a:endParaRPr lang="en-US"/>
        </a:p>
      </dgm:t>
    </dgm:pt>
    <dgm:pt modelId="{F92A4D3A-4260-4E83-9421-F41B343C1162}" type="parTrans" cxnId="{BD544B2E-5C26-4097-A5E5-954D0D38CF0B}">
      <dgm:prSet/>
      <dgm:spPr/>
      <dgm:t>
        <a:bodyPr/>
        <a:lstStyle/>
        <a:p>
          <a:endParaRPr lang="en-US"/>
        </a:p>
      </dgm:t>
    </dgm:pt>
    <dgm:pt modelId="{0D662FFE-A0A4-41D5-B320-C89EDF89E2E5}" type="sibTrans" cxnId="{BD544B2E-5C26-4097-A5E5-954D0D38CF0B}">
      <dgm:prSet/>
      <dgm:spPr/>
      <dgm:t>
        <a:bodyPr/>
        <a:lstStyle/>
        <a:p>
          <a:endParaRPr lang="en-US"/>
        </a:p>
      </dgm:t>
    </dgm:pt>
    <dgm:pt modelId="{769077CC-EF3F-4109-8EE4-784C717FA2DD}">
      <dgm:prSet/>
      <dgm:spPr/>
      <dgm:t>
        <a:bodyPr/>
        <a:lstStyle/>
        <a:p>
          <a:r>
            <a:rPr lang="en-IN"/>
            <a:t>6.3 .Incident Response and Reporting:</a:t>
          </a:r>
          <a:endParaRPr lang="en-US"/>
        </a:p>
      </dgm:t>
    </dgm:pt>
    <dgm:pt modelId="{084C14B2-40D2-455D-8A54-6125DA6A35C5}" type="parTrans" cxnId="{BF769BAE-8E04-4400-BBB2-BC87B6877F11}">
      <dgm:prSet/>
      <dgm:spPr/>
      <dgm:t>
        <a:bodyPr/>
        <a:lstStyle/>
        <a:p>
          <a:endParaRPr lang="en-US"/>
        </a:p>
      </dgm:t>
    </dgm:pt>
    <dgm:pt modelId="{1E1EB589-0F6B-4FEE-B4AE-CD1697EAF2CF}" type="sibTrans" cxnId="{BF769BAE-8E04-4400-BBB2-BC87B6877F11}">
      <dgm:prSet/>
      <dgm:spPr/>
      <dgm:t>
        <a:bodyPr/>
        <a:lstStyle/>
        <a:p>
          <a:endParaRPr lang="en-US"/>
        </a:p>
      </dgm:t>
    </dgm:pt>
    <dgm:pt modelId="{420CAC4C-D967-4B41-A040-452F3044FC79}">
      <dgm:prSet/>
      <dgm:spPr/>
      <dgm:t>
        <a:bodyPr/>
        <a:lstStyle/>
        <a:p>
          <a:r>
            <a:rPr lang="en-IN"/>
            <a:t>7. Conclusion</a:t>
          </a:r>
          <a:endParaRPr lang="en-US"/>
        </a:p>
      </dgm:t>
    </dgm:pt>
    <dgm:pt modelId="{44FA46AE-6E54-4C0B-A3BA-8CA0E4324DB3}" type="parTrans" cxnId="{92554256-FDAC-45DB-9C9E-3826A9CDEA4F}">
      <dgm:prSet/>
      <dgm:spPr/>
      <dgm:t>
        <a:bodyPr/>
        <a:lstStyle/>
        <a:p>
          <a:endParaRPr lang="en-US"/>
        </a:p>
      </dgm:t>
    </dgm:pt>
    <dgm:pt modelId="{B2BC4D30-9833-47F4-AB2B-87318A49E76A}" type="sibTrans" cxnId="{92554256-FDAC-45DB-9C9E-3826A9CDEA4F}">
      <dgm:prSet/>
      <dgm:spPr/>
      <dgm:t>
        <a:bodyPr/>
        <a:lstStyle/>
        <a:p>
          <a:endParaRPr lang="en-US"/>
        </a:p>
      </dgm:t>
    </dgm:pt>
    <dgm:pt modelId="{36187A51-D568-48D9-9523-34CC9BC88E09}">
      <dgm:prSet/>
      <dgm:spPr/>
      <dgm:t>
        <a:bodyPr/>
        <a:lstStyle/>
        <a:p>
          <a:r>
            <a:rPr lang="en-US"/>
            <a:t>8 .</a:t>
          </a:r>
          <a:r>
            <a:rPr lang="en-IN"/>
            <a:t>References</a:t>
          </a:r>
          <a:endParaRPr lang="en-US"/>
        </a:p>
      </dgm:t>
    </dgm:pt>
    <dgm:pt modelId="{227C2C9D-AC3A-4EC6-9778-1F4B0F61AB2F}" type="parTrans" cxnId="{C335A063-7BED-4EC4-836C-7C735F8DC08D}">
      <dgm:prSet/>
      <dgm:spPr/>
      <dgm:t>
        <a:bodyPr/>
        <a:lstStyle/>
        <a:p>
          <a:endParaRPr lang="en-US"/>
        </a:p>
      </dgm:t>
    </dgm:pt>
    <dgm:pt modelId="{EFC480E2-888B-450F-9374-06F14B9E8CAE}" type="sibTrans" cxnId="{C335A063-7BED-4EC4-836C-7C735F8DC08D}">
      <dgm:prSet/>
      <dgm:spPr/>
      <dgm:t>
        <a:bodyPr/>
        <a:lstStyle/>
        <a:p>
          <a:endParaRPr lang="en-US"/>
        </a:p>
      </dgm:t>
    </dgm:pt>
    <dgm:pt modelId="{5ED91E7A-492D-4597-BD4B-B22EB3430F7F}" type="pres">
      <dgm:prSet presAssocID="{363AC067-1DAD-4FF5-BD52-31E251AD2AAB}" presName="Name0" presStyleCnt="0">
        <dgm:presLayoutVars>
          <dgm:dir/>
          <dgm:resizeHandles val="exact"/>
        </dgm:presLayoutVars>
      </dgm:prSet>
      <dgm:spPr/>
    </dgm:pt>
    <dgm:pt modelId="{A1033C4F-2E49-40B3-89DB-175C379B31C3}" type="pres">
      <dgm:prSet presAssocID="{EBCC26B6-6513-4763-863F-722E27D2C05B}" presName="node" presStyleLbl="node1" presStyleIdx="0" presStyleCnt="24">
        <dgm:presLayoutVars>
          <dgm:bulletEnabled val="1"/>
        </dgm:presLayoutVars>
      </dgm:prSet>
      <dgm:spPr/>
    </dgm:pt>
    <dgm:pt modelId="{82CBF699-EB56-4749-BE42-78BB790F18B7}" type="pres">
      <dgm:prSet presAssocID="{152BCA6E-0F77-4438-A5BC-FB876B00154F}" presName="sibTrans" presStyleLbl="sibTrans1D1" presStyleIdx="0" presStyleCnt="23"/>
      <dgm:spPr/>
    </dgm:pt>
    <dgm:pt modelId="{9ED508B2-7F0C-4BDB-9E33-3B178E55E98D}" type="pres">
      <dgm:prSet presAssocID="{152BCA6E-0F77-4438-A5BC-FB876B00154F}" presName="connectorText" presStyleLbl="sibTrans1D1" presStyleIdx="0" presStyleCnt="23"/>
      <dgm:spPr/>
    </dgm:pt>
    <dgm:pt modelId="{3154F42F-A427-49ED-B687-09292656F37E}" type="pres">
      <dgm:prSet presAssocID="{4559FAA1-A807-488B-A460-B92420B38A26}" presName="node" presStyleLbl="node1" presStyleIdx="1" presStyleCnt="24">
        <dgm:presLayoutVars>
          <dgm:bulletEnabled val="1"/>
        </dgm:presLayoutVars>
      </dgm:prSet>
      <dgm:spPr/>
    </dgm:pt>
    <dgm:pt modelId="{F27A9962-706D-4762-80C9-75BDAFD42E6C}" type="pres">
      <dgm:prSet presAssocID="{EFFC8C03-AAE0-449F-93EE-08B827B466A0}" presName="sibTrans" presStyleLbl="sibTrans1D1" presStyleIdx="1" presStyleCnt="23"/>
      <dgm:spPr/>
    </dgm:pt>
    <dgm:pt modelId="{70EF2490-E897-4407-B992-738F914411D3}" type="pres">
      <dgm:prSet presAssocID="{EFFC8C03-AAE0-449F-93EE-08B827B466A0}" presName="connectorText" presStyleLbl="sibTrans1D1" presStyleIdx="1" presStyleCnt="23"/>
      <dgm:spPr/>
    </dgm:pt>
    <dgm:pt modelId="{2A04C22C-5A7F-4913-BE77-046E8C9D85A7}" type="pres">
      <dgm:prSet presAssocID="{0B8D74EA-F401-4220-884A-510DE5E6A7AC}" presName="node" presStyleLbl="node1" presStyleIdx="2" presStyleCnt="24">
        <dgm:presLayoutVars>
          <dgm:bulletEnabled val="1"/>
        </dgm:presLayoutVars>
      </dgm:prSet>
      <dgm:spPr/>
    </dgm:pt>
    <dgm:pt modelId="{0DF94172-E1B5-4B1E-A343-57BFCDFDCE15}" type="pres">
      <dgm:prSet presAssocID="{DE09010A-4F48-4D51-BB23-A813A2A854B0}" presName="sibTrans" presStyleLbl="sibTrans1D1" presStyleIdx="2" presStyleCnt="23"/>
      <dgm:spPr/>
    </dgm:pt>
    <dgm:pt modelId="{FC8384EA-F724-47CD-BD96-EDA41803A209}" type="pres">
      <dgm:prSet presAssocID="{DE09010A-4F48-4D51-BB23-A813A2A854B0}" presName="connectorText" presStyleLbl="sibTrans1D1" presStyleIdx="2" presStyleCnt="23"/>
      <dgm:spPr/>
    </dgm:pt>
    <dgm:pt modelId="{F056DF85-7C22-43DB-8585-CE0A1407D21F}" type="pres">
      <dgm:prSet presAssocID="{8C4B0E41-9905-49A2-893D-70DA6DFE4BF4}" presName="node" presStyleLbl="node1" presStyleIdx="3" presStyleCnt="24">
        <dgm:presLayoutVars>
          <dgm:bulletEnabled val="1"/>
        </dgm:presLayoutVars>
      </dgm:prSet>
      <dgm:spPr/>
    </dgm:pt>
    <dgm:pt modelId="{F555BFB2-5679-4DAE-94C6-F698026E6B2F}" type="pres">
      <dgm:prSet presAssocID="{5A637195-50DD-42B5-B256-1E026C1E6D50}" presName="sibTrans" presStyleLbl="sibTrans1D1" presStyleIdx="3" presStyleCnt="23"/>
      <dgm:spPr/>
    </dgm:pt>
    <dgm:pt modelId="{7DB769A1-E94A-4E49-9AF9-80B84DB978AC}" type="pres">
      <dgm:prSet presAssocID="{5A637195-50DD-42B5-B256-1E026C1E6D50}" presName="connectorText" presStyleLbl="sibTrans1D1" presStyleIdx="3" presStyleCnt="23"/>
      <dgm:spPr/>
    </dgm:pt>
    <dgm:pt modelId="{946E6ECD-4AFC-4ADD-926C-9198667A0255}" type="pres">
      <dgm:prSet presAssocID="{2DC3B463-FB35-429F-83C7-C7D93C3749CA}" presName="node" presStyleLbl="node1" presStyleIdx="4" presStyleCnt="24">
        <dgm:presLayoutVars>
          <dgm:bulletEnabled val="1"/>
        </dgm:presLayoutVars>
      </dgm:prSet>
      <dgm:spPr/>
    </dgm:pt>
    <dgm:pt modelId="{66E201DC-5633-4012-B2A9-78D4B3FB9E47}" type="pres">
      <dgm:prSet presAssocID="{28F68097-CDE1-4F74-81C7-9DAEA499D15B}" presName="sibTrans" presStyleLbl="sibTrans1D1" presStyleIdx="4" presStyleCnt="23"/>
      <dgm:spPr/>
    </dgm:pt>
    <dgm:pt modelId="{391871B1-3A58-4F85-A5B0-69ED28543FD3}" type="pres">
      <dgm:prSet presAssocID="{28F68097-CDE1-4F74-81C7-9DAEA499D15B}" presName="connectorText" presStyleLbl="sibTrans1D1" presStyleIdx="4" presStyleCnt="23"/>
      <dgm:spPr/>
    </dgm:pt>
    <dgm:pt modelId="{0F48CAD6-28EC-45B4-BB0A-0EF43A44F036}" type="pres">
      <dgm:prSet presAssocID="{7729B2DD-3232-497E-A3F5-A4D5F7875482}" presName="node" presStyleLbl="node1" presStyleIdx="5" presStyleCnt="24">
        <dgm:presLayoutVars>
          <dgm:bulletEnabled val="1"/>
        </dgm:presLayoutVars>
      </dgm:prSet>
      <dgm:spPr/>
    </dgm:pt>
    <dgm:pt modelId="{857C0B02-4006-41EF-9432-D4472758B301}" type="pres">
      <dgm:prSet presAssocID="{84B24C58-DAFC-40DC-B313-6E4278BDD64D}" presName="sibTrans" presStyleLbl="sibTrans1D1" presStyleIdx="5" presStyleCnt="23"/>
      <dgm:spPr/>
    </dgm:pt>
    <dgm:pt modelId="{4D7BAC80-F5A8-454E-8E39-CD6519AE3C7D}" type="pres">
      <dgm:prSet presAssocID="{84B24C58-DAFC-40DC-B313-6E4278BDD64D}" presName="connectorText" presStyleLbl="sibTrans1D1" presStyleIdx="5" presStyleCnt="23"/>
      <dgm:spPr/>
    </dgm:pt>
    <dgm:pt modelId="{8740642C-0504-43C1-B94E-7C92AF55A07C}" type="pres">
      <dgm:prSet presAssocID="{59794974-3E44-4BB1-830F-5D019ECAE0F6}" presName="node" presStyleLbl="node1" presStyleIdx="6" presStyleCnt="24">
        <dgm:presLayoutVars>
          <dgm:bulletEnabled val="1"/>
        </dgm:presLayoutVars>
      </dgm:prSet>
      <dgm:spPr/>
    </dgm:pt>
    <dgm:pt modelId="{8A91DED3-2FD1-4D03-845B-B39B4CF14406}" type="pres">
      <dgm:prSet presAssocID="{9731DA05-9414-4A42-A866-63FC47520DAC}" presName="sibTrans" presStyleLbl="sibTrans1D1" presStyleIdx="6" presStyleCnt="23"/>
      <dgm:spPr/>
    </dgm:pt>
    <dgm:pt modelId="{C1EA0A9C-2501-4A2A-A438-E9F7D8ADF748}" type="pres">
      <dgm:prSet presAssocID="{9731DA05-9414-4A42-A866-63FC47520DAC}" presName="connectorText" presStyleLbl="sibTrans1D1" presStyleIdx="6" presStyleCnt="23"/>
      <dgm:spPr/>
    </dgm:pt>
    <dgm:pt modelId="{390FBE15-F145-4EBF-BADB-5F6A955D4E26}" type="pres">
      <dgm:prSet presAssocID="{0D491240-7055-4D07-B7BE-409AD297BF47}" presName="node" presStyleLbl="node1" presStyleIdx="7" presStyleCnt="24">
        <dgm:presLayoutVars>
          <dgm:bulletEnabled val="1"/>
        </dgm:presLayoutVars>
      </dgm:prSet>
      <dgm:spPr/>
    </dgm:pt>
    <dgm:pt modelId="{934E9004-95DB-4C8B-A9F0-0426F1F4C4CA}" type="pres">
      <dgm:prSet presAssocID="{6EC1BD51-2276-455B-BD28-73C72FFE4C6E}" presName="sibTrans" presStyleLbl="sibTrans1D1" presStyleIdx="7" presStyleCnt="23"/>
      <dgm:spPr/>
    </dgm:pt>
    <dgm:pt modelId="{E707D897-3057-44D8-9C16-BC4C37E96CFE}" type="pres">
      <dgm:prSet presAssocID="{6EC1BD51-2276-455B-BD28-73C72FFE4C6E}" presName="connectorText" presStyleLbl="sibTrans1D1" presStyleIdx="7" presStyleCnt="23"/>
      <dgm:spPr/>
    </dgm:pt>
    <dgm:pt modelId="{C78283BF-1751-43AB-BC44-FA335D1D020E}" type="pres">
      <dgm:prSet presAssocID="{DEC1D8EF-ABDE-4F68-BDA1-9158F48AC271}" presName="node" presStyleLbl="node1" presStyleIdx="8" presStyleCnt="24">
        <dgm:presLayoutVars>
          <dgm:bulletEnabled val="1"/>
        </dgm:presLayoutVars>
      </dgm:prSet>
      <dgm:spPr/>
    </dgm:pt>
    <dgm:pt modelId="{BAE382C2-06AD-4DAD-90B2-EA2131BA1FEE}" type="pres">
      <dgm:prSet presAssocID="{0548E4EC-476A-4730-A088-9FB56B84B7BB}" presName="sibTrans" presStyleLbl="sibTrans1D1" presStyleIdx="8" presStyleCnt="23"/>
      <dgm:spPr/>
    </dgm:pt>
    <dgm:pt modelId="{E49C04B7-3E75-489E-808C-7D9727014D19}" type="pres">
      <dgm:prSet presAssocID="{0548E4EC-476A-4730-A088-9FB56B84B7BB}" presName="connectorText" presStyleLbl="sibTrans1D1" presStyleIdx="8" presStyleCnt="23"/>
      <dgm:spPr/>
    </dgm:pt>
    <dgm:pt modelId="{FB99E45F-21B9-490E-9373-FA9F6466138C}" type="pres">
      <dgm:prSet presAssocID="{74434BF3-0A26-4BBC-A619-DDBD392BFDA4}" presName="node" presStyleLbl="node1" presStyleIdx="9" presStyleCnt="24">
        <dgm:presLayoutVars>
          <dgm:bulletEnabled val="1"/>
        </dgm:presLayoutVars>
      </dgm:prSet>
      <dgm:spPr/>
    </dgm:pt>
    <dgm:pt modelId="{2E720B61-7748-47B4-9DFB-E7965313C328}" type="pres">
      <dgm:prSet presAssocID="{0D3BA6DE-F6DD-40A0-B818-947B74CCAE9F}" presName="sibTrans" presStyleLbl="sibTrans1D1" presStyleIdx="9" presStyleCnt="23"/>
      <dgm:spPr/>
    </dgm:pt>
    <dgm:pt modelId="{61C95ECD-73D6-48B9-A31C-69DE90A9C5D0}" type="pres">
      <dgm:prSet presAssocID="{0D3BA6DE-F6DD-40A0-B818-947B74CCAE9F}" presName="connectorText" presStyleLbl="sibTrans1D1" presStyleIdx="9" presStyleCnt="23"/>
      <dgm:spPr/>
    </dgm:pt>
    <dgm:pt modelId="{530C5BFC-9F02-42EC-BB72-3101440A7920}" type="pres">
      <dgm:prSet presAssocID="{4C6ABA4A-5745-4D2E-8A65-E6B77CEC2E46}" presName="node" presStyleLbl="node1" presStyleIdx="10" presStyleCnt="24">
        <dgm:presLayoutVars>
          <dgm:bulletEnabled val="1"/>
        </dgm:presLayoutVars>
      </dgm:prSet>
      <dgm:spPr/>
    </dgm:pt>
    <dgm:pt modelId="{C7004CC3-4D02-442C-88F2-207A563E03CE}" type="pres">
      <dgm:prSet presAssocID="{B012A4B0-4EB7-46F3-B8F6-F2628FAFDF2C}" presName="sibTrans" presStyleLbl="sibTrans1D1" presStyleIdx="10" presStyleCnt="23"/>
      <dgm:spPr/>
    </dgm:pt>
    <dgm:pt modelId="{9820CA48-2320-4850-BF37-2B52201AF93B}" type="pres">
      <dgm:prSet presAssocID="{B012A4B0-4EB7-46F3-B8F6-F2628FAFDF2C}" presName="connectorText" presStyleLbl="sibTrans1D1" presStyleIdx="10" presStyleCnt="23"/>
      <dgm:spPr/>
    </dgm:pt>
    <dgm:pt modelId="{210A3C02-D0F9-4724-A10D-AC9CE3FEAD1E}" type="pres">
      <dgm:prSet presAssocID="{9CBA85A9-E81D-43B0-A066-543205B28303}" presName="node" presStyleLbl="node1" presStyleIdx="11" presStyleCnt="24">
        <dgm:presLayoutVars>
          <dgm:bulletEnabled val="1"/>
        </dgm:presLayoutVars>
      </dgm:prSet>
      <dgm:spPr/>
    </dgm:pt>
    <dgm:pt modelId="{D2886045-E426-4F6F-AC4C-D3645BAFEA31}" type="pres">
      <dgm:prSet presAssocID="{7A9AF708-8B18-4B5F-AC2A-026AF8FA5FE3}" presName="sibTrans" presStyleLbl="sibTrans1D1" presStyleIdx="11" presStyleCnt="23"/>
      <dgm:spPr/>
    </dgm:pt>
    <dgm:pt modelId="{1F3795EA-901C-4401-95AE-D303FA40C3D1}" type="pres">
      <dgm:prSet presAssocID="{7A9AF708-8B18-4B5F-AC2A-026AF8FA5FE3}" presName="connectorText" presStyleLbl="sibTrans1D1" presStyleIdx="11" presStyleCnt="23"/>
      <dgm:spPr/>
    </dgm:pt>
    <dgm:pt modelId="{087D2A6C-82E7-4A17-93CA-29346E5ACEDD}" type="pres">
      <dgm:prSet presAssocID="{808A1DBA-E779-46DF-AB6C-81D5E4A411BF}" presName="node" presStyleLbl="node1" presStyleIdx="12" presStyleCnt="24">
        <dgm:presLayoutVars>
          <dgm:bulletEnabled val="1"/>
        </dgm:presLayoutVars>
      </dgm:prSet>
      <dgm:spPr/>
    </dgm:pt>
    <dgm:pt modelId="{CBAB90F6-AC75-4512-B470-96E1D1B416DA}" type="pres">
      <dgm:prSet presAssocID="{92A091DF-8B90-4F8E-ABB3-C0301CBAF776}" presName="sibTrans" presStyleLbl="sibTrans1D1" presStyleIdx="12" presStyleCnt="23"/>
      <dgm:spPr/>
    </dgm:pt>
    <dgm:pt modelId="{89CC1671-F184-47DE-ACDA-A6B1893EF597}" type="pres">
      <dgm:prSet presAssocID="{92A091DF-8B90-4F8E-ABB3-C0301CBAF776}" presName="connectorText" presStyleLbl="sibTrans1D1" presStyleIdx="12" presStyleCnt="23"/>
      <dgm:spPr/>
    </dgm:pt>
    <dgm:pt modelId="{77F1CC20-7124-4C53-B2FA-E135AACAB1E7}" type="pres">
      <dgm:prSet presAssocID="{3A31D244-9BD7-4B4D-A46D-9FC2A1EB14AF}" presName="node" presStyleLbl="node1" presStyleIdx="13" presStyleCnt="24">
        <dgm:presLayoutVars>
          <dgm:bulletEnabled val="1"/>
        </dgm:presLayoutVars>
      </dgm:prSet>
      <dgm:spPr/>
    </dgm:pt>
    <dgm:pt modelId="{D9E490A8-352A-422C-B5CD-87B6C4C12A2D}" type="pres">
      <dgm:prSet presAssocID="{B4005A72-EC18-426C-9456-7984D8D75469}" presName="sibTrans" presStyleLbl="sibTrans1D1" presStyleIdx="13" presStyleCnt="23"/>
      <dgm:spPr/>
    </dgm:pt>
    <dgm:pt modelId="{5C92C649-7014-42EA-AE87-70BC108B6EBE}" type="pres">
      <dgm:prSet presAssocID="{B4005A72-EC18-426C-9456-7984D8D75469}" presName="connectorText" presStyleLbl="sibTrans1D1" presStyleIdx="13" presStyleCnt="23"/>
      <dgm:spPr/>
    </dgm:pt>
    <dgm:pt modelId="{64FECABA-B512-4F28-9EC0-5B07208CA6A8}" type="pres">
      <dgm:prSet presAssocID="{B1E8DE70-33A2-4750-ADD4-B84418209C22}" presName="node" presStyleLbl="node1" presStyleIdx="14" presStyleCnt="24">
        <dgm:presLayoutVars>
          <dgm:bulletEnabled val="1"/>
        </dgm:presLayoutVars>
      </dgm:prSet>
      <dgm:spPr/>
    </dgm:pt>
    <dgm:pt modelId="{2E0D9213-6213-4E4F-AC53-D5CBC67C2805}" type="pres">
      <dgm:prSet presAssocID="{1DD0108C-BC6F-44D5-AD60-5388F093DA0B}" presName="sibTrans" presStyleLbl="sibTrans1D1" presStyleIdx="14" presStyleCnt="23"/>
      <dgm:spPr/>
    </dgm:pt>
    <dgm:pt modelId="{384E7627-695C-4FD7-B4EF-132E389A46E0}" type="pres">
      <dgm:prSet presAssocID="{1DD0108C-BC6F-44D5-AD60-5388F093DA0B}" presName="connectorText" presStyleLbl="sibTrans1D1" presStyleIdx="14" presStyleCnt="23"/>
      <dgm:spPr/>
    </dgm:pt>
    <dgm:pt modelId="{905028C1-A9CD-4C4C-B570-7640DD531B85}" type="pres">
      <dgm:prSet presAssocID="{718C28CD-4B91-4C2E-A4B6-CD1A1FEE514E}" presName="node" presStyleLbl="node1" presStyleIdx="15" presStyleCnt="24">
        <dgm:presLayoutVars>
          <dgm:bulletEnabled val="1"/>
        </dgm:presLayoutVars>
      </dgm:prSet>
      <dgm:spPr/>
    </dgm:pt>
    <dgm:pt modelId="{2E9FB480-833E-4168-A593-320F7DA304F5}" type="pres">
      <dgm:prSet presAssocID="{0656CDF8-C551-4331-AFB0-CC4B1F3428E0}" presName="sibTrans" presStyleLbl="sibTrans1D1" presStyleIdx="15" presStyleCnt="23"/>
      <dgm:spPr/>
    </dgm:pt>
    <dgm:pt modelId="{17B07743-2B45-44DD-94D3-B26E005971B0}" type="pres">
      <dgm:prSet presAssocID="{0656CDF8-C551-4331-AFB0-CC4B1F3428E0}" presName="connectorText" presStyleLbl="sibTrans1D1" presStyleIdx="15" presStyleCnt="23"/>
      <dgm:spPr/>
    </dgm:pt>
    <dgm:pt modelId="{1F1AB5BC-5D26-475A-983E-C5E1B1017486}" type="pres">
      <dgm:prSet presAssocID="{8B53E9ED-39DA-43FC-BA73-070AEC96AEC4}" presName="node" presStyleLbl="node1" presStyleIdx="16" presStyleCnt="24">
        <dgm:presLayoutVars>
          <dgm:bulletEnabled val="1"/>
        </dgm:presLayoutVars>
      </dgm:prSet>
      <dgm:spPr/>
    </dgm:pt>
    <dgm:pt modelId="{E4C2AD2D-1B1F-4DEE-9C17-45A0FE6021FA}" type="pres">
      <dgm:prSet presAssocID="{7ABC098F-86E4-46F7-AB0C-3F7DC08EE9A3}" presName="sibTrans" presStyleLbl="sibTrans1D1" presStyleIdx="16" presStyleCnt="23"/>
      <dgm:spPr/>
    </dgm:pt>
    <dgm:pt modelId="{FA94510C-F45C-4DD1-A768-46C5A86731DA}" type="pres">
      <dgm:prSet presAssocID="{7ABC098F-86E4-46F7-AB0C-3F7DC08EE9A3}" presName="connectorText" presStyleLbl="sibTrans1D1" presStyleIdx="16" presStyleCnt="23"/>
      <dgm:spPr/>
    </dgm:pt>
    <dgm:pt modelId="{F1136C41-6263-4B99-93FA-A922719ACBC1}" type="pres">
      <dgm:prSet presAssocID="{A3AC8E8E-83A7-4489-9A79-64B6DF6D4B64}" presName="node" presStyleLbl="node1" presStyleIdx="17" presStyleCnt="24">
        <dgm:presLayoutVars>
          <dgm:bulletEnabled val="1"/>
        </dgm:presLayoutVars>
      </dgm:prSet>
      <dgm:spPr/>
    </dgm:pt>
    <dgm:pt modelId="{08C41E13-E300-4BA9-B8D3-DFF2058EAAF5}" type="pres">
      <dgm:prSet presAssocID="{49ED2F15-2C8F-435D-8C12-F4836CF7DB65}" presName="sibTrans" presStyleLbl="sibTrans1D1" presStyleIdx="17" presStyleCnt="23"/>
      <dgm:spPr/>
    </dgm:pt>
    <dgm:pt modelId="{96259D1C-2787-40D0-813F-86E0C72FC39E}" type="pres">
      <dgm:prSet presAssocID="{49ED2F15-2C8F-435D-8C12-F4836CF7DB65}" presName="connectorText" presStyleLbl="sibTrans1D1" presStyleIdx="17" presStyleCnt="23"/>
      <dgm:spPr/>
    </dgm:pt>
    <dgm:pt modelId="{89CD78E8-7460-4914-B766-DEA8F0DB3BAE}" type="pres">
      <dgm:prSet presAssocID="{1543AC00-19D1-4BE6-8C84-3A39AFAC2A0B}" presName="node" presStyleLbl="node1" presStyleIdx="18" presStyleCnt="24">
        <dgm:presLayoutVars>
          <dgm:bulletEnabled val="1"/>
        </dgm:presLayoutVars>
      </dgm:prSet>
      <dgm:spPr/>
    </dgm:pt>
    <dgm:pt modelId="{74E00149-CE05-4515-9850-4152D8CCD134}" type="pres">
      <dgm:prSet presAssocID="{E978690B-1AF8-486D-B4AD-A9FB45A335E7}" presName="sibTrans" presStyleLbl="sibTrans1D1" presStyleIdx="18" presStyleCnt="23"/>
      <dgm:spPr/>
    </dgm:pt>
    <dgm:pt modelId="{9D94FD6D-0CF5-436E-B45E-82ECC5085B92}" type="pres">
      <dgm:prSet presAssocID="{E978690B-1AF8-486D-B4AD-A9FB45A335E7}" presName="connectorText" presStyleLbl="sibTrans1D1" presStyleIdx="18" presStyleCnt="23"/>
      <dgm:spPr/>
    </dgm:pt>
    <dgm:pt modelId="{CFF14E71-9DEE-4126-83C2-086471C92753}" type="pres">
      <dgm:prSet presAssocID="{29BE08EA-B088-43A9-B311-4961D5D403AB}" presName="node" presStyleLbl="node1" presStyleIdx="19" presStyleCnt="24">
        <dgm:presLayoutVars>
          <dgm:bulletEnabled val="1"/>
        </dgm:presLayoutVars>
      </dgm:prSet>
      <dgm:spPr/>
    </dgm:pt>
    <dgm:pt modelId="{5C3F722E-4815-4316-8935-F3F36D278F54}" type="pres">
      <dgm:prSet presAssocID="{78ED70E5-7835-4FBE-958F-A574F1EF3C72}" presName="sibTrans" presStyleLbl="sibTrans1D1" presStyleIdx="19" presStyleCnt="23"/>
      <dgm:spPr/>
    </dgm:pt>
    <dgm:pt modelId="{DAC33849-EE38-42ED-9D08-BC10035A96F4}" type="pres">
      <dgm:prSet presAssocID="{78ED70E5-7835-4FBE-958F-A574F1EF3C72}" presName="connectorText" presStyleLbl="sibTrans1D1" presStyleIdx="19" presStyleCnt="23"/>
      <dgm:spPr/>
    </dgm:pt>
    <dgm:pt modelId="{5AC2CAEA-8B81-4AA2-91C3-EF67E5184104}" type="pres">
      <dgm:prSet presAssocID="{10EB4402-9154-4A0B-A07B-E087C5F84DE1}" presName="node" presStyleLbl="node1" presStyleIdx="20" presStyleCnt="24">
        <dgm:presLayoutVars>
          <dgm:bulletEnabled val="1"/>
        </dgm:presLayoutVars>
      </dgm:prSet>
      <dgm:spPr/>
    </dgm:pt>
    <dgm:pt modelId="{53976308-9CE6-4273-9E92-F648C0FE92A9}" type="pres">
      <dgm:prSet presAssocID="{0D662FFE-A0A4-41D5-B320-C89EDF89E2E5}" presName="sibTrans" presStyleLbl="sibTrans1D1" presStyleIdx="20" presStyleCnt="23"/>
      <dgm:spPr/>
    </dgm:pt>
    <dgm:pt modelId="{9104380F-F3FE-4992-B8F1-A033E882C023}" type="pres">
      <dgm:prSet presAssocID="{0D662FFE-A0A4-41D5-B320-C89EDF89E2E5}" presName="connectorText" presStyleLbl="sibTrans1D1" presStyleIdx="20" presStyleCnt="23"/>
      <dgm:spPr/>
    </dgm:pt>
    <dgm:pt modelId="{E280916F-D97B-472F-8301-F29FFDDCCA9F}" type="pres">
      <dgm:prSet presAssocID="{769077CC-EF3F-4109-8EE4-784C717FA2DD}" presName="node" presStyleLbl="node1" presStyleIdx="21" presStyleCnt="24">
        <dgm:presLayoutVars>
          <dgm:bulletEnabled val="1"/>
        </dgm:presLayoutVars>
      </dgm:prSet>
      <dgm:spPr/>
    </dgm:pt>
    <dgm:pt modelId="{92C6F847-BC25-4005-8A9B-5383563D5460}" type="pres">
      <dgm:prSet presAssocID="{1E1EB589-0F6B-4FEE-B4AE-CD1697EAF2CF}" presName="sibTrans" presStyleLbl="sibTrans1D1" presStyleIdx="21" presStyleCnt="23"/>
      <dgm:spPr/>
    </dgm:pt>
    <dgm:pt modelId="{816910AD-0108-4D76-841B-3963C0064BB1}" type="pres">
      <dgm:prSet presAssocID="{1E1EB589-0F6B-4FEE-B4AE-CD1697EAF2CF}" presName="connectorText" presStyleLbl="sibTrans1D1" presStyleIdx="21" presStyleCnt="23"/>
      <dgm:spPr/>
    </dgm:pt>
    <dgm:pt modelId="{ED464AD4-DAE1-41A1-8E94-8AE78EE2F608}" type="pres">
      <dgm:prSet presAssocID="{420CAC4C-D967-4B41-A040-452F3044FC79}" presName="node" presStyleLbl="node1" presStyleIdx="22" presStyleCnt="24">
        <dgm:presLayoutVars>
          <dgm:bulletEnabled val="1"/>
        </dgm:presLayoutVars>
      </dgm:prSet>
      <dgm:spPr/>
    </dgm:pt>
    <dgm:pt modelId="{C7D964B8-21C0-45EE-B7D4-3FB5827CF9C5}" type="pres">
      <dgm:prSet presAssocID="{B2BC4D30-9833-47F4-AB2B-87318A49E76A}" presName="sibTrans" presStyleLbl="sibTrans1D1" presStyleIdx="22" presStyleCnt="23"/>
      <dgm:spPr/>
    </dgm:pt>
    <dgm:pt modelId="{CB442E64-8644-438F-8594-81474F3132DB}" type="pres">
      <dgm:prSet presAssocID="{B2BC4D30-9833-47F4-AB2B-87318A49E76A}" presName="connectorText" presStyleLbl="sibTrans1D1" presStyleIdx="22" presStyleCnt="23"/>
      <dgm:spPr/>
    </dgm:pt>
    <dgm:pt modelId="{F47E83D9-37D1-4F66-AD1E-8DA1D69749F3}" type="pres">
      <dgm:prSet presAssocID="{36187A51-D568-48D9-9523-34CC9BC88E09}" presName="node" presStyleLbl="node1" presStyleIdx="23" presStyleCnt="24">
        <dgm:presLayoutVars>
          <dgm:bulletEnabled val="1"/>
        </dgm:presLayoutVars>
      </dgm:prSet>
      <dgm:spPr/>
    </dgm:pt>
  </dgm:ptLst>
  <dgm:cxnLst>
    <dgm:cxn modelId="{6C5C2005-1DF0-436C-B5C0-BB7BC29D6510}" type="presOf" srcId="{7A9AF708-8B18-4B5F-AC2A-026AF8FA5FE3}" destId="{1F3795EA-901C-4401-95AE-D303FA40C3D1}" srcOrd="1" destOrd="0" presId="urn:microsoft.com/office/officeart/2016/7/layout/RepeatingBendingProcessNew"/>
    <dgm:cxn modelId="{D0B92706-8E9C-4184-B93F-EE4ED0F6F85A}" type="presOf" srcId="{1E1EB589-0F6B-4FEE-B4AE-CD1697EAF2CF}" destId="{92C6F847-BC25-4005-8A9B-5383563D5460}" srcOrd="0" destOrd="0" presId="urn:microsoft.com/office/officeart/2016/7/layout/RepeatingBendingProcessNew"/>
    <dgm:cxn modelId="{C9ECBE09-252A-44FE-B8A7-BA4F3A6AB6F2}" type="presOf" srcId="{0B8D74EA-F401-4220-884A-510DE5E6A7AC}" destId="{2A04C22C-5A7F-4913-BE77-046E8C9D85A7}" srcOrd="0" destOrd="0" presId="urn:microsoft.com/office/officeart/2016/7/layout/RepeatingBendingProcessNew"/>
    <dgm:cxn modelId="{562B110B-2EC2-492C-8B42-9E87E41C0241}" type="presOf" srcId="{EFFC8C03-AAE0-449F-93EE-08B827B466A0}" destId="{F27A9962-706D-4762-80C9-75BDAFD42E6C}" srcOrd="0" destOrd="0" presId="urn:microsoft.com/office/officeart/2016/7/layout/RepeatingBendingProcessNew"/>
    <dgm:cxn modelId="{A13D9F0D-7DE9-43B5-A2D2-84323A0AE119}" type="presOf" srcId="{6EC1BD51-2276-455B-BD28-73C72FFE4C6E}" destId="{934E9004-95DB-4C8B-A9F0-0426F1F4C4CA}" srcOrd="0" destOrd="0" presId="urn:microsoft.com/office/officeart/2016/7/layout/RepeatingBendingProcessNew"/>
    <dgm:cxn modelId="{B19FE010-5BFF-4AC3-8190-F49F0AC929A8}" srcId="{363AC067-1DAD-4FF5-BD52-31E251AD2AAB}" destId="{1543AC00-19D1-4BE6-8C84-3A39AFAC2A0B}" srcOrd="18" destOrd="0" parTransId="{AE36A3AF-033F-41FA-A029-0F3FB41F6706}" sibTransId="{E978690B-1AF8-486D-B4AD-A9FB45A335E7}"/>
    <dgm:cxn modelId="{A3ECE718-E5B2-477E-882B-CEFE22B276E1}" type="presOf" srcId="{0656CDF8-C551-4331-AFB0-CC4B1F3428E0}" destId="{2E9FB480-833E-4168-A593-320F7DA304F5}" srcOrd="0" destOrd="0" presId="urn:microsoft.com/office/officeart/2016/7/layout/RepeatingBendingProcessNew"/>
    <dgm:cxn modelId="{A54B4D1B-86FC-42A1-B74C-80430EDF70BB}" type="presOf" srcId="{0D662FFE-A0A4-41D5-B320-C89EDF89E2E5}" destId="{9104380F-F3FE-4992-B8F1-A033E882C023}" srcOrd="1" destOrd="0" presId="urn:microsoft.com/office/officeart/2016/7/layout/RepeatingBendingProcessNew"/>
    <dgm:cxn modelId="{A52E701C-57F3-4A2F-BBCA-5BA7601F3F71}" type="presOf" srcId="{49ED2F15-2C8F-435D-8C12-F4836CF7DB65}" destId="{08C41E13-E300-4BA9-B8D3-DFF2058EAAF5}" srcOrd="0" destOrd="0" presId="urn:microsoft.com/office/officeart/2016/7/layout/RepeatingBendingProcessNew"/>
    <dgm:cxn modelId="{AA9EA11D-413E-4206-B992-C1D6FB7DD8B2}" srcId="{363AC067-1DAD-4FF5-BD52-31E251AD2AAB}" destId="{718C28CD-4B91-4C2E-A4B6-CD1A1FEE514E}" srcOrd="15" destOrd="0" parTransId="{EA278E2B-0EA7-4E76-A79B-3AD5E0EA4334}" sibTransId="{0656CDF8-C551-4331-AFB0-CC4B1F3428E0}"/>
    <dgm:cxn modelId="{75E73F1E-BA1F-40D1-98E2-BA93ECDE0DCF}" type="presOf" srcId="{718C28CD-4B91-4C2E-A4B6-CD1A1FEE514E}" destId="{905028C1-A9CD-4C4C-B570-7640DD531B85}" srcOrd="0" destOrd="0" presId="urn:microsoft.com/office/officeart/2016/7/layout/RepeatingBendingProcessNew"/>
    <dgm:cxn modelId="{25B4DA22-EA0B-4EE5-90B1-203834CB0920}" srcId="{363AC067-1DAD-4FF5-BD52-31E251AD2AAB}" destId="{B1E8DE70-33A2-4750-ADD4-B84418209C22}" srcOrd="14" destOrd="0" parTransId="{39D8F58A-EB45-419C-BFFD-BEEB14D7FE1B}" sibTransId="{1DD0108C-BC6F-44D5-AD60-5388F093DA0B}"/>
    <dgm:cxn modelId="{95077323-3230-4059-B7A1-3993EAC8A5DD}" type="presOf" srcId="{8C4B0E41-9905-49A2-893D-70DA6DFE4BF4}" destId="{F056DF85-7C22-43DB-8585-CE0A1407D21F}" srcOrd="0" destOrd="0" presId="urn:microsoft.com/office/officeart/2016/7/layout/RepeatingBendingProcessNew"/>
    <dgm:cxn modelId="{88D8F124-4F99-4212-9B18-03E11B23A548}" type="presOf" srcId="{9731DA05-9414-4A42-A866-63FC47520DAC}" destId="{C1EA0A9C-2501-4A2A-A438-E9F7D8ADF748}" srcOrd="1" destOrd="0" presId="urn:microsoft.com/office/officeart/2016/7/layout/RepeatingBendingProcessNew"/>
    <dgm:cxn modelId="{B386F325-AD93-4E45-85BD-23C9DE09B90E}" type="presOf" srcId="{2DC3B463-FB35-429F-83C7-C7D93C3749CA}" destId="{946E6ECD-4AFC-4ADD-926C-9198667A0255}" srcOrd="0" destOrd="0" presId="urn:microsoft.com/office/officeart/2016/7/layout/RepeatingBendingProcessNew"/>
    <dgm:cxn modelId="{56B3F526-C7F1-411B-BFE1-C1B2E8F6C9A1}" type="presOf" srcId="{769077CC-EF3F-4109-8EE4-784C717FA2DD}" destId="{E280916F-D97B-472F-8301-F29FFDDCCA9F}" srcOrd="0" destOrd="0" presId="urn:microsoft.com/office/officeart/2016/7/layout/RepeatingBendingProcessNew"/>
    <dgm:cxn modelId="{74F1E028-4935-4981-AE44-00A64FC4AF23}" type="presOf" srcId="{92A091DF-8B90-4F8E-ABB3-C0301CBAF776}" destId="{89CC1671-F184-47DE-ACDA-A6B1893EF597}" srcOrd="1" destOrd="0" presId="urn:microsoft.com/office/officeart/2016/7/layout/RepeatingBendingProcessNew"/>
    <dgm:cxn modelId="{8213332A-5863-4FA0-BA73-6D72335E70F7}" type="presOf" srcId="{E978690B-1AF8-486D-B4AD-A9FB45A335E7}" destId="{74E00149-CE05-4515-9850-4152D8CCD134}" srcOrd="0" destOrd="0" presId="urn:microsoft.com/office/officeart/2016/7/layout/RepeatingBendingProcessNew"/>
    <dgm:cxn modelId="{9B6CE42C-0E12-46FB-88D5-314838F83A40}" type="presOf" srcId="{59794974-3E44-4BB1-830F-5D019ECAE0F6}" destId="{8740642C-0504-43C1-B94E-7C92AF55A07C}" srcOrd="0" destOrd="0" presId="urn:microsoft.com/office/officeart/2016/7/layout/RepeatingBendingProcessNew"/>
    <dgm:cxn modelId="{AC30F92C-87E1-46BF-8AE1-2B11AB7D1088}" type="presOf" srcId="{DEC1D8EF-ABDE-4F68-BDA1-9158F48AC271}" destId="{C78283BF-1751-43AB-BC44-FA335D1D020E}" srcOrd="0" destOrd="0" presId="urn:microsoft.com/office/officeart/2016/7/layout/RepeatingBendingProcessNew"/>
    <dgm:cxn modelId="{D6FA5E2D-C525-4374-8A9B-39132CC4B4E9}" type="presOf" srcId="{B1E8DE70-33A2-4750-ADD4-B84418209C22}" destId="{64FECABA-B512-4F28-9EC0-5B07208CA6A8}" srcOrd="0" destOrd="0" presId="urn:microsoft.com/office/officeart/2016/7/layout/RepeatingBendingProcessNew"/>
    <dgm:cxn modelId="{BD544B2E-5C26-4097-A5E5-954D0D38CF0B}" srcId="{363AC067-1DAD-4FF5-BD52-31E251AD2AAB}" destId="{10EB4402-9154-4A0B-A07B-E087C5F84DE1}" srcOrd="20" destOrd="0" parTransId="{F92A4D3A-4260-4E83-9421-F41B343C1162}" sibTransId="{0D662FFE-A0A4-41D5-B320-C89EDF89E2E5}"/>
    <dgm:cxn modelId="{AE2C173E-72B5-43C2-BBDA-E5F121B34D6E}" type="presOf" srcId="{0D662FFE-A0A4-41D5-B320-C89EDF89E2E5}" destId="{53976308-9CE6-4273-9E92-F648C0FE92A9}" srcOrd="0" destOrd="0" presId="urn:microsoft.com/office/officeart/2016/7/layout/RepeatingBendingProcessNew"/>
    <dgm:cxn modelId="{854FB140-B2A2-44E4-AB49-5DE191D5484C}" type="presOf" srcId="{5A637195-50DD-42B5-B256-1E026C1E6D50}" destId="{F555BFB2-5679-4DAE-94C6-F698026E6B2F}" srcOrd="0" destOrd="0" presId="urn:microsoft.com/office/officeart/2016/7/layout/RepeatingBendingProcessNew"/>
    <dgm:cxn modelId="{0C6B3F5B-818E-4BA8-B9BC-D2FAE81ED082}" type="presOf" srcId="{9731DA05-9414-4A42-A866-63FC47520DAC}" destId="{8A91DED3-2FD1-4D03-845B-B39B4CF14406}" srcOrd="0" destOrd="0" presId="urn:microsoft.com/office/officeart/2016/7/layout/RepeatingBendingProcessNew"/>
    <dgm:cxn modelId="{C335A063-7BED-4EC4-836C-7C735F8DC08D}" srcId="{363AC067-1DAD-4FF5-BD52-31E251AD2AAB}" destId="{36187A51-D568-48D9-9523-34CC9BC88E09}" srcOrd="23" destOrd="0" parTransId="{227C2C9D-AC3A-4EC6-9778-1F4B0F61AB2F}" sibTransId="{EFC480E2-888B-450F-9374-06F14B9E8CAE}"/>
    <dgm:cxn modelId="{7D467944-7D58-46B0-8D9A-35B05080EF60}" srcId="{363AC067-1DAD-4FF5-BD52-31E251AD2AAB}" destId="{29BE08EA-B088-43A9-B311-4961D5D403AB}" srcOrd="19" destOrd="0" parTransId="{B555E3EC-9ABB-4150-9287-EA02DF22496C}" sibTransId="{78ED70E5-7835-4FBE-958F-A574F1EF3C72}"/>
    <dgm:cxn modelId="{958AAE64-2E48-47FF-9EBA-515F30A00CDE}" type="presOf" srcId="{1DD0108C-BC6F-44D5-AD60-5388F093DA0B}" destId="{2E0D9213-6213-4E4F-AC53-D5CBC67C2805}" srcOrd="0" destOrd="0" presId="urn:microsoft.com/office/officeart/2016/7/layout/RepeatingBendingProcessNew"/>
    <dgm:cxn modelId="{8C0E7345-4703-4409-8F91-1EC3457901EC}" srcId="{363AC067-1DAD-4FF5-BD52-31E251AD2AAB}" destId="{0B8D74EA-F401-4220-884A-510DE5E6A7AC}" srcOrd="2" destOrd="0" parTransId="{B296617A-5223-4CE3-961A-164B4867C426}" sibTransId="{DE09010A-4F48-4D51-BB23-A813A2A854B0}"/>
    <dgm:cxn modelId="{8CDA5746-C5FD-4E4D-89C0-F83D841D5563}" type="presOf" srcId="{DE09010A-4F48-4D51-BB23-A813A2A854B0}" destId="{FC8384EA-F724-47CD-BD96-EDA41803A209}" srcOrd="1" destOrd="0" presId="urn:microsoft.com/office/officeart/2016/7/layout/RepeatingBendingProcessNew"/>
    <dgm:cxn modelId="{FCBC9F6A-EFCA-4727-918F-A1D332849614}" srcId="{363AC067-1DAD-4FF5-BD52-31E251AD2AAB}" destId="{74434BF3-0A26-4BBC-A619-DDBD392BFDA4}" srcOrd="9" destOrd="0" parTransId="{92451958-6A3B-4C1D-9B8B-7048734ED777}" sibTransId="{0D3BA6DE-F6DD-40A0-B818-947B74CCAE9F}"/>
    <dgm:cxn modelId="{30D1B74A-0F76-402A-B76F-CD6DC4ACAB1A}" type="presOf" srcId="{0D491240-7055-4D07-B7BE-409AD297BF47}" destId="{390FBE15-F145-4EBF-BADB-5F6A955D4E26}" srcOrd="0" destOrd="0" presId="urn:microsoft.com/office/officeart/2016/7/layout/RepeatingBendingProcessNew"/>
    <dgm:cxn modelId="{9DFCC66B-3B0B-4094-A16A-CDD0C4751FF5}" type="presOf" srcId="{28F68097-CDE1-4F74-81C7-9DAEA499D15B}" destId="{391871B1-3A58-4F85-A5B0-69ED28543FD3}" srcOrd="1" destOrd="0" presId="urn:microsoft.com/office/officeart/2016/7/layout/RepeatingBendingProcessNew"/>
    <dgm:cxn modelId="{FD172D4C-74FA-414E-9E4F-B527AC7C4ABA}" srcId="{363AC067-1DAD-4FF5-BD52-31E251AD2AAB}" destId="{0D491240-7055-4D07-B7BE-409AD297BF47}" srcOrd="7" destOrd="0" parTransId="{9064CBD9-3CFE-4D7C-9ACF-80C8BF3C29A6}" sibTransId="{6EC1BD51-2276-455B-BD28-73C72FFE4C6E}"/>
    <dgm:cxn modelId="{5B684A6C-D321-4B2F-BF5C-03832196D7E1}" type="presOf" srcId="{78ED70E5-7835-4FBE-958F-A574F1EF3C72}" destId="{5C3F722E-4815-4316-8935-F3F36D278F54}" srcOrd="0" destOrd="0" presId="urn:microsoft.com/office/officeart/2016/7/layout/RepeatingBendingProcessNew"/>
    <dgm:cxn modelId="{1284896E-FD99-4E58-9AA4-6CD53C9A38F8}" srcId="{363AC067-1DAD-4FF5-BD52-31E251AD2AAB}" destId="{DEC1D8EF-ABDE-4F68-BDA1-9158F48AC271}" srcOrd="8" destOrd="0" parTransId="{6509C6C7-9F4B-4AA7-8FF6-AC2AEA43767F}" sibTransId="{0548E4EC-476A-4730-A088-9FB56B84B7BB}"/>
    <dgm:cxn modelId="{6FC1766F-CB6B-4E36-888E-772843CF637F}" type="presOf" srcId="{10EB4402-9154-4A0B-A07B-E087C5F84DE1}" destId="{5AC2CAEA-8B81-4AA2-91C3-EF67E5184104}" srcOrd="0" destOrd="0" presId="urn:microsoft.com/office/officeart/2016/7/layout/RepeatingBendingProcessNew"/>
    <dgm:cxn modelId="{F395F74F-549A-439E-A915-FAD793517001}" type="presOf" srcId="{92A091DF-8B90-4F8E-ABB3-C0301CBAF776}" destId="{CBAB90F6-AC75-4512-B470-96E1D1B416DA}" srcOrd="0" destOrd="0" presId="urn:microsoft.com/office/officeart/2016/7/layout/RepeatingBendingProcessNew"/>
    <dgm:cxn modelId="{0FDA1750-FFC7-4600-9287-2FDFEEE6006A}" srcId="{363AC067-1DAD-4FF5-BD52-31E251AD2AAB}" destId="{9CBA85A9-E81D-43B0-A066-543205B28303}" srcOrd="11" destOrd="0" parTransId="{A13E5BD8-98DF-4118-86C1-A68413033818}" sibTransId="{7A9AF708-8B18-4B5F-AC2A-026AF8FA5FE3}"/>
    <dgm:cxn modelId="{A3E71F71-7343-4572-8B75-E4979895FBA8}" type="presOf" srcId="{6EC1BD51-2276-455B-BD28-73C72FFE4C6E}" destId="{E707D897-3057-44D8-9C16-BC4C37E96CFE}" srcOrd="1" destOrd="0" presId="urn:microsoft.com/office/officeart/2016/7/layout/RepeatingBendingProcessNew"/>
    <dgm:cxn modelId="{70009073-A5BA-49D4-A7F5-C71E183D78DD}" type="presOf" srcId="{EBCC26B6-6513-4763-863F-722E27D2C05B}" destId="{A1033C4F-2E49-40B3-89DB-175C379B31C3}" srcOrd="0" destOrd="0" presId="urn:microsoft.com/office/officeart/2016/7/layout/RepeatingBendingProcessNew"/>
    <dgm:cxn modelId="{E23EB674-0BF3-456B-A6DE-7A61AEC2AD11}" type="presOf" srcId="{7A9AF708-8B18-4B5F-AC2A-026AF8FA5FE3}" destId="{D2886045-E426-4F6F-AC4C-D3645BAFEA31}" srcOrd="0" destOrd="0" presId="urn:microsoft.com/office/officeart/2016/7/layout/RepeatingBendingProcessNew"/>
    <dgm:cxn modelId="{093F6D55-7A0C-4281-9415-3C34758D221C}" type="presOf" srcId="{3A31D244-9BD7-4B4D-A46D-9FC2A1EB14AF}" destId="{77F1CC20-7124-4C53-B2FA-E135AACAB1E7}" srcOrd="0" destOrd="0" presId="urn:microsoft.com/office/officeart/2016/7/layout/RepeatingBendingProcessNew"/>
    <dgm:cxn modelId="{92554256-FDAC-45DB-9C9E-3826A9CDEA4F}" srcId="{363AC067-1DAD-4FF5-BD52-31E251AD2AAB}" destId="{420CAC4C-D967-4B41-A040-452F3044FC79}" srcOrd="22" destOrd="0" parTransId="{44FA46AE-6E54-4C0B-A3BA-8CA0E4324DB3}" sibTransId="{B2BC4D30-9833-47F4-AB2B-87318A49E76A}"/>
    <dgm:cxn modelId="{6B989256-5C57-4998-B65C-14350CD99CF7}" srcId="{363AC067-1DAD-4FF5-BD52-31E251AD2AAB}" destId="{3A31D244-9BD7-4B4D-A46D-9FC2A1EB14AF}" srcOrd="13" destOrd="0" parTransId="{7A9E40DC-0EBD-4BCF-95BF-D650AA160F18}" sibTransId="{B4005A72-EC18-426C-9456-7984D8D75469}"/>
    <dgm:cxn modelId="{8076CD78-2ACF-499D-9867-660AB6A5EDFE}" type="presOf" srcId="{1E1EB589-0F6B-4FEE-B4AE-CD1697EAF2CF}" destId="{816910AD-0108-4D76-841B-3963C0064BB1}" srcOrd="1" destOrd="0" presId="urn:microsoft.com/office/officeart/2016/7/layout/RepeatingBendingProcessNew"/>
    <dgm:cxn modelId="{AC871179-7855-4CD6-B82E-00A7F42EE104}" type="presOf" srcId="{1DD0108C-BC6F-44D5-AD60-5388F093DA0B}" destId="{384E7627-695C-4FD7-B4EF-132E389A46E0}" srcOrd="1" destOrd="0" presId="urn:microsoft.com/office/officeart/2016/7/layout/RepeatingBendingProcessNew"/>
    <dgm:cxn modelId="{846E8B5A-85E5-4033-B093-1DFFAF53F217}" type="presOf" srcId="{B012A4B0-4EB7-46F3-B8F6-F2628FAFDF2C}" destId="{9820CA48-2320-4850-BF37-2B52201AF93B}" srcOrd="1" destOrd="0" presId="urn:microsoft.com/office/officeart/2016/7/layout/RepeatingBendingProcessNew"/>
    <dgm:cxn modelId="{C1D9257B-F87E-4086-BA5B-C31BFD7E2C11}" type="presOf" srcId="{0548E4EC-476A-4730-A088-9FB56B84B7BB}" destId="{E49C04B7-3E75-489E-808C-7D9727014D19}" srcOrd="1" destOrd="0" presId="urn:microsoft.com/office/officeart/2016/7/layout/RepeatingBendingProcessNew"/>
    <dgm:cxn modelId="{299EA57D-DE4F-49D9-B262-4918D51332E8}" srcId="{363AC067-1DAD-4FF5-BD52-31E251AD2AAB}" destId="{59794974-3E44-4BB1-830F-5D019ECAE0F6}" srcOrd="6" destOrd="0" parTransId="{60D5F1EF-1B35-4BB4-893C-1335FEFC4659}" sibTransId="{9731DA05-9414-4A42-A866-63FC47520DAC}"/>
    <dgm:cxn modelId="{561AE184-081C-41CA-9E07-2118F94ADE45}" type="presOf" srcId="{78ED70E5-7835-4FBE-958F-A574F1EF3C72}" destId="{DAC33849-EE38-42ED-9D08-BC10035A96F4}" srcOrd="1" destOrd="0" presId="urn:microsoft.com/office/officeart/2016/7/layout/RepeatingBendingProcessNew"/>
    <dgm:cxn modelId="{FBE43885-2900-4C1D-9840-ED6F4C77B7C6}" type="presOf" srcId="{B012A4B0-4EB7-46F3-B8F6-F2628FAFDF2C}" destId="{C7004CC3-4D02-442C-88F2-207A563E03CE}" srcOrd="0" destOrd="0" presId="urn:microsoft.com/office/officeart/2016/7/layout/RepeatingBendingProcessNew"/>
    <dgm:cxn modelId="{091F7D89-B1AB-40D1-ABAD-1036F1BB177A}" type="presOf" srcId="{152BCA6E-0F77-4438-A5BC-FB876B00154F}" destId="{9ED508B2-7F0C-4BDB-9E33-3B178E55E98D}" srcOrd="1" destOrd="0" presId="urn:microsoft.com/office/officeart/2016/7/layout/RepeatingBendingProcessNew"/>
    <dgm:cxn modelId="{34A0C38A-A486-411B-B744-BC1480A3B912}" srcId="{363AC067-1DAD-4FF5-BD52-31E251AD2AAB}" destId="{808A1DBA-E779-46DF-AB6C-81D5E4A411BF}" srcOrd="12" destOrd="0" parTransId="{24DAD79D-DD79-43BE-A4E5-A64D09BB3371}" sibTransId="{92A091DF-8B90-4F8E-ABB3-C0301CBAF776}"/>
    <dgm:cxn modelId="{2250028B-2931-4C2D-8277-179F73BECB97}" srcId="{363AC067-1DAD-4FF5-BD52-31E251AD2AAB}" destId="{2DC3B463-FB35-429F-83C7-C7D93C3749CA}" srcOrd="4" destOrd="0" parTransId="{EEF003B7-A5C3-4811-8DCC-51601AE5CF6D}" sibTransId="{28F68097-CDE1-4F74-81C7-9DAEA499D15B}"/>
    <dgm:cxn modelId="{00789B8C-7E64-4783-9D11-652A60A95308}" type="presOf" srcId="{7ABC098F-86E4-46F7-AB0C-3F7DC08EE9A3}" destId="{E4C2AD2D-1B1F-4DEE-9C17-45A0FE6021FA}" srcOrd="0" destOrd="0" presId="urn:microsoft.com/office/officeart/2016/7/layout/RepeatingBendingProcessNew"/>
    <dgm:cxn modelId="{89F5BF8C-CA52-477D-B7C0-A5DED93D0CD8}" srcId="{363AC067-1DAD-4FF5-BD52-31E251AD2AAB}" destId="{8C4B0E41-9905-49A2-893D-70DA6DFE4BF4}" srcOrd="3" destOrd="0" parTransId="{C3F86DE6-7002-4D35-9C2C-9B6E9989903D}" sibTransId="{5A637195-50DD-42B5-B256-1E026C1E6D50}"/>
    <dgm:cxn modelId="{3F55F08C-0A35-452C-AE12-93AD7A83E210}" type="presOf" srcId="{29BE08EA-B088-43A9-B311-4961D5D403AB}" destId="{CFF14E71-9DEE-4126-83C2-086471C92753}" srcOrd="0" destOrd="0" presId="urn:microsoft.com/office/officeart/2016/7/layout/RepeatingBendingProcessNew"/>
    <dgm:cxn modelId="{20A8B68D-B057-4CFC-9E5C-F3498C5182A9}" type="presOf" srcId="{152BCA6E-0F77-4438-A5BC-FB876B00154F}" destId="{82CBF699-EB56-4749-BE42-78BB790F18B7}" srcOrd="0" destOrd="0" presId="urn:microsoft.com/office/officeart/2016/7/layout/RepeatingBendingProcessNew"/>
    <dgm:cxn modelId="{992B2D90-A67D-4C64-917E-5B9D97E14091}" srcId="{363AC067-1DAD-4FF5-BD52-31E251AD2AAB}" destId="{7729B2DD-3232-497E-A3F5-A4D5F7875482}" srcOrd="5" destOrd="0" parTransId="{5AABD93A-F449-4085-A4EC-C0F561E376FD}" sibTransId="{84B24C58-DAFC-40DC-B313-6E4278BDD64D}"/>
    <dgm:cxn modelId="{85FBAD92-7E08-42A6-85F8-56333F89B11D}" type="presOf" srcId="{B2BC4D30-9833-47F4-AB2B-87318A49E76A}" destId="{CB442E64-8644-438F-8594-81474F3132DB}" srcOrd="1" destOrd="0" presId="urn:microsoft.com/office/officeart/2016/7/layout/RepeatingBendingProcessNew"/>
    <dgm:cxn modelId="{7AB36D94-860E-4BB0-9A08-DBFCABAFAC82}" type="presOf" srcId="{1543AC00-19D1-4BE6-8C84-3A39AFAC2A0B}" destId="{89CD78E8-7460-4914-B766-DEA8F0DB3BAE}" srcOrd="0" destOrd="0" presId="urn:microsoft.com/office/officeart/2016/7/layout/RepeatingBendingProcessNew"/>
    <dgm:cxn modelId="{5697A59E-BF9B-45DA-8699-C6798699CE90}" type="presOf" srcId="{0D3BA6DE-F6DD-40A0-B818-947B74CCAE9F}" destId="{2E720B61-7748-47B4-9DFB-E7965313C328}" srcOrd="0" destOrd="0" presId="urn:microsoft.com/office/officeart/2016/7/layout/RepeatingBendingProcessNew"/>
    <dgm:cxn modelId="{6E441BA0-EA20-415E-AAAA-96ECEF65C3E1}" type="presOf" srcId="{E978690B-1AF8-486D-B4AD-A9FB45A335E7}" destId="{9D94FD6D-0CF5-436E-B45E-82ECC5085B92}" srcOrd="1" destOrd="0" presId="urn:microsoft.com/office/officeart/2016/7/layout/RepeatingBendingProcessNew"/>
    <dgm:cxn modelId="{56118CA1-47F8-4C7A-83A2-5ECE5B262D06}" type="presOf" srcId="{0548E4EC-476A-4730-A088-9FB56B84B7BB}" destId="{BAE382C2-06AD-4DAD-90B2-EA2131BA1FEE}" srcOrd="0" destOrd="0" presId="urn:microsoft.com/office/officeart/2016/7/layout/RepeatingBendingProcessNew"/>
    <dgm:cxn modelId="{A8B706A4-D0DD-4670-B3E8-16F255027381}" type="presOf" srcId="{0D3BA6DE-F6DD-40A0-B818-947B74CCAE9F}" destId="{61C95ECD-73D6-48B9-A31C-69DE90A9C5D0}" srcOrd="1" destOrd="0" presId="urn:microsoft.com/office/officeart/2016/7/layout/RepeatingBendingProcessNew"/>
    <dgm:cxn modelId="{892A7FA9-E2C6-486C-8F34-7AB7699C6B44}" srcId="{363AC067-1DAD-4FF5-BD52-31E251AD2AAB}" destId="{4C6ABA4A-5745-4D2E-8A65-E6B77CEC2E46}" srcOrd="10" destOrd="0" parTransId="{F7F9557C-900E-431D-A206-2FDBAE48CFA1}" sibTransId="{B012A4B0-4EB7-46F3-B8F6-F2628FAFDF2C}"/>
    <dgm:cxn modelId="{0935E1A9-4651-4E02-8E80-6B6A726A58C7}" type="presOf" srcId="{7ABC098F-86E4-46F7-AB0C-3F7DC08EE9A3}" destId="{FA94510C-F45C-4DD1-A768-46C5A86731DA}" srcOrd="1" destOrd="0" presId="urn:microsoft.com/office/officeart/2016/7/layout/RepeatingBendingProcessNew"/>
    <dgm:cxn modelId="{98AD48AA-C1C6-4DEB-8244-1692840C1EA6}" type="presOf" srcId="{B4005A72-EC18-426C-9456-7984D8D75469}" destId="{5C92C649-7014-42EA-AE87-70BC108B6EBE}" srcOrd="1" destOrd="0" presId="urn:microsoft.com/office/officeart/2016/7/layout/RepeatingBendingProcessNew"/>
    <dgm:cxn modelId="{00C630AD-6444-48E6-A7CE-F8CE4B977DE7}" type="presOf" srcId="{420CAC4C-D967-4B41-A040-452F3044FC79}" destId="{ED464AD4-DAE1-41A1-8E94-8AE78EE2F608}" srcOrd="0" destOrd="0" presId="urn:microsoft.com/office/officeart/2016/7/layout/RepeatingBendingProcessNew"/>
    <dgm:cxn modelId="{BF769BAE-8E04-4400-BBB2-BC87B6877F11}" srcId="{363AC067-1DAD-4FF5-BD52-31E251AD2AAB}" destId="{769077CC-EF3F-4109-8EE4-784C717FA2DD}" srcOrd="21" destOrd="0" parTransId="{084C14B2-40D2-455D-8A54-6125DA6A35C5}" sibTransId="{1E1EB589-0F6B-4FEE-B4AE-CD1697EAF2CF}"/>
    <dgm:cxn modelId="{CD7C99B2-642B-417A-BCCB-055B75154B52}" type="presOf" srcId="{4559FAA1-A807-488B-A460-B92420B38A26}" destId="{3154F42F-A427-49ED-B687-09292656F37E}" srcOrd="0" destOrd="0" presId="urn:microsoft.com/office/officeart/2016/7/layout/RepeatingBendingProcessNew"/>
    <dgm:cxn modelId="{C2018DB6-5836-4D03-AF86-A47B499D3F1C}" type="presOf" srcId="{B2BC4D30-9833-47F4-AB2B-87318A49E76A}" destId="{C7D964B8-21C0-45EE-B7D4-3FB5827CF9C5}" srcOrd="0" destOrd="0" presId="urn:microsoft.com/office/officeart/2016/7/layout/RepeatingBendingProcessNew"/>
    <dgm:cxn modelId="{699755BB-8F9B-401F-8413-AB899BA44F35}" type="presOf" srcId="{84B24C58-DAFC-40DC-B313-6E4278BDD64D}" destId="{4D7BAC80-F5A8-454E-8E39-CD6519AE3C7D}" srcOrd="1" destOrd="0" presId="urn:microsoft.com/office/officeart/2016/7/layout/RepeatingBendingProcessNew"/>
    <dgm:cxn modelId="{3084C0BC-8891-47E7-8616-D3E97A7FF6F0}" type="presOf" srcId="{0656CDF8-C551-4331-AFB0-CC4B1F3428E0}" destId="{17B07743-2B45-44DD-94D3-B26E005971B0}" srcOrd="1" destOrd="0" presId="urn:microsoft.com/office/officeart/2016/7/layout/RepeatingBendingProcessNew"/>
    <dgm:cxn modelId="{E0515AC1-82C1-40F7-AC0C-53E0AF1C3023}" type="presOf" srcId="{A3AC8E8E-83A7-4489-9A79-64B6DF6D4B64}" destId="{F1136C41-6263-4B99-93FA-A922719ACBC1}" srcOrd="0" destOrd="0" presId="urn:microsoft.com/office/officeart/2016/7/layout/RepeatingBendingProcessNew"/>
    <dgm:cxn modelId="{4A7FE7C2-C274-430A-94E9-7572EB421A67}" srcId="{363AC067-1DAD-4FF5-BD52-31E251AD2AAB}" destId="{8B53E9ED-39DA-43FC-BA73-070AEC96AEC4}" srcOrd="16" destOrd="0" parTransId="{E7DACCAC-C6FF-48EB-9D44-B635249B2141}" sibTransId="{7ABC098F-86E4-46F7-AB0C-3F7DC08EE9A3}"/>
    <dgm:cxn modelId="{4A9FB6C5-E52E-43E2-B00B-7948462A5319}" type="presOf" srcId="{363AC067-1DAD-4FF5-BD52-31E251AD2AAB}" destId="{5ED91E7A-492D-4597-BD4B-B22EB3430F7F}" srcOrd="0" destOrd="0" presId="urn:microsoft.com/office/officeart/2016/7/layout/RepeatingBendingProcessNew"/>
    <dgm:cxn modelId="{F95B74C6-67E8-4EFA-89D9-B89341F5516E}" type="presOf" srcId="{9CBA85A9-E81D-43B0-A066-543205B28303}" destId="{210A3C02-D0F9-4724-A10D-AC9CE3FEAD1E}" srcOrd="0" destOrd="0" presId="urn:microsoft.com/office/officeart/2016/7/layout/RepeatingBendingProcessNew"/>
    <dgm:cxn modelId="{8DAED9C9-85E0-4E09-960C-4B5309BC16D4}" type="presOf" srcId="{84B24C58-DAFC-40DC-B313-6E4278BDD64D}" destId="{857C0B02-4006-41EF-9432-D4472758B301}" srcOrd="0" destOrd="0" presId="urn:microsoft.com/office/officeart/2016/7/layout/RepeatingBendingProcessNew"/>
    <dgm:cxn modelId="{F9E873CE-FF3D-434E-BF1C-C7EE514B7B49}" type="presOf" srcId="{B4005A72-EC18-426C-9456-7984D8D75469}" destId="{D9E490A8-352A-422C-B5CD-87B6C4C12A2D}" srcOrd="0" destOrd="0" presId="urn:microsoft.com/office/officeart/2016/7/layout/RepeatingBendingProcessNew"/>
    <dgm:cxn modelId="{372A60D0-D73E-4E3B-B65A-8ADE2502AE05}" type="presOf" srcId="{5A637195-50DD-42B5-B256-1E026C1E6D50}" destId="{7DB769A1-E94A-4E49-9AF9-80B84DB978AC}" srcOrd="1" destOrd="0" presId="urn:microsoft.com/office/officeart/2016/7/layout/RepeatingBendingProcessNew"/>
    <dgm:cxn modelId="{2AE02ED6-1D24-4583-B192-B02A6C0B5CAB}" srcId="{363AC067-1DAD-4FF5-BD52-31E251AD2AAB}" destId="{A3AC8E8E-83A7-4489-9A79-64B6DF6D4B64}" srcOrd="17" destOrd="0" parTransId="{475A8896-4076-4791-9C2F-73707721D07D}" sibTransId="{49ED2F15-2C8F-435D-8C12-F4836CF7DB65}"/>
    <dgm:cxn modelId="{93356DD9-CC9E-44B3-AD15-EAAC5B68B1E0}" type="presOf" srcId="{74434BF3-0A26-4BBC-A619-DDBD392BFDA4}" destId="{FB99E45F-21B9-490E-9373-FA9F6466138C}" srcOrd="0" destOrd="0" presId="urn:microsoft.com/office/officeart/2016/7/layout/RepeatingBendingProcessNew"/>
    <dgm:cxn modelId="{3D24D2DC-14BE-4F8C-8056-13BC729F69A8}" type="presOf" srcId="{808A1DBA-E779-46DF-AB6C-81D5E4A411BF}" destId="{087D2A6C-82E7-4A17-93CA-29346E5ACEDD}" srcOrd="0" destOrd="0" presId="urn:microsoft.com/office/officeart/2016/7/layout/RepeatingBendingProcessNew"/>
    <dgm:cxn modelId="{AA9015DD-1D76-4900-82D5-89A74D5B9EE0}" type="presOf" srcId="{EFFC8C03-AAE0-449F-93EE-08B827B466A0}" destId="{70EF2490-E897-4407-B992-738F914411D3}" srcOrd="1" destOrd="0" presId="urn:microsoft.com/office/officeart/2016/7/layout/RepeatingBendingProcessNew"/>
    <dgm:cxn modelId="{C2EC24E0-29D2-4528-A97E-C6D96AA47F8B}" srcId="{363AC067-1DAD-4FF5-BD52-31E251AD2AAB}" destId="{4559FAA1-A807-488B-A460-B92420B38A26}" srcOrd="1" destOrd="0" parTransId="{465996C1-3CD2-41EA-8961-9AD7C6679522}" sibTransId="{EFFC8C03-AAE0-449F-93EE-08B827B466A0}"/>
    <dgm:cxn modelId="{3C3832E6-969C-4ADE-A92E-D5CA4AFCCA1F}" type="presOf" srcId="{49ED2F15-2C8F-435D-8C12-F4836CF7DB65}" destId="{96259D1C-2787-40D0-813F-86E0C72FC39E}" srcOrd="1" destOrd="0" presId="urn:microsoft.com/office/officeart/2016/7/layout/RepeatingBendingProcessNew"/>
    <dgm:cxn modelId="{D86B42E8-8DB6-453A-80D7-D24F6F736D21}" type="presOf" srcId="{4C6ABA4A-5745-4D2E-8A65-E6B77CEC2E46}" destId="{530C5BFC-9F02-42EC-BB72-3101440A7920}" srcOrd="0" destOrd="0" presId="urn:microsoft.com/office/officeart/2016/7/layout/RepeatingBendingProcessNew"/>
    <dgm:cxn modelId="{36B163E8-285B-482B-A67E-A4B95BEACC29}" type="presOf" srcId="{7729B2DD-3232-497E-A3F5-A4D5F7875482}" destId="{0F48CAD6-28EC-45B4-BB0A-0EF43A44F036}" srcOrd="0" destOrd="0" presId="urn:microsoft.com/office/officeart/2016/7/layout/RepeatingBendingProcessNew"/>
    <dgm:cxn modelId="{7EC64AF0-B37A-4276-B440-821359F1B6A5}" type="presOf" srcId="{DE09010A-4F48-4D51-BB23-A813A2A854B0}" destId="{0DF94172-E1B5-4B1E-A343-57BFCDFDCE15}" srcOrd="0" destOrd="0" presId="urn:microsoft.com/office/officeart/2016/7/layout/RepeatingBendingProcessNew"/>
    <dgm:cxn modelId="{E91593F0-5425-453A-969B-0D31B26206BD}" type="presOf" srcId="{28F68097-CDE1-4F74-81C7-9DAEA499D15B}" destId="{66E201DC-5633-4012-B2A9-78D4B3FB9E47}" srcOrd="0" destOrd="0" presId="urn:microsoft.com/office/officeart/2016/7/layout/RepeatingBendingProcessNew"/>
    <dgm:cxn modelId="{5E73E7F3-8140-4C70-857E-2E33030FD9E5}" type="presOf" srcId="{36187A51-D568-48D9-9523-34CC9BC88E09}" destId="{F47E83D9-37D1-4F66-AD1E-8DA1D69749F3}" srcOrd="0" destOrd="0" presId="urn:microsoft.com/office/officeart/2016/7/layout/RepeatingBendingProcessNew"/>
    <dgm:cxn modelId="{A2BE3FF8-0EB7-4A4C-B180-BE3D7D49CC74}" srcId="{363AC067-1DAD-4FF5-BD52-31E251AD2AAB}" destId="{EBCC26B6-6513-4763-863F-722E27D2C05B}" srcOrd="0" destOrd="0" parTransId="{1D0E4C31-1B3A-483E-B18A-AAE8C580467D}" sibTransId="{152BCA6E-0F77-4438-A5BC-FB876B00154F}"/>
    <dgm:cxn modelId="{312CC6FE-C052-4DD8-829E-91F54A706D15}" type="presOf" srcId="{8B53E9ED-39DA-43FC-BA73-070AEC96AEC4}" destId="{1F1AB5BC-5D26-475A-983E-C5E1B1017486}" srcOrd="0" destOrd="0" presId="urn:microsoft.com/office/officeart/2016/7/layout/RepeatingBendingProcessNew"/>
    <dgm:cxn modelId="{D4B6B5D5-3BC0-40D1-AADD-9E2FF42232C9}" type="presParOf" srcId="{5ED91E7A-492D-4597-BD4B-B22EB3430F7F}" destId="{A1033C4F-2E49-40B3-89DB-175C379B31C3}" srcOrd="0" destOrd="0" presId="urn:microsoft.com/office/officeart/2016/7/layout/RepeatingBendingProcessNew"/>
    <dgm:cxn modelId="{EA16D5F3-B9A0-4D4E-9275-412FF8E5E712}" type="presParOf" srcId="{5ED91E7A-492D-4597-BD4B-B22EB3430F7F}" destId="{82CBF699-EB56-4749-BE42-78BB790F18B7}" srcOrd="1" destOrd="0" presId="urn:microsoft.com/office/officeart/2016/7/layout/RepeatingBendingProcessNew"/>
    <dgm:cxn modelId="{B7A5A2E4-C8A2-43BF-B8CF-EA1761DA94D4}" type="presParOf" srcId="{82CBF699-EB56-4749-BE42-78BB790F18B7}" destId="{9ED508B2-7F0C-4BDB-9E33-3B178E55E98D}" srcOrd="0" destOrd="0" presId="urn:microsoft.com/office/officeart/2016/7/layout/RepeatingBendingProcessNew"/>
    <dgm:cxn modelId="{6351CE9A-6879-40E6-A014-0485903980C6}" type="presParOf" srcId="{5ED91E7A-492D-4597-BD4B-B22EB3430F7F}" destId="{3154F42F-A427-49ED-B687-09292656F37E}" srcOrd="2" destOrd="0" presId="urn:microsoft.com/office/officeart/2016/7/layout/RepeatingBendingProcessNew"/>
    <dgm:cxn modelId="{33FEBC5F-D721-4298-897D-CFCF7ED5E4AF}" type="presParOf" srcId="{5ED91E7A-492D-4597-BD4B-B22EB3430F7F}" destId="{F27A9962-706D-4762-80C9-75BDAFD42E6C}" srcOrd="3" destOrd="0" presId="urn:microsoft.com/office/officeart/2016/7/layout/RepeatingBendingProcessNew"/>
    <dgm:cxn modelId="{59B0AE9C-9319-4A10-B704-A7ED5D1E573D}" type="presParOf" srcId="{F27A9962-706D-4762-80C9-75BDAFD42E6C}" destId="{70EF2490-E897-4407-B992-738F914411D3}" srcOrd="0" destOrd="0" presId="urn:microsoft.com/office/officeart/2016/7/layout/RepeatingBendingProcessNew"/>
    <dgm:cxn modelId="{1EA4E566-9C60-4049-98CA-EC56379826D9}" type="presParOf" srcId="{5ED91E7A-492D-4597-BD4B-B22EB3430F7F}" destId="{2A04C22C-5A7F-4913-BE77-046E8C9D85A7}" srcOrd="4" destOrd="0" presId="urn:microsoft.com/office/officeart/2016/7/layout/RepeatingBendingProcessNew"/>
    <dgm:cxn modelId="{FF37D6E6-1917-4E59-85F3-3BF9E59C19DC}" type="presParOf" srcId="{5ED91E7A-492D-4597-BD4B-B22EB3430F7F}" destId="{0DF94172-E1B5-4B1E-A343-57BFCDFDCE15}" srcOrd="5" destOrd="0" presId="urn:microsoft.com/office/officeart/2016/7/layout/RepeatingBendingProcessNew"/>
    <dgm:cxn modelId="{AE6A8317-5AE9-493D-8CDD-DE593E547AD9}" type="presParOf" srcId="{0DF94172-E1B5-4B1E-A343-57BFCDFDCE15}" destId="{FC8384EA-F724-47CD-BD96-EDA41803A209}" srcOrd="0" destOrd="0" presId="urn:microsoft.com/office/officeart/2016/7/layout/RepeatingBendingProcessNew"/>
    <dgm:cxn modelId="{F1DB93D4-E53D-4E14-BDB5-55C30C45C27F}" type="presParOf" srcId="{5ED91E7A-492D-4597-BD4B-B22EB3430F7F}" destId="{F056DF85-7C22-43DB-8585-CE0A1407D21F}" srcOrd="6" destOrd="0" presId="urn:microsoft.com/office/officeart/2016/7/layout/RepeatingBendingProcessNew"/>
    <dgm:cxn modelId="{F0EE6E44-7BD7-4054-940B-B106E1BC2670}" type="presParOf" srcId="{5ED91E7A-492D-4597-BD4B-B22EB3430F7F}" destId="{F555BFB2-5679-4DAE-94C6-F698026E6B2F}" srcOrd="7" destOrd="0" presId="urn:microsoft.com/office/officeart/2016/7/layout/RepeatingBendingProcessNew"/>
    <dgm:cxn modelId="{96E8AD63-9F06-4EA2-949D-DCE4AC7361D7}" type="presParOf" srcId="{F555BFB2-5679-4DAE-94C6-F698026E6B2F}" destId="{7DB769A1-E94A-4E49-9AF9-80B84DB978AC}" srcOrd="0" destOrd="0" presId="urn:microsoft.com/office/officeart/2016/7/layout/RepeatingBendingProcessNew"/>
    <dgm:cxn modelId="{8F176290-6E1B-4C56-B21A-5EE13B7D12FF}" type="presParOf" srcId="{5ED91E7A-492D-4597-BD4B-B22EB3430F7F}" destId="{946E6ECD-4AFC-4ADD-926C-9198667A0255}" srcOrd="8" destOrd="0" presId="urn:microsoft.com/office/officeart/2016/7/layout/RepeatingBendingProcessNew"/>
    <dgm:cxn modelId="{8311BA5A-3654-4880-943E-9608A876E52A}" type="presParOf" srcId="{5ED91E7A-492D-4597-BD4B-B22EB3430F7F}" destId="{66E201DC-5633-4012-B2A9-78D4B3FB9E47}" srcOrd="9" destOrd="0" presId="urn:microsoft.com/office/officeart/2016/7/layout/RepeatingBendingProcessNew"/>
    <dgm:cxn modelId="{F7FA3D12-FEEF-4823-9886-CD4E5C31395C}" type="presParOf" srcId="{66E201DC-5633-4012-B2A9-78D4B3FB9E47}" destId="{391871B1-3A58-4F85-A5B0-69ED28543FD3}" srcOrd="0" destOrd="0" presId="urn:microsoft.com/office/officeart/2016/7/layout/RepeatingBendingProcessNew"/>
    <dgm:cxn modelId="{B99CE555-78C6-4A35-8D8C-115947A8D779}" type="presParOf" srcId="{5ED91E7A-492D-4597-BD4B-B22EB3430F7F}" destId="{0F48CAD6-28EC-45B4-BB0A-0EF43A44F036}" srcOrd="10" destOrd="0" presId="urn:microsoft.com/office/officeart/2016/7/layout/RepeatingBendingProcessNew"/>
    <dgm:cxn modelId="{9E74A390-BC8D-4D92-90B9-F285EE3090DB}" type="presParOf" srcId="{5ED91E7A-492D-4597-BD4B-B22EB3430F7F}" destId="{857C0B02-4006-41EF-9432-D4472758B301}" srcOrd="11" destOrd="0" presId="urn:microsoft.com/office/officeart/2016/7/layout/RepeatingBendingProcessNew"/>
    <dgm:cxn modelId="{303D1E90-FDAC-4DFF-8030-0DF5A79C8410}" type="presParOf" srcId="{857C0B02-4006-41EF-9432-D4472758B301}" destId="{4D7BAC80-F5A8-454E-8E39-CD6519AE3C7D}" srcOrd="0" destOrd="0" presId="urn:microsoft.com/office/officeart/2016/7/layout/RepeatingBendingProcessNew"/>
    <dgm:cxn modelId="{39B89BBE-A04D-4CB6-B54A-1F9EC5223B35}" type="presParOf" srcId="{5ED91E7A-492D-4597-BD4B-B22EB3430F7F}" destId="{8740642C-0504-43C1-B94E-7C92AF55A07C}" srcOrd="12" destOrd="0" presId="urn:microsoft.com/office/officeart/2016/7/layout/RepeatingBendingProcessNew"/>
    <dgm:cxn modelId="{986ED6AC-20F0-4311-913A-6157C992D6B8}" type="presParOf" srcId="{5ED91E7A-492D-4597-BD4B-B22EB3430F7F}" destId="{8A91DED3-2FD1-4D03-845B-B39B4CF14406}" srcOrd="13" destOrd="0" presId="urn:microsoft.com/office/officeart/2016/7/layout/RepeatingBendingProcessNew"/>
    <dgm:cxn modelId="{62DE7E8E-4248-472D-968B-8398B5E7D168}" type="presParOf" srcId="{8A91DED3-2FD1-4D03-845B-B39B4CF14406}" destId="{C1EA0A9C-2501-4A2A-A438-E9F7D8ADF748}" srcOrd="0" destOrd="0" presId="urn:microsoft.com/office/officeart/2016/7/layout/RepeatingBendingProcessNew"/>
    <dgm:cxn modelId="{45873F42-D8B0-46B8-88E4-8E5A9A2971F5}" type="presParOf" srcId="{5ED91E7A-492D-4597-BD4B-B22EB3430F7F}" destId="{390FBE15-F145-4EBF-BADB-5F6A955D4E26}" srcOrd="14" destOrd="0" presId="urn:microsoft.com/office/officeart/2016/7/layout/RepeatingBendingProcessNew"/>
    <dgm:cxn modelId="{35A68214-F946-4EA6-AC71-E9DE0C60A2D6}" type="presParOf" srcId="{5ED91E7A-492D-4597-BD4B-B22EB3430F7F}" destId="{934E9004-95DB-4C8B-A9F0-0426F1F4C4CA}" srcOrd="15" destOrd="0" presId="urn:microsoft.com/office/officeart/2016/7/layout/RepeatingBendingProcessNew"/>
    <dgm:cxn modelId="{315DDD0F-08B4-4CA6-BAC6-315826441E1B}" type="presParOf" srcId="{934E9004-95DB-4C8B-A9F0-0426F1F4C4CA}" destId="{E707D897-3057-44D8-9C16-BC4C37E96CFE}" srcOrd="0" destOrd="0" presId="urn:microsoft.com/office/officeart/2016/7/layout/RepeatingBendingProcessNew"/>
    <dgm:cxn modelId="{3BCECC92-F41E-4FF3-9853-A257C39BB7DE}" type="presParOf" srcId="{5ED91E7A-492D-4597-BD4B-B22EB3430F7F}" destId="{C78283BF-1751-43AB-BC44-FA335D1D020E}" srcOrd="16" destOrd="0" presId="urn:microsoft.com/office/officeart/2016/7/layout/RepeatingBendingProcessNew"/>
    <dgm:cxn modelId="{E01D83B1-F4A3-4E8A-8C1B-474FAE1E3FFB}" type="presParOf" srcId="{5ED91E7A-492D-4597-BD4B-B22EB3430F7F}" destId="{BAE382C2-06AD-4DAD-90B2-EA2131BA1FEE}" srcOrd="17" destOrd="0" presId="urn:microsoft.com/office/officeart/2016/7/layout/RepeatingBendingProcessNew"/>
    <dgm:cxn modelId="{B4B31296-797D-4262-BB7C-74F57643A558}" type="presParOf" srcId="{BAE382C2-06AD-4DAD-90B2-EA2131BA1FEE}" destId="{E49C04B7-3E75-489E-808C-7D9727014D19}" srcOrd="0" destOrd="0" presId="urn:microsoft.com/office/officeart/2016/7/layout/RepeatingBendingProcessNew"/>
    <dgm:cxn modelId="{39BEAC00-3507-4992-8883-F82E73DFE27F}" type="presParOf" srcId="{5ED91E7A-492D-4597-BD4B-B22EB3430F7F}" destId="{FB99E45F-21B9-490E-9373-FA9F6466138C}" srcOrd="18" destOrd="0" presId="urn:microsoft.com/office/officeart/2016/7/layout/RepeatingBendingProcessNew"/>
    <dgm:cxn modelId="{8ADC89FA-F594-44E4-AAB2-2F10311079AF}" type="presParOf" srcId="{5ED91E7A-492D-4597-BD4B-B22EB3430F7F}" destId="{2E720B61-7748-47B4-9DFB-E7965313C328}" srcOrd="19" destOrd="0" presId="urn:microsoft.com/office/officeart/2016/7/layout/RepeatingBendingProcessNew"/>
    <dgm:cxn modelId="{69166D58-7F85-4CE9-B38D-8A8E210D755B}" type="presParOf" srcId="{2E720B61-7748-47B4-9DFB-E7965313C328}" destId="{61C95ECD-73D6-48B9-A31C-69DE90A9C5D0}" srcOrd="0" destOrd="0" presId="urn:microsoft.com/office/officeart/2016/7/layout/RepeatingBendingProcessNew"/>
    <dgm:cxn modelId="{82CC7A3B-2D7B-45D9-8BEA-3D63C715CE97}" type="presParOf" srcId="{5ED91E7A-492D-4597-BD4B-B22EB3430F7F}" destId="{530C5BFC-9F02-42EC-BB72-3101440A7920}" srcOrd="20" destOrd="0" presId="urn:microsoft.com/office/officeart/2016/7/layout/RepeatingBendingProcessNew"/>
    <dgm:cxn modelId="{8C722521-F8B9-4511-9AE2-F5FC0E02C2D4}" type="presParOf" srcId="{5ED91E7A-492D-4597-BD4B-B22EB3430F7F}" destId="{C7004CC3-4D02-442C-88F2-207A563E03CE}" srcOrd="21" destOrd="0" presId="urn:microsoft.com/office/officeart/2016/7/layout/RepeatingBendingProcessNew"/>
    <dgm:cxn modelId="{DC8A9809-9464-47C8-950F-07062B4F4C1C}" type="presParOf" srcId="{C7004CC3-4D02-442C-88F2-207A563E03CE}" destId="{9820CA48-2320-4850-BF37-2B52201AF93B}" srcOrd="0" destOrd="0" presId="urn:microsoft.com/office/officeart/2016/7/layout/RepeatingBendingProcessNew"/>
    <dgm:cxn modelId="{88D25901-4CDD-4284-A4BB-943563217E79}" type="presParOf" srcId="{5ED91E7A-492D-4597-BD4B-B22EB3430F7F}" destId="{210A3C02-D0F9-4724-A10D-AC9CE3FEAD1E}" srcOrd="22" destOrd="0" presId="urn:microsoft.com/office/officeart/2016/7/layout/RepeatingBendingProcessNew"/>
    <dgm:cxn modelId="{F26751CC-6BFE-40F0-87EC-74FC7FD6E394}" type="presParOf" srcId="{5ED91E7A-492D-4597-BD4B-B22EB3430F7F}" destId="{D2886045-E426-4F6F-AC4C-D3645BAFEA31}" srcOrd="23" destOrd="0" presId="urn:microsoft.com/office/officeart/2016/7/layout/RepeatingBendingProcessNew"/>
    <dgm:cxn modelId="{75437423-3EA8-48F3-A497-5C395371F27E}" type="presParOf" srcId="{D2886045-E426-4F6F-AC4C-D3645BAFEA31}" destId="{1F3795EA-901C-4401-95AE-D303FA40C3D1}" srcOrd="0" destOrd="0" presId="urn:microsoft.com/office/officeart/2016/7/layout/RepeatingBendingProcessNew"/>
    <dgm:cxn modelId="{D04DFAA0-3E64-4E41-9605-D0D6782ACF04}" type="presParOf" srcId="{5ED91E7A-492D-4597-BD4B-B22EB3430F7F}" destId="{087D2A6C-82E7-4A17-93CA-29346E5ACEDD}" srcOrd="24" destOrd="0" presId="urn:microsoft.com/office/officeart/2016/7/layout/RepeatingBendingProcessNew"/>
    <dgm:cxn modelId="{1FBA2210-D4BC-46A9-B05B-ADEF23DB34CC}" type="presParOf" srcId="{5ED91E7A-492D-4597-BD4B-B22EB3430F7F}" destId="{CBAB90F6-AC75-4512-B470-96E1D1B416DA}" srcOrd="25" destOrd="0" presId="urn:microsoft.com/office/officeart/2016/7/layout/RepeatingBendingProcessNew"/>
    <dgm:cxn modelId="{94C216EC-F10E-4E99-990D-1BA735DC4FD0}" type="presParOf" srcId="{CBAB90F6-AC75-4512-B470-96E1D1B416DA}" destId="{89CC1671-F184-47DE-ACDA-A6B1893EF597}" srcOrd="0" destOrd="0" presId="urn:microsoft.com/office/officeart/2016/7/layout/RepeatingBendingProcessNew"/>
    <dgm:cxn modelId="{D748DF3A-6FD4-4ACE-9F94-9D5B085D33B2}" type="presParOf" srcId="{5ED91E7A-492D-4597-BD4B-B22EB3430F7F}" destId="{77F1CC20-7124-4C53-B2FA-E135AACAB1E7}" srcOrd="26" destOrd="0" presId="urn:microsoft.com/office/officeart/2016/7/layout/RepeatingBendingProcessNew"/>
    <dgm:cxn modelId="{0640FA36-DF60-47AA-A7BD-4CBE4E3C309F}" type="presParOf" srcId="{5ED91E7A-492D-4597-BD4B-B22EB3430F7F}" destId="{D9E490A8-352A-422C-B5CD-87B6C4C12A2D}" srcOrd="27" destOrd="0" presId="urn:microsoft.com/office/officeart/2016/7/layout/RepeatingBendingProcessNew"/>
    <dgm:cxn modelId="{D84366F4-E210-40CB-862D-168543CF4256}" type="presParOf" srcId="{D9E490A8-352A-422C-B5CD-87B6C4C12A2D}" destId="{5C92C649-7014-42EA-AE87-70BC108B6EBE}" srcOrd="0" destOrd="0" presId="urn:microsoft.com/office/officeart/2016/7/layout/RepeatingBendingProcessNew"/>
    <dgm:cxn modelId="{A774EF6C-681E-440B-8FDE-1027CB211EB9}" type="presParOf" srcId="{5ED91E7A-492D-4597-BD4B-B22EB3430F7F}" destId="{64FECABA-B512-4F28-9EC0-5B07208CA6A8}" srcOrd="28" destOrd="0" presId="urn:microsoft.com/office/officeart/2016/7/layout/RepeatingBendingProcessNew"/>
    <dgm:cxn modelId="{A0C58C2E-1B04-42EE-8960-F4D25CB04FD3}" type="presParOf" srcId="{5ED91E7A-492D-4597-BD4B-B22EB3430F7F}" destId="{2E0D9213-6213-4E4F-AC53-D5CBC67C2805}" srcOrd="29" destOrd="0" presId="urn:microsoft.com/office/officeart/2016/7/layout/RepeatingBendingProcessNew"/>
    <dgm:cxn modelId="{263F7824-2DE4-4E55-97D2-8F2E4B8A1DFE}" type="presParOf" srcId="{2E0D9213-6213-4E4F-AC53-D5CBC67C2805}" destId="{384E7627-695C-4FD7-B4EF-132E389A46E0}" srcOrd="0" destOrd="0" presId="urn:microsoft.com/office/officeart/2016/7/layout/RepeatingBendingProcessNew"/>
    <dgm:cxn modelId="{43335603-BDD7-42B8-A96C-62EC13A90965}" type="presParOf" srcId="{5ED91E7A-492D-4597-BD4B-B22EB3430F7F}" destId="{905028C1-A9CD-4C4C-B570-7640DD531B85}" srcOrd="30" destOrd="0" presId="urn:microsoft.com/office/officeart/2016/7/layout/RepeatingBendingProcessNew"/>
    <dgm:cxn modelId="{7662FB9C-84F1-445D-9A7A-45A9D2D113A1}" type="presParOf" srcId="{5ED91E7A-492D-4597-BD4B-B22EB3430F7F}" destId="{2E9FB480-833E-4168-A593-320F7DA304F5}" srcOrd="31" destOrd="0" presId="urn:microsoft.com/office/officeart/2016/7/layout/RepeatingBendingProcessNew"/>
    <dgm:cxn modelId="{55629249-7435-43BC-A457-4B15DE165562}" type="presParOf" srcId="{2E9FB480-833E-4168-A593-320F7DA304F5}" destId="{17B07743-2B45-44DD-94D3-B26E005971B0}" srcOrd="0" destOrd="0" presId="urn:microsoft.com/office/officeart/2016/7/layout/RepeatingBendingProcessNew"/>
    <dgm:cxn modelId="{BD442DCF-57FF-4AA8-8DEB-F3A5D7B2B727}" type="presParOf" srcId="{5ED91E7A-492D-4597-BD4B-B22EB3430F7F}" destId="{1F1AB5BC-5D26-475A-983E-C5E1B1017486}" srcOrd="32" destOrd="0" presId="urn:microsoft.com/office/officeart/2016/7/layout/RepeatingBendingProcessNew"/>
    <dgm:cxn modelId="{9A115D62-8299-4D50-A9CB-A7024F87FEC4}" type="presParOf" srcId="{5ED91E7A-492D-4597-BD4B-B22EB3430F7F}" destId="{E4C2AD2D-1B1F-4DEE-9C17-45A0FE6021FA}" srcOrd="33" destOrd="0" presId="urn:microsoft.com/office/officeart/2016/7/layout/RepeatingBendingProcessNew"/>
    <dgm:cxn modelId="{C33B1476-C743-4F56-85DD-F918A80C6596}" type="presParOf" srcId="{E4C2AD2D-1B1F-4DEE-9C17-45A0FE6021FA}" destId="{FA94510C-F45C-4DD1-A768-46C5A86731DA}" srcOrd="0" destOrd="0" presId="urn:microsoft.com/office/officeart/2016/7/layout/RepeatingBendingProcessNew"/>
    <dgm:cxn modelId="{87FCC90E-37EC-494B-B2A8-A494CDD66487}" type="presParOf" srcId="{5ED91E7A-492D-4597-BD4B-B22EB3430F7F}" destId="{F1136C41-6263-4B99-93FA-A922719ACBC1}" srcOrd="34" destOrd="0" presId="urn:microsoft.com/office/officeart/2016/7/layout/RepeatingBendingProcessNew"/>
    <dgm:cxn modelId="{C9C678D6-6941-4225-B79E-D1C1472926B1}" type="presParOf" srcId="{5ED91E7A-492D-4597-BD4B-B22EB3430F7F}" destId="{08C41E13-E300-4BA9-B8D3-DFF2058EAAF5}" srcOrd="35" destOrd="0" presId="urn:microsoft.com/office/officeart/2016/7/layout/RepeatingBendingProcessNew"/>
    <dgm:cxn modelId="{8ADDAC47-CBB1-4559-B32E-5ACE549E7E38}" type="presParOf" srcId="{08C41E13-E300-4BA9-B8D3-DFF2058EAAF5}" destId="{96259D1C-2787-40D0-813F-86E0C72FC39E}" srcOrd="0" destOrd="0" presId="urn:microsoft.com/office/officeart/2016/7/layout/RepeatingBendingProcessNew"/>
    <dgm:cxn modelId="{D0D3A157-E73F-40E1-8755-2A9481315311}" type="presParOf" srcId="{5ED91E7A-492D-4597-BD4B-B22EB3430F7F}" destId="{89CD78E8-7460-4914-B766-DEA8F0DB3BAE}" srcOrd="36" destOrd="0" presId="urn:microsoft.com/office/officeart/2016/7/layout/RepeatingBendingProcessNew"/>
    <dgm:cxn modelId="{3327DFB7-390B-43D8-856A-E9758E956E29}" type="presParOf" srcId="{5ED91E7A-492D-4597-BD4B-B22EB3430F7F}" destId="{74E00149-CE05-4515-9850-4152D8CCD134}" srcOrd="37" destOrd="0" presId="urn:microsoft.com/office/officeart/2016/7/layout/RepeatingBendingProcessNew"/>
    <dgm:cxn modelId="{9E2B4DC9-BA97-411C-A5A8-B08FD2BB5D9A}" type="presParOf" srcId="{74E00149-CE05-4515-9850-4152D8CCD134}" destId="{9D94FD6D-0CF5-436E-B45E-82ECC5085B92}" srcOrd="0" destOrd="0" presId="urn:microsoft.com/office/officeart/2016/7/layout/RepeatingBendingProcessNew"/>
    <dgm:cxn modelId="{F9AB3498-6071-4497-8A42-6587E4ED208F}" type="presParOf" srcId="{5ED91E7A-492D-4597-BD4B-B22EB3430F7F}" destId="{CFF14E71-9DEE-4126-83C2-086471C92753}" srcOrd="38" destOrd="0" presId="urn:microsoft.com/office/officeart/2016/7/layout/RepeatingBendingProcessNew"/>
    <dgm:cxn modelId="{4119453C-AF6A-45E5-9E0F-AC74B0A7B046}" type="presParOf" srcId="{5ED91E7A-492D-4597-BD4B-B22EB3430F7F}" destId="{5C3F722E-4815-4316-8935-F3F36D278F54}" srcOrd="39" destOrd="0" presId="urn:microsoft.com/office/officeart/2016/7/layout/RepeatingBendingProcessNew"/>
    <dgm:cxn modelId="{C1DA908D-DB49-4C37-9774-D43BDF58DAB4}" type="presParOf" srcId="{5C3F722E-4815-4316-8935-F3F36D278F54}" destId="{DAC33849-EE38-42ED-9D08-BC10035A96F4}" srcOrd="0" destOrd="0" presId="urn:microsoft.com/office/officeart/2016/7/layout/RepeatingBendingProcessNew"/>
    <dgm:cxn modelId="{0FF0F7C3-61F2-41E8-9363-61094430385F}" type="presParOf" srcId="{5ED91E7A-492D-4597-BD4B-B22EB3430F7F}" destId="{5AC2CAEA-8B81-4AA2-91C3-EF67E5184104}" srcOrd="40" destOrd="0" presId="urn:microsoft.com/office/officeart/2016/7/layout/RepeatingBendingProcessNew"/>
    <dgm:cxn modelId="{6250AF5B-80EB-4A0A-9F69-5135F1F4CDA6}" type="presParOf" srcId="{5ED91E7A-492D-4597-BD4B-B22EB3430F7F}" destId="{53976308-9CE6-4273-9E92-F648C0FE92A9}" srcOrd="41" destOrd="0" presId="urn:microsoft.com/office/officeart/2016/7/layout/RepeatingBendingProcessNew"/>
    <dgm:cxn modelId="{5BB77A14-EC81-4E6F-8C82-000ABA776398}" type="presParOf" srcId="{53976308-9CE6-4273-9E92-F648C0FE92A9}" destId="{9104380F-F3FE-4992-B8F1-A033E882C023}" srcOrd="0" destOrd="0" presId="urn:microsoft.com/office/officeart/2016/7/layout/RepeatingBendingProcessNew"/>
    <dgm:cxn modelId="{CFECFBFA-F017-46C6-85D8-C472BE823B69}" type="presParOf" srcId="{5ED91E7A-492D-4597-BD4B-B22EB3430F7F}" destId="{E280916F-D97B-472F-8301-F29FFDDCCA9F}" srcOrd="42" destOrd="0" presId="urn:microsoft.com/office/officeart/2016/7/layout/RepeatingBendingProcessNew"/>
    <dgm:cxn modelId="{C3F71F52-57D7-4798-8A82-31BB7F780D79}" type="presParOf" srcId="{5ED91E7A-492D-4597-BD4B-B22EB3430F7F}" destId="{92C6F847-BC25-4005-8A9B-5383563D5460}" srcOrd="43" destOrd="0" presId="urn:microsoft.com/office/officeart/2016/7/layout/RepeatingBendingProcessNew"/>
    <dgm:cxn modelId="{80C3EA46-133C-4354-961D-EE944CCF255F}" type="presParOf" srcId="{92C6F847-BC25-4005-8A9B-5383563D5460}" destId="{816910AD-0108-4D76-841B-3963C0064BB1}" srcOrd="0" destOrd="0" presId="urn:microsoft.com/office/officeart/2016/7/layout/RepeatingBendingProcessNew"/>
    <dgm:cxn modelId="{ADF7D893-69E0-436C-9E06-0B140C311433}" type="presParOf" srcId="{5ED91E7A-492D-4597-BD4B-B22EB3430F7F}" destId="{ED464AD4-DAE1-41A1-8E94-8AE78EE2F608}" srcOrd="44" destOrd="0" presId="urn:microsoft.com/office/officeart/2016/7/layout/RepeatingBendingProcessNew"/>
    <dgm:cxn modelId="{B98A4A8F-64C6-4888-B996-B8706753D9D7}" type="presParOf" srcId="{5ED91E7A-492D-4597-BD4B-B22EB3430F7F}" destId="{C7D964B8-21C0-45EE-B7D4-3FB5827CF9C5}" srcOrd="45" destOrd="0" presId="urn:microsoft.com/office/officeart/2016/7/layout/RepeatingBendingProcessNew"/>
    <dgm:cxn modelId="{AEE05311-CBEA-49D7-9EC3-52FF17FEE022}" type="presParOf" srcId="{C7D964B8-21C0-45EE-B7D4-3FB5827CF9C5}" destId="{CB442E64-8644-438F-8594-81474F3132DB}" srcOrd="0" destOrd="0" presId="urn:microsoft.com/office/officeart/2016/7/layout/RepeatingBendingProcessNew"/>
    <dgm:cxn modelId="{0CFF0C46-13A1-43D1-824D-36F308333FFE}" type="presParOf" srcId="{5ED91E7A-492D-4597-BD4B-B22EB3430F7F}" destId="{F47E83D9-37D1-4F66-AD1E-8DA1D69749F3}" srcOrd="4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6D1FD0E-CB5B-4FAB-A326-6802AF3B08F7}"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DFB827CB-5266-46A2-9673-25E7920DED72}">
      <dgm:prSet custT="1"/>
      <dgm:spPr/>
      <dgm:t>
        <a:bodyPr/>
        <a:lstStyle/>
        <a:p>
          <a:pPr>
            <a:lnSpc>
              <a:spcPct val="100000"/>
            </a:lnSpc>
          </a:pPr>
          <a:r>
            <a:rPr lang="en-US" sz="1400" dirty="0"/>
            <a:t>ABC Corporation is a medium-sized financial services company specializing in banking and investment services. Given the nature of their operations, the organization handles highly sensitive financial data, including personal information and transaction details. Operating in a heavily regulated industry, ABC Corporation recognizes the utmost importance of implementing a robust cybersecurity framework to safeguard their systems, data, and reputation</a:t>
          </a:r>
          <a:br>
            <a:rPr lang="en-US" sz="1400" dirty="0"/>
          </a:br>
          <a:br>
            <a:rPr lang="en-US" sz="1400" dirty="0"/>
          </a:br>
          <a:endParaRPr lang="en-US" sz="1400" dirty="0"/>
        </a:p>
      </dgm:t>
    </dgm:pt>
    <dgm:pt modelId="{5C59A887-131D-489F-983F-D9979CE9BF7C}" type="parTrans" cxnId="{21AA8C89-9642-4717-B8DC-9189A188522B}">
      <dgm:prSet/>
      <dgm:spPr/>
      <dgm:t>
        <a:bodyPr/>
        <a:lstStyle/>
        <a:p>
          <a:endParaRPr lang="en-US"/>
        </a:p>
      </dgm:t>
    </dgm:pt>
    <dgm:pt modelId="{B905EFBD-D534-4E30-945D-04A0934A7013}" type="sibTrans" cxnId="{21AA8C89-9642-4717-B8DC-9189A188522B}">
      <dgm:prSet/>
      <dgm:spPr/>
      <dgm:t>
        <a:bodyPr/>
        <a:lstStyle/>
        <a:p>
          <a:endParaRPr lang="en-US"/>
        </a:p>
      </dgm:t>
    </dgm:pt>
    <dgm:pt modelId="{ACA3B31B-1F08-42E0-AAE3-1344B6B47DD1}">
      <dgm:prSet/>
      <dgm:spPr/>
      <dgm:t>
        <a:bodyPr/>
        <a:lstStyle/>
        <a:p>
          <a:pPr>
            <a:lnSpc>
              <a:spcPct val="100000"/>
            </a:lnSpc>
          </a:pPr>
          <a:r>
            <a:rPr lang="en-US"/>
            <a:t>ABC University seeks to implement a cybersecurity framework to ensure a well-structured and all-encompassing approach to safeguarding its systems, data, and network infrastructure from cyber threats. The implementation of this framework serves the following specific purposes and brings forth the following benefits for ABC University:</a:t>
          </a:r>
        </a:p>
      </dgm:t>
    </dgm:pt>
    <dgm:pt modelId="{4D4C06FB-5A9A-42FA-8476-FF5BBC15C35D}" type="parTrans" cxnId="{5523EFF0-AD06-4810-A785-B9E04AE70532}">
      <dgm:prSet/>
      <dgm:spPr/>
      <dgm:t>
        <a:bodyPr/>
        <a:lstStyle/>
        <a:p>
          <a:endParaRPr lang="en-US"/>
        </a:p>
      </dgm:t>
    </dgm:pt>
    <dgm:pt modelId="{DB486739-417E-4684-AF1B-D8C96545969D}" type="sibTrans" cxnId="{5523EFF0-AD06-4810-A785-B9E04AE70532}">
      <dgm:prSet/>
      <dgm:spPr/>
      <dgm:t>
        <a:bodyPr/>
        <a:lstStyle/>
        <a:p>
          <a:endParaRPr lang="en-US"/>
        </a:p>
      </dgm:t>
    </dgm:pt>
    <dgm:pt modelId="{3EC0D8F5-A4D0-4AC5-AE05-29E8B3537A26}" type="pres">
      <dgm:prSet presAssocID="{86D1FD0E-CB5B-4FAB-A326-6802AF3B08F7}" presName="root" presStyleCnt="0">
        <dgm:presLayoutVars>
          <dgm:dir/>
          <dgm:resizeHandles val="exact"/>
        </dgm:presLayoutVars>
      </dgm:prSet>
      <dgm:spPr/>
    </dgm:pt>
    <dgm:pt modelId="{DA48E277-7971-4D33-ACB6-8A861C22A31F}" type="pres">
      <dgm:prSet presAssocID="{DFB827CB-5266-46A2-9673-25E7920DED72}" presName="compNode" presStyleCnt="0"/>
      <dgm:spPr/>
    </dgm:pt>
    <dgm:pt modelId="{ABB16335-AA7A-4A66-B05F-DC235A446F4A}" type="pres">
      <dgm:prSet presAssocID="{DFB827CB-5266-46A2-9673-25E7920DED72}"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nk"/>
        </a:ext>
      </dgm:extLst>
    </dgm:pt>
    <dgm:pt modelId="{6DA2B3A4-6A51-4D8A-BE5D-A0FDC7104CDA}" type="pres">
      <dgm:prSet presAssocID="{DFB827CB-5266-46A2-9673-25E7920DED72}" presName="spaceRect" presStyleCnt="0"/>
      <dgm:spPr/>
    </dgm:pt>
    <dgm:pt modelId="{942B595A-0CE7-48C7-BC36-1A235C7FC292}" type="pres">
      <dgm:prSet presAssocID="{DFB827CB-5266-46A2-9673-25E7920DED72}" presName="textRect" presStyleLbl="revTx" presStyleIdx="0" presStyleCnt="2" custLinFactNeighborX="910" custLinFactNeighborY="9364">
        <dgm:presLayoutVars>
          <dgm:chMax val="1"/>
          <dgm:chPref val="1"/>
        </dgm:presLayoutVars>
      </dgm:prSet>
      <dgm:spPr/>
    </dgm:pt>
    <dgm:pt modelId="{FB286A70-301A-4881-BED1-089B47848FCC}" type="pres">
      <dgm:prSet presAssocID="{B905EFBD-D534-4E30-945D-04A0934A7013}" presName="sibTrans" presStyleCnt="0"/>
      <dgm:spPr/>
    </dgm:pt>
    <dgm:pt modelId="{325FC80F-EB41-4B4E-A2E6-A3C41B516B3E}" type="pres">
      <dgm:prSet presAssocID="{ACA3B31B-1F08-42E0-AAE3-1344B6B47DD1}" presName="compNode" presStyleCnt="0"/>
      <dgm:spPr/>
    </dgm:pt>
    <dgm:pt modelId="{53E895D6-C4EF-4C2B-96E8-B1EE63533D96}" type="pres">
      <dgm:prSet presAssocID="{ACA3B31B-1F08-42E0-AAE3-1344B6B47DD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lassroom"/>
        </a:ext>
      </dgm:extLst>
    </dgm:pt>
    <dgm:pt modelId="{042DCADB-2F3B-4AC6-9E67-12F375A486A3}" type="pres">
      <dgm:prSet presAssocID="{ACA3B31B-1F08-42E0-AAE3-1344B6B47DD1}" presName="spaceRect" presStyleCnt="0"/>
      <dgm:spPr/>
    </dgm:pt>
    <dgm:pt modelId="{CAD4C721-0224-4AD2-B4DB-DAB57559B078}" type="pres">
      <dgm:prSet presAssocID="{ACA3B31B-1F08-42E0-AAE3-1344B6B47DD1}" presName="textRect" presStyleLbl="revTx" presStyleIdx="1" presStyleCnt="2">
        <dgm:presLayoutVars>
          <dgm:chMax val="1"/>
          <dgm:chPref val="1"/>
        </dgm:presLayoutVars>
      </dgm:prSet>
      <dgm:spPr/>
    </dgm:pt>
  </dgm:ptLst>
  <dgm:cxnLst>
    <dgm:cxn modelId="{B134C801-DB38-489D-9C7F-3EDA878F6C7A}" type="presOf" srcId="{ACA3B31B-1F08-42E0-AAE3-1344B6B47DD1}" destId="{CAD4C721-0224-4AD2-B4DB-DAB57559B078}" srcOrd="0" destOrd="0" presId="urn:microsoft.com/office/officeart/2018/2/layout/IconLabelList"/>
    <dgm:cxn modelId="{7F59D340-B113-4357-B2E7-53757CF018A0}" type="presOf" srcId="{86D1FD0E-CB5B-4FAB-A326-6802AF3B08F7}" destId="{3EC0D8F5-A4D0-4AC5-AE05-29E8B3537A26}" srcOrd="0" destOrd="0" presId="urn:microsoft.com/office/officeart/2018/2/layout/IconLabelList"/>
    <dgm:cxn modelId="{9AAAF475-760D-4509-ABBA-7503771CD54A}" type="presOf" srcId="{DFB827CB-5266-46A2-9673-25E7920DED72}" destId="{942B595A-0CE7-48C7-BC36-1A235C7FC292}" srcOrd="0" destOrd="0" presId="urn:microsoft.com/office/officeart/2018/2/layout/IconLabelList"/>
    <dgm:cxn modelId="{21AA8C89-9642-4717-B8DC-9189A188522B}" srcId="{86D1FD0E-CB5B-4FAB-A326-6802AF3B08F7}" destId="{DFB827CB-5266-46A2-9673-25E7920DED72}" srcOrd="0" destOrd="0" parTransId="{5C59A887-131D-489F-983F-D9979CE9BF7C}" sibTransId="{B905EFBD-D534-4E30-945D-04A0934A7013}"/>
    <dgm:cxn modelId="{5523EFF0-AD06-4810-A785-B9E04AE70532}" srcId="{86D1FD0E-CB5B-4FAB-A326-6802AF3B08F7}" destId="{ACA3B31B-1F08-42E0-AAE3-1344B6B47DD1}" srcOrd="1" destOrd="0" parTransId="{4D4C06FB-5A9A-42FA-8476-FF5BBC15C35D}" sibTransId="{DB486739-417E-4684-AF1B-D8C96545969D}"/>
    <dgm:cxn modelId="{711DFC18-E1C8-49DD-A2E0-500F83708D41}" type="presParOf" srcId="{3EC0D8F5-A4D0-4AC5-AE05-29E8B3537A26}" destId="{DA48E277-7971-4D33-ACB6-8A861C22A31F}" srcOrd="0" destOrd="0" presId="urn:microsoft.com/office/officeart/2018/2/layout/IconLabelList"/>
    <dgm:cxn modelId="{12BAD0A3-89D0-446D-A68B-13A3039B18EE}" type="presParOf" srcId="{DA48E277-7971-4D33-ACB6-8A861C22A31F}" destId="{ABB16335-AA7A-4A66-B05F-DC235A446F4A}" srcOrd="0" destOrd="0" presId="urn:microsoft.com/office/officeart/2018/2/layout/IconLabelList"/>
    <dgm:cxn modelId="{2C2BDA75-D6F1-48B0-AD6A-BC4311AC5E71}" type="presParOf" srcId="{DA48E277-7971-4D33-ACB6-8A861C22A31F}" destId="{6DA2B3A4-6A51-4D8A-BE5D-A0FDC7104CDA}" srcOrd="1" destOrd="0" presId="urn:microsoft.com/office/officeart/2018/2/layout/IconLabelList"/>
    <dgm:cxn modelId="{F8FEED6D-DB74-4E5E-AD4B-93B5AFA8D4EB}" type="presParOf" srcId="{DA48E277-7971-4D33-ACB6-8A861C22A31F}" destId="{942B595A-0CE7-48C7-BC36-1A235C7FC292}" srcOrd="2" destOrd="0" presId="urn:microsoft.com/office/officeart/2018/2/layout/IconLabelList"/>
    <dgm:cxn modelId="{A6316554-0A48-482B-B939-23D48D4DE356}" type="presParOf" srcId="{3EC0D8F5-A4D0-4AC5-AE05-29E8B3537A26}" destId="{FB286A70-301A-4881-BED1-089B47848FCC}" srcOrd="1" destOrd="0" presId="urn:microsoft.com/office/officeart/2018/2/layout/IconLabelList"/>
    <dgm:cxn modelId="{DAF1C46A-C2D7-4292-A93D-699A1EA5F689}" type="presParOf" srcId="{3EC0D8F5-A4D0-4AC5-AE05-29E8B3537A26}" destId="{325FC80F-EB41-4B4E-A2E6-A3C41B516B3E}" srcOrd="2" destOrd="0" presId="urn:microsoft.com/office/officeart/2018/2/layout/IconLabelList"/>
    <dgm:cxn modelId="{11C8B693-225C-4B2E-8B8B-99861F80169A}" type="presParOf" srcId="{325FC80F-EB41-4B4E-A2E6-A3C41B516B3E}" destId="{53E895D6-C4EF-4C2B-96E8-B1EE63533D96}" srcOrd="0" destOrd="0" presId="urn:microsoft.com/office/officeart/2018/2/layout/IconLabelList"/>
    <dgm:cxn modelId="{3B2B4903-D147-46C1-B115-8216FCC326AC}" type="presParOf" srcId="{325FC80F-EB41-4B4E-A2E6-A3C41B516B3E}" destId="{042DCADB-2F3B-4AC6-9E67-12F375A486A3}" srcOrd="1" destOrd="0" presId="urn:microsoft.com/office/officeart/2018/2/layout/IconLabelList"/>
    <dgm:cxn modelId="{5640874F-BF70-47A9-9CC3-77B40F167BDB}" type="presParOf" srcId="{325FC80F-EB41-4B4E-A2E6-A3C41B516B3E}" destId="{CAD4C721-0224-4AD2-B4DB-DAB57559B07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CBF699-EB56-4749-BE42-78BB790F18B7}">
      <dsp:nvSpPr>
        <dsp:cNvPr id="0" name=""/>
        <dsp:cNvSpPr/>
      </dsp:nvSpPr>
      <dsp:spPr>
        <a:xfrm>
          <a:off x="1633303" y="379186"/>
          <a:ext cx="292980" cy="91440"/>
        </a:xfrm>
        <a:custGeom>
          <a:avLst/>
          <a:gdLst/>
          <a:ahLst/>
          <a:cxnLst/>
          <a:rect l="0" t="0" r="0" b="0"/>
          <a:pathLst>
            <a:path>
              <a:moveTo>
                <a:pt x="0" y="45720"/>
              </a:moveTo>
              <a:lnTo>
                <a:pt x="29298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1704" y="423288"/>
        <a:ext cx="16179" cy="3235"/>
      </dsp:txXfrm>
    </dsp:sp>
    <dsp:sp modelId="{A1033C4F-2E49-40B3-89DB-175C379B31C3}">
      <dsp:nvSpPr>
        <dsp:cNvPr id="0" name=""/>
        <dsp:cNvSpPr/>
      </dsp:nvSpPr>
      <dsp:spPr>
        <a:xfrm>
          <a:off x="228231" y="2844"/>
          <a:ext cx="1406872" cy="8441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US" sz="1400" kern="1200"/>
            <a:t>1 .Executive Summary</a:t>
          </a:r>
        </a:p>
      </dsp:txBody>
      <dsp:txXfrm>
        <a:off x="228231" y="2844"/>
        <a:ext cx="1406872" cy="844123"/>
      </dsp:txXfrm>
    </dsp:sp>
    <dsp:sp modelId="{F27A9962-706D-4762-80C9-75BDAFD42E6C}">
      <dsp:nvSpPr>
        <dsp:cNvPr id="0" name=""/>
        <dsp:cNvSpPr/>
      </dsp:nvSpPr>
      <dsp:spPr>
        <a:xfrm>
          <a:off x="3363756" y="379186"/>
          <a:ext cx="292980" cy="91440"/>
        </a:xfrm>
        <a:custGeom>
          <a:avLst/>
          <a:gdLst/>
          <a:ahLst/>
          <a:cxnLst/>
          <a:rect l="0" t="0" r="0" b="0"/>
          <a:pathLst>
            <a:path>
              <a:moveTo>
                <a:pt x="0" y="45720"/>
              </a:moveTo>
              <a:lnTo>
                <a:pt x="29298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2157" y="423288"/>
        <a:ext cx="16179" cy="3235"/>
      </dsp:txXfrm>
    </dsp:sp>
    <dsp:sp modelId="{3154F42F-A427-49ED-B687-09292656F37E}">
      <dsp:nvSpPr>
        <dsp:cNvPr id="0" name=""/>
        <dsp:cNvSpPr/>
      </dsp:nvSpPr>
      <dsp:spPr>
        <a:xfrm>
          <a:off x="1958684" y="2844"/>
          <a:ext cx="1406872" cy="8441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US" sz="1400" kern="1200"/>
            <a:t>2 .Introduction</a:t>
          </a:r>
        </a:p>
      </dsp:txBody>
      <dsp:txXfrm>
        <a:off x="1958684" y="2844"/>
        <a:ext cx="1406872" cy="844123"/>
      </dsp:txXfrm>
    </dsp:sp>
    <dsp:sp modelId="{0DF94172-E1B5-4B1E-A343-57BFCDFDCE15}">
      <dsp:nvSpPr>
        <dsp:cNvPr id="0" name=""/>
        <dsp:cNvSpPr/>
      </dsp:nvSpPr>
      <dsp:spPr>
        <a:xfrm>
          <a:off x="5094209" y="379186"/>
          <a:ext cx="292980" cy="91440"/>
        </a:xfrm>
        <a:custGeom>
          <a:avLst/>
          <a:gdLst/>
          <a:ahLst/>
          <a:cxnLst/>
          <a:rect l="0" t="0" r="0" b="0"/>
          <a:pathLst>
            <a:path>
              <a:moveTo>
                <a:pt x="0" y="45720"/>
              </a:moveTo>
              <a:lnTo>
                <a:pt x="29298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2610" y="423288"/>
        <a:ext cx="16179" cy="3235"/>
      </dsp:txXfrm>
    </dsp:sp>
    <dsp:sp modelId="{2A04C22C-5A7F-4913-BE77-046E8C9D85A7}">
      <dsp:nvSpPr>
        <dsp:cNvPr id="0" name=""/>
        <dsp:cNvSpPr/>
      </dsp:nvSpPr>
      <dsp:spPr>
        <a:xfrm>
          <a:off x="3689137" y="2844"/>
          <a:ext cx="1406872" cy="84412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US" sz="1400" kern="1200" dirty="0"/>
            <a:t>2.1. Organization Overview</a:t>
          </a:r>
        </a:p>
      </dsp:txBody>
      <dsp:txXfrm>
        <a:off x="3689137" y="2844"/>
        <a:ext cx="1406872" cy="844123"/>
      </dsp:txXfrm>
    </dsp:sp>
    <dsp:sp modelId="{F555BFB2-5679-4DAE-94C6-F698026E6B2F}">
      <dsp:nvSpPr>
        <dsp:cNvPr id="0" name=""/>
        <dsp:cNvSpPr/>
      </dsp:nvSpPr>
      <dsp:spPr>
        <a:xfrm>
          <a:off x="6824662" y="379186"/>
          <a:ext cx="292980" cy="91440"/>
        </a:xfrm>
        <a:custGeom>
          <a:avLst/>
          <a:gdLst/>
          <a:ahLst/>
          <a:cxnLst/>
          <a:rect l="0" t="0" r="0" b="0"/>
          <a:pathLst>
            <a:path>
              <a:moveTo>
                <a:pt x="0" y="45720"/>
              </a:moveTo>
              <a:lnTo>
                <a:pt x="29298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3063" y="423288"/>
        <a:ext cx="16179" cy="3235"/>
      </dsp:txXfrm>
    </dsp:sp>
    <dsp:sp modelId="{F056DF85-7C22-43DB-8585-CE0A1407D21F}">
      <dsp:nvSpPr>
        <dsp:cNvPr id="0" name=""/>
        <dsp:cNvSpPr/>
      </dsp:nvSpPr>
      <dsp:spPr>
        <a:xfrm>
          <a:off x="5419590" y="2844"/>
          <a:ext cx="1406872" cy="84412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US" sz="1400" kern="1200"/>
            <a:t>2.2. </a:t>
          </a:r>
          <a:r>
            <a:rPr lang="en-IN" sz="1400" kern="1200"/>
            <a:t>Purpose of the Framework:</a:t>
          </a:r>
          <a:endParaRPr lang="en-US" sz="1400" kern="1200"/>
        </a:p>
      </dsp:txBody>
      <dsp:txXfrm>
        <a:off x="5419590" y="2844"/>
        <a:ext cx="1406872" cy="844123"/>
      </dsp:txXfrm>
    </dsp:sp>
    <dsp:sp modelId="{66E201DC-5633-4012-B2A9-78D4B3FB9E47}">
      <dsp:nvSpPr>
        <dsp:cNvPr id="0" name=""/>
        <dsp:cNvSpPr/>
      </dsp:nvSpPr>
      <dsp:spPr>
        <a:xfrm>
          <a:off x="8555115" y="379186"/>
          <a:ext cx="292980" cy="91440"/>
        </a:xfrm>
        <a:custGeom>
          <a:avLst/>
          <a:gdLst/>
          <a:ahLst/>
          <a:cxnLst/>
          <a:rect l="0" t="0" r="0" b="0"/>
          <a:pathLst>
            <a:path>
              <a:moveTo>
                <a:pt x="0" y="45720"/>
              </a:moveTo>
              <a:lnTo>
                <a:pt x="292980"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93516" y="423288"/>
        <a:ext cx="16179" cy="3235"/>
      </dsp:txXfrm>
    </dsp:sp>
    <dsp:sp modelId="{946E6ECD-4AFC-4ADD-926C-9198667A0255}">
      <dsp:nvSpPr>
        <dsp:cNvPr id="0" name=""/>
        <dsp:cNvSpPr/>
      </dsp:nvSpPr>
      <dsp:spPr>
        <a:xfrm>
          <a:off x="7150043" y="2844"/>
          <a:ext cx="1406872" cy="84412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2.3 . Scope:</a:t>
          </a:r>
          <a:endParaRPr lang="en-US" sz="1400" kern="1200"/>
        </a:p>
      </dsp:txBody>
      <dsp:txXfrm>
        <a:off x="7150043" y="2844"/>
        <a:ext cx="1406872" cy="844123"/>
      </dsp:txXfrm>
    </dsp:sp>
    <dsp:sp modelId="{857C0B02-4006-41EF-9432-D4472758B301}">
      <dsp:nvSpPr>
        <dsp:cNvPr id="0" name=""/>
        <dsp:cNvSpPr/>
      </dsp:nvSpPr>
      <dsp:spPr>
        <a:xfrm>
          <a:off x="931667" y="845168"/>
          <a:ext cx="8652264" cy="292980"/>
        </a:xfrm>
        <a:custGeom>
          <a:avLst/>
          <a:gdLst/>
          <a:ahLst/>
          <a:cxnLst/>
          <a:rect l="0" t="0" r="0" b="0"/>
          <a:pathLst>
            <a:path>
              <a:moveTo>
                <a:pt x="8652264" y="0"/>
              </a:moveTo>
              <a:lnTo>
                <a:pt x="8652264" y="163590"/>
              </a:lnTo>
              <a:lnTo>
                <a:pt x="0" y="163590"/>
              </a:lnTo>
              <a:lnTo>
                <a:pt x="0" y="29298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1342" y="990040"/>
        <a:ext cx="432915" cy="3235"/>
      </dsp:txXfrm>
    </dsp:sp>
    <dsp:sp modelId="{0F48CAD6-28EC-45B4-BB0A-0EF43A44F036}">
      <dsp:nvSpPr>
        <dsp:cNvPr id="0" name=""/>
        <dsp:cNvSpPr/>
      </dsp:nvSpPr>
      <dsp:spPr>
        <a:xfrm>
          <a:off x="8880496" y="2844"/>
          <a:ext cx="1406872" cy="8441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3 . Risk Assessment</a:t>
          </a:r>
          <a:endParaRPr lang="en-US" sz="1400" kern="1200"/>
        </a:p>
      </dsp:txBody>
      <dsp:txXfrm>
        <a:off x="8880496" y="2844"/>
        <a:ext cx="1406872" cy="844123"/>
      </dsp:txXfrm>
    </dsp:sp>
    <dsp:sp modelId="{8A91DED3-2FD1-4D03-845B-B39B4CF14406}">
      <dsp:nvSpPr>
        <dsp:cNvPr id="0" name=""/>
        <dsp:cNvSpPr/>
      </dsp:nvSpPr>
      <dsp:spPr>
        <a:xfrm>
          <a:off x="1633303" y="1546890"/>
          <a:ext cx="292980" cy="91440"/>
        </a:xfrm>
        <a:custGeom>
          <a:avLst/>
          <a:gdLst/>
          <a:ahLst/>
          <a:cxnLst/>
          <a:rect l="0" t="0" r="0" b="0"/>
          <a:pathLst>
            <a:path>
              <a:moveTo>
                <a:pt x="0" y="45720"/>
              </a:moveTo>
              <a:lnTo>
                <a:pt x="29298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1704" y="1590992"/>
        <a:ext cx="16179" cy="3235"/>
      </dsp:txXfrm>
    </dsp:sp>
    <dsp:sp modelId="{8740642C-0504-43C1-B94E-7C92AF55A07C}">
      <dsp:nvSpPr>
        <dsp:cNvPr id="0" name=""/>
        <dsp:cNvSpPr/>
      </dsp:nvSpPr>
      <dsp:spPr>
        <a:xfrm>
          <a:off x="228231" y="1170548"/>
          <a:ext cx="1406872" cy="8441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3.1. Methodology:</a:t>
          </a:r>
          <a:endParaRPr lang="en-US" sz="1400" kern="1200"/>
        </a:p>
      </dsp:txBody>
      <dsp:txXfrm>
        <a:off x="228231" y="1170548"/>
        <a:ext cx="1406872" cy="844123"/>
      </dsp:txXfrm>
    </dsp:sp>
    <dsp:sp modelId="{934E9004-95DB-4C8B-A9F0-0426F1F4C4CA}">
      <dsp:nvSpPr>
        <dsp:cNvPr id="0" name=""/>
        <dsp:cNvSpPr/>
      </dsp:nvSpPr>
      <dsp:spPr>
        <a:xfrm>
          <a:off x="3363756" y="1546890"/>
          <a:ext cx="292980" cy="91440"/>
        </a:xfrm>
        <a:custGeom>
          <a:avLst/>
          <a:gdLst/>
          <a:ahLst/>
          <a:cxnLst/>
          <a:rect l="0" t="0" r="0" b="0"/>
          <a:pathLst>
            <a:path>
              <a:moveTo>
                <a:pt x="0" y="45720"/>
              </a:moveTo>
              <a:lnTo>
                <a:pt x="29298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2157" y="1590992"/>
        <a:ext cx="16179" cy="3235"/>
      </dsp:txXfrm>
    </dsp:sp>
    <dsp:sp modelId="{390FBE15-F145-4EBF-BADB-5F6A955D4E26}">
      <dsp:nvSpPr>
        <dsp:cNvPr id="0" name=""/>
        <dsp:cNvSpPr/>
      </dsp:nvSpPr>
      <dsp:spPr>
        <a:xfrm>
          <a:off x="1958684" y="1170548"/>
          <a:ext cx="1406872" cy="84412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3.2 . Findings:</a:t>
          </a:r>
          <a:endParaRPr lang="en-US" sz="1400" kern="1200"/>
        </a:p>
      </dsp:txBody>
      <dsp:txXfrm>
        <a:off x="1958684" y="1170548"/>
        <a:ext cx="1406872" cy="844123"/>
      </dsp:txXfrm>
    </dsp:sp>
    <dsp:sp modelId="{BAE382C2-06AD-4DAD-90B2-EA2131BA1FEE}">
      <dsp:nvSpPr>
        <dsp:cNvPr id="0" name=""/>
        <dsp:cNvSpPr/>
      </dsp:nvSpPr>
      <dsp:spPr>
        <a:xfrm>
          <a:off x="5094209" y="1546890"/>
          <a:ext cx="292980" cy="91440"/>
        </a:xfrm>
        <a:custGeom>
          <a:avLst/>
          <a:gdLst/>
          <a:ahLst/>
          <a:cxnLst/>
          <a:rect l="0" t="0" r="0" b="0"/>
          <a:pathLst>
            <a:path>
              <a:moveTo>
                <a:pt x="0" y="45720"/>
              </a:moveTo>
              <a:lnTo>
                <a:pt x="29298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2610" y="1590992"/>
        <a:ext cx="16179" cy="3235"/>
      </dsp:txXfrm>
    </dsp:sp>
    <dsp:sp modelId="{C78283BF-1751-43AB-BC44-FA335D1D020E}">
      <dsp:nvSpPr>
        <dsp:cNvPr id="0" name=""/>
        <dsp:cNvSpPr/>
      </dsp:nvSpPr>
      <dsp:spPr>
        <a:xfrm>
          <a:off x="3689137" y="1170548"/>
          <a:ext cx="1406872" cy="84412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dirty="0"/>
            <a:t>3.3 .Risk Treatment:</a:t>
          </a:r>
          <a:endParaRPr lang="en-US" sz="1400" kern="1200" dirty="0"/>
        </a:p>
      </dsp:txBody>
      <dsp:txXfrm>
        <a:off x="3689137" y="1170548"/>
        <a:ext cx="1406872" cy="844123"/>
      </dsp:txXfrm>
    </dsp:sp>
    <dsp:sp modelId="{2E720B61-7748-47B4-9DFB-E7965313C328}">
      <dsp:nvSpPr>
        <dsp:cNvPr id="0" name=""/>
        <dsp:cNvSpPr/>
      </dsp:nvSpPr>
      <dsp:spPr>
        <a:xfrm>
          <a:off x="6824662" y="1546890"/>
          <a:ext cx="292980" cy="91440"/>
        </a:xfrm>
        <a:custGeom>
          <a:avLst/>
          <a:gdLst/>
          <a:ahLst/>
          <a:cxnLst/>
          <a:rect l="0" t="0" r="0" b="0"/>
          <a:pathLst>
            <a:path>
              <a:moveTo>
                <a:pt x="0" y="45720"/>
              </a:moveTo>
              <a:lnTo>
                <a:pt x="292980"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3063" y="1590992"/>
        <a:ext cx="16179" cy="3235"/>
      </dsp:txXfrm>
    </dsp:sp>
    <dsp:sp modelId="{FB99E45F-21B9-490E-9373-FA9F6466138C}">
      <dsp:nvSpPr>
        <dsp:cNvPr id="0" name=""/>
        <dsp:cNvSpPr/>
      </dsp:nvSpPr>
      <dsp:spPr>
        <a:xfrm>
          <a:off x="5419590" y="1170548"/>
          <a:ext cx="1406872" cy="84412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4 .Cybersecurity Framework</a:t>
          </a:r>
          <a:endParaRPr lang="en-US" sz="1400" kern="1200"/>
        </a:p>
      </dsp:txBody>
      <dsp:txXfrm>
        <a:off x="5419590" y="1170548"/>
        <a:ext cx="1406872" cy="844123"/>
      </dsp:txXfrm>
    </dsp:sp>
    <dsp:sp modelId="{C7004CC3-4D02-442C-88F2-207A563E03CE}">
      <dsp:nvSpPr>
        <dsp:cNvPr id="0" name=""/>
        <dsp:cNvSpPr/>
      </dsp:nvSpPr>
      <dsp:spPr>
        <a:xfrm>
          <a:off x="8555115" y="1546890"/>
          <a:ext cx="292980" cy="91440"/>
        </a:xfrm>
        <a:custGeom>
          <a:avLst/>
          <a:gdLst/>
          <a:ahLst/>
          <a:cxnLst/>
          <a:rect l="0" t="0" r="0" b="0"/>
          <a:pathLst>
            <a:path>
              <a:moveTo>
                <a:pt x="0" y="45720"/>
              </a:moveTo>
              <a:lnTo>
                <a:pt x="29298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93516" y="1590992"/>
        <a:ext cx="16179" cy="3235"/>
      </dsp:txXfrm>
    </dsp:sp>
    <dsp:sp modelId="{530C5BFC-9F02-42EC-BB72-3101440A7920}">
      <dsp:nvSpPr>
        <dsp:cNvPr id="0" name=""/>
        <dsp:cNvSpPr/>
      </dsp:nvSpPr>
      <dsp:spPr>
        <a:xfrm>
          <a:off x="7150043" y="1170548"/>
          <a:ext cx="1406872" cy="8441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4.1. </a:t>
          </a:r>
          <a:r>
            <a:rPr lang="en-US" sz="1400" kern="1200"/>
            <a:t>Framework Components:</a:t>
          </a:r>
        </a:p>
      </dsp:txBody>
      <dsp:txXfrm>
        <a:off x="7150043" y="1170548"/>
        <a:ext cx="1406872" cy="844123"/>
      </dsp:txXfrm>
    </dsp:sp>
    <dsp:sp modelId="{D2886045-E426-4F6F-AC4C-D3645BAFEA31}">
      <dsp:nvSpPr>
        <dsp:cNvPr id="0" name=""/>
        <dsp:cNvSpPr/>
      </dsp:nvSpPr>
      <dsp:spPr>
        <a:xfrm>
          <a:off x="931667" y="2012872"/>
          <a:ext cx="8652264" cy="292980"/>
        </a:xfrm>
        <a:custGeom>
          <a:avLst/>
          <a:gdLst/>
          <a:ahLst/>
          <a:cxnLst/>
          <a:rect l="0" t="0" r="0" b="0"/>
          <a:pathLst>
            <a:path>
              <a:moveTo>
                <a:pt x="8652264" y="0"/>
              </a:moveTo>
              <a:lnTo>
                <a:pt x="8652264" y="163590"/>
              </a:lnTo>
              <a:lnTo>
                <a:pt x="0" y="163590"/>
              </a:lnTo>
              <a:lnTo>
                <a:pt x="0" y="29298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1342" y="2157744"/>
        <a:ext cx="432915" cy="3235"/>
      </dsp:txXfrm>
    </dsp:sp>
    <dsp:sp modelId="{210A3C02-D0F9-4724-A10D-AC9CE3FEAD1E}">
      <dsp:nvSpPr>
        <dsp:cNvPr id="0" name=""/>
        <dsp:cNvSpPr/>
      </dsp:nvSpPr>
      <dsp:spPr>
        <a:xfrm>
          <a:off x="8880496" y="1170548"/>
          <a:ext cx="1406872" cy="8441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4.2 .Policies:</a:t>
          </a:r>
          <a:endParaRPr lang="en-US" sz="1400" kern="1200"/>
        </a:p>
      </dsp:txBody>
      <dsp:txXfrm>
        <a:off x="8880496" y="1170548"/>
        <a:ext cx="1406872" cy="844123"/>
      </dsp:txXfrm>
    </dsp:sp>
    <dsp:sp modelId="{CBAB90F6-AC75-4512-B470-96E1D1B416DA}">
      <dsp:nvSpPr>
        <dsp:cNvPr id="0" name=""/>
        <dsp:cNvSpPr/>
      </dsp:nvSpPr>
      <dsp:spPr>
        <a:xfrm>
          <a:off x="1633303" y="2714594"/>
          <a:ext cx="292980" cy="91440"/>
        </a:xfrm>
        <a:custGeom>
          <a:avLst/>
          <a:gdLst/>
          <a:ahLst/>
          <a:cxnLst/>
          <a:rect l="0" t="0" r="0" b="0"/>
          <a:pathLst>
            <a:path>
              <a:moveTo>
                <a:pt x="0" y="45720"/>
              </a:moveTo>
              <a:lnTo>
                <a:pt x="29298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1704" y="2758696"/>
        <a:ext cx="16179" cy="3235"/>
      </dsp:txXfrm>
    </dsp:sp>
    <dsp:sp modelId="{087D2A6C-82E7-4A17-93CA-29346E5ACEDD}">
      <dsp:nvSpPr>
        <dsp:cNvPr id="0" name=""/>
        <dsp:cNvSpPr/>
      </dsp:nvSpPr>
      <dsp:spPr>
        <a:xfrm>
          <a:off x="228231" y="2338252"/>
          <a:ext cx="1406872" cy="84412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4.3 .Procedures:</a:t>
          </a:r>
          <a:endParaRPr lang="en-US" sz="1400" kern="1200"/>
        </a:p>
      </dsp:txBody>
      <dsp:txXfrm>
        <a:off x="228231" y="2338252"/>
        <a:ext cx="1406872" cy="844123"/>
      </dsp:txXfrm>
    </dsp:sp>
    <dsp:sp modelId="{D9E490A8-352A-422C-B5CD-87B6C4C12A2D}">
      <dsp:nvSpPr>
        <dsp:cNvPr id="0" name=""/>
        <dsp:cNvSpPr/>
      </dsp:nvSpPr>
      <dsp:spPr>
        <a:xfrm>
          <a:off x="3363756" y="2714594"/>
          <a:ext cx="292980" cy="91440"/>
        </a:xfrm>
        <a:custGeom>
          <a:avLst/>
          <a:gdLst/>
          <a:ahLst/>
          <a:cxnLst/>
          <a:rect l="0" t="0" r="0" b="0"/>
          <a:pathLst>
            <a:path>
              <a:moveTo>
                <a:pt x="0" y="45720"/>
              </a:moveTo>
              <a:lnTo>
                <a:pt x="29298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2157" y="2758696"/>
        <a:ext cx="16179" cy="3235"/>
      </dsp:txXfrm>
    </dsp:sp>
    <dsp:sp modelId="{77F1CC20-7124-4C53-B2FA-E135AACAB1E7}">
      <dsp:nvSpPr>
        <dsp:cNvPr id="0" name=""/>
        <dsp:cNvSpPr/>
      </dsp:nvSpPr>
      <dsp:spPr>
        <a:xfrm>
          <a:off x="1958684" y="2338252"/>
          <a:ext cx="1406872" cy="84412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4.4 . Controls:</a:t>
          </a:r>
          <a:endParaRPr lang="en-US" sz="1400" kern="1200"/>
        </a:p>
      </dsp:txBody>
      <dsp:txXfrm>
        <a:off x="1958684" y="2338252"/>
        <a:ext cx="1406872" cy="844123"/>
      </dsp:txXfrm>
    </dsp:sp>
    <dsp:sp modelId="{2E0D9213-6213-4E4F-AC53-D5CBC67C2805}">
      <dsp:nvSpPr>
        <dsp:cNvPr id="0" name=""/>
        <dsp:cNvSpPr/>
      </dsp:nvSpPr>
      <dsp:spPr>
        <a:xfrm>
          <a:off x="5094209" y="2714594"/>
          <a:ext cx="292980" cy="91440"/>
        </a:xfrm>
        <a:custGeom>
          <a:avLst/>
          <a:gdLst/>
          <a:ahLst/>
          <a:cxnLst/>
          <a:rect l="0" t="0" r="0" b="0"/>
          <a:pathLst>
            <a:path>
              <a:moveTo>
                <a:pt x="0" y="45720"/>
              </a:moveTo>
              <a:lnTo>
                <a:pt x="292980"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2610" y="2758696"/>
        <a:ext cx="16179" cy="3235"/>
      </dsp:txXfrm>
    </dsp:sp>
    <dsp:sp modelId="{64FECABA-B512-4F28-9EC0-5B07208CA6A8}">
      <dsp:nvSpPr>
        <dsp:cNvPr id="0" name=""/>
        <dsp:cNvSpPr/>
      </dsp:nvSpPr>
      <dsp:spPr>
        <a:xfrm>
          <a:off x="3689137" y="2338252"/>
          <a:ext cx="1406872" cy="84412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5 . Implementation Plan</a:t>
          </a:r>
          <a:endParaRPr lang="en-US" sz="1400" kern="1200"/>
        </a:p>
      </dsp:txBody>
      <dsp:txXfrm>
        <a:off x="3689137" y="2338252"/>
        <a:ext cx="1406872" cy="844123"/>
      </dsp:txXfrm>
    </dsp:sp>
    <dsp:sp modelId="{2E9FB480-833E-4168-A593-320F7DA304F5}">
      <dsp:nvSpPr>
        <dsp:cNvPr id="0" name=""/>
        <dsp:cNvSpPr/>
      </dsp:nvSpPr>
      <dsp:spPr>
        <a:xfrm>
          <a:off x="6824662" y="2714594"/>
          <a:ext cx="292980" cy="91440"/>
        </a:xfrm>
        <a:custGeom>
          <a:avLst/>
          <a:gdLst/>
          <a:ahLst/>
          <a:cxnLst/>
          <a:rect l="0" t="0" r="0" b="0"/>
          <a:pathLst>
            <a:path>
              <a:moveTo>
                <a:pt x="0" y="45720"/>
              </a:moveTo>
              <a:lnTo>
                <a:pt x="29298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3063" y="2758696"/>
        <a:ext cx="16179" cy="3235"/>
      </dsp:txXfrm>
    </dsp:sp>
    <dsp:sp modelId="{905028C1-A9CD-4C4C-B570-7640DD531B85}">
      <dsp:nvSpPr>
        <dsp:cNvPr id="0" name=""/>
        <dsp:cNvSpPr/>
      </dsp:nvSpPr>
      <dsp:spPr>
        <a:xfrm>
          <a:off x="5419590" y="2338252"/>
          <a:ext cx="1406872" cy="8441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5.1 . Timeline:</a:t>
          </a:r>
          <a:endParaRPr lang="en-US" sz="1400" kern="1200"/>
        </a:p>
      </dsp:txBody>
      <dsp:txXfrm>
        <a:off x="5419590" y="2338252"/>
        <a:ext cx="1406872" cy="844123"/>
      </dsp:txXfrm>
    </dsp:sp>
    <dsp:sp modelId="{E4C2AD2D-1B1F-4DEE-9C17-45A0FE6021FA}">
      <dsp:nvSpPr>
        <dsp:cNvPr id="0" name=""/>
        <dsp:cNvSpPr/>
      </dsp:nvSpPr>
      <dsp:spPr>
        <a:xfrm>
          <a:off x="8555115" y="2714594"/>
          <a:ext cx="292980" cy="91440"/>
        </a:xfrm>
        <a:custGeom>
          <a:avLst/>
          <a:gdLst/>
          <a:ahLst/>
          <a:cxnLst/>
          <a:rect l="0" t="0" r="0" b="0"/>
          <a:pathLst>
            <a:path>
              <a:moveTo>
                <a:pt x="0" y="45720"/>
              </a:moveTo>
              <a:lnTo>
                <a:pt x="29298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93516" y="2758696"/>
        <a:ext cx="16179" cy="3235"/>
      </dsp:txXfrm>
    </dsp:sp>
    <dsp:sp modelId="{1F1AB5BC-5D26-475A-983E-C5E1B1017486}">
      <dsp:nvSpPr>
        <dsp:cNvPr id="0" name=""/>
        <dsp:cNvSpPr/>
      </dsp:nvSpPr>
      <dsp:spPr>
        <a:xfrm>
          <a:off x="7150043" y="2338252"/>
          <a:ext cx="1406872" cy="8441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5.2 .Responsibilities:</a:t>
          </a:r>
          <a:endParaRPr lang="en-US" sz="1400" kern="1200"/>
        </a:p>
      </dsp:txBody>
      <dsp:txXfrm>
        <a:off x="7150043" y="2338252"/>
        <a:ext cx="1406872" cy="844123"/>
      </dsp:txXfrm>
    </dsp:sp>
    <dsp:sp modelId="{08C41E13-E300-4BA9-B8D3-DFF2058EAAF5}">
      <dsp:nvSpPr>
        <dsp:cNvPr id="0" name=""/>
        <dsp:cNvSpPr/>
      </dsp:nvSpPr>
      <dsp:spPr>
        <a:xfrm>
          <a:off x="931667" y="3180576"/>
          <a:ext cx="8652264" cy="292980"/>
        </a:xfrm>
        <a:custGeom>
          <a:avLst/>
          <a:gdLst/>
          <a:ahLst/>
          <a:cxnLst/>
          <a:rect l="0" t="0" r="0" b="0"/>
          <a:pathLst>
            <a:path>
              <a:moveTo>
                <a:pt x="8652264" y="0"/>
              </a:moveTo>
              <a:lnTo>
                <a:pt x="8652264" y="163590"/>
              </a:lnTo>
              <a:lnTo>
                <a:pt x="0" y="163590"/>
              </a:lnTo>
              <a:lnTo>
                <a:pt x="0" y="29298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041342" y="3325448"/>
        <a:ext cx="432915" cy="3235"/>
      </dsp:txXfrm>
    </dsp:sp>
    <dsp:sp modelId="{F1136C41-6263-4B99-93FA-A922719ACBC1}">
      <dsp:nvSpPr>
        <dsp:cNvPr id="0" name=""/>
        <dsp:cNvSpPr/>
      </dsp:nvSpPr>
      <dsp:spPr>
        <a:xfrm>
          <a:off x="8880496" y="2338252"/>
          <a:ext cx="1406872" cy="84412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5.3 . Resource Allocation:</a:t>
          </a:r>
          <a:endParaRPr lang="en-US" sz="1400" kern="1200"/>
        </a:p>
      </dsp:txBody>
      <dsp:txXfrm>
        <a:off x="8880496" y="2338252"/>
        <a:ext cx="1406872" cy="844123"/>
      </dsp:txXfrm>
    </dsp:sp>
    <dsp:sp modelId="{74E00149-CE05-4515-9850-4152D8CCD134}">
      <dsp:nvSpPr>
        <dsp:cNvPr id="0" name=""/>
        <dsp:cNvSpPr/>
      </dsp:nvSpPr>
      <dsp:spPr>
        <a:xfrm>
          <a:off x="1633303" y="3882298"/>
          <a:ext cx="292980" cy="91440"/>
        </a:xfrm>
        <a:custGeom>
          <a:avLst/>
          <a:gdLst/>
          <a:ahLst/>
          <a:cxnLst/>
          <a:rect l="0" t="0" r="0" b="0"/>
          <a:pathLst>
            <a:path>
              <a:moveTo>
                <a:pt x="0" y="45720"/>
              </a:moveTo>
              <a:lnTo>
                <a:pt x="292980" y="45720"/>
              </a:lnTo>
            </a:path>
          </a:pathLst>
        </a:custGeom>
        <a:noFill/>
        <a:ln w="635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1771704" y="3926400"/>
        <a:ext cx="16179" cy="3235"/>
      </dsp:txXfrm>
    </dsp:sp>
    <dsp:sp modelId="{89CD78E8-7460-4914-B766-DEA8F0DB3BAE}">
      <dsp:nvSpPr>
        <dsp:cNvPr id="0" name=""/>
        <dsp:cNvSpPr/>
      </dsp:nvSpPr>
      <dsp:spPr>
        <a:xfrm>
          <a:off x="228231" y="3505956"/>
          <a:ext cx="1406872" cy="84412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6 .Monitoring and Evaluation</a:t>
          </a:r>
          <a:endParaRPr lang="en-US" sz="1400" kern="1200"/>
        </a:p>
      </dsp:txBody>
      <dsp:txXfrm>
        <a:off x="228231" y="3505956"/>
        <a:ext cx="1406872" cy="844123"/>
      </dsp:txXfrm>
    </dsp:sp>
    <dsp:sp modelId="{5C3F722E-4815-4316-8935-F3F36D278F54}">
      <dsp:nvSpPr>
        <dsp:cNvPr id="0" name=""/>
        <dsp:cNvSpPr/>
      </dsp:nvSpPr>
      <dsp:spPr>
        <a:xfrm>
          <a:off x="3363756" y="3882298"/>
          <a:ext cx="292980" cy="91440"/>
        </a:xfrm>
        <a:custGeom>
          <a:avLst/>
          <a:gdLst/>
          <a:ahLst/>
          <a:cxnLst/>
          <a:rect l="0" t="0" r="0" b="0"/>
          <a:pathLst>
            <a:path>
              <a:moveTo>
                <a:pt x="0" y="45720"/>
              </a:moveTo>
              <a:lnTo>
                <a:pt x="292980" y="45720"/>
              </a:lnTo>
            </a:path>
          </a:pathLst>
        </a:custGeom>
        <a:noFill/>
        <a:ln w="635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502157" y="3926400"/>
        <a:ext cx="16179" cy="3235"/>
      </dsp:txXfrm>
    </dsp:sp>
    <dsp:sp modelId="{CFF14E71-9DEE-4126-83C2-086471C92753}">
      <dsp:nvSpPr>
        <dsp:cNvPr id="0" name=""/>
        <dsp:cNvSpPr/>
      </dsp:nvSpPr>
      <dsp:spPr>
        <a:xfrm>
          <a:off x="1958684" y="3505956"/>
          <a:ext cx="1406872" cy="844123"/>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6.1 </a:t>
          </a:r>
          <a:r>
            <a:rPr lang="en-US" sz="1400" kern="1200"/>
            <a:t>. Metrics and Key Performance Indicators (KPIs):</a:t>
          </a:r>
        </a:p>
      </dsp:txBody>
      <dsp:txXfrm>
        <a:off x="1958684" y="3505956"/>
        <a:ext cx="1406872" cy="844123"/>
      </dsp:txXfrm>
    </dsp:sp>
    <dsp:sp modelId="{53976308-9CE6-4273-9E92-F648C0FE92A9}">
      <dsp:nvSpPr>
        <dsp:cNvPr id="0" name=""/>
        <dsp:cNvSpPr/>
      </dsp:nvSpPr>
      <dsp:spPr>
        <a:xfrm>
          <a:off x="5094209" y="3882298"/>
          <a:ext cx="292980" cy="91440"/>
        </a:xfrm>
        <a:custGeom>
          <a:avLst/>
          <a:gdLst/>
          <a:ahLst/>
          <a:cxnLst/>
          <a:rect l="0" t="0" r="0" b="0"/>
          <a:pathLst>
            <a:path>
              <a:moveTo>
                <a:pt x="0" y="45720"/>
              </a:moveTo>
              <a:lnTo>
                <a:pt x="292980"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32610" y="3926400"/>
        <a:ext cx="16179" cy="3235"/>
      </dsp:txXfrm>
    </dsp:sp>
    <dsp:sp modelId="{5AC2CAEA-8B81-4AA2-91C3-EF67E5184104}">
      <dsp:nvSpPr>
        <dsp:cNvPr id="0" name=""/>
        <dsp:cNvSpPr/>
      </dsp:nvSpPr>
      <dsp:spPr>
        <a:xfrm>
          <a:off x="3689137" y="3505956"/>
          <a:ext cx="1406872" cy="844123"/>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6.2. Monitoring Tools:</a:t>
          </a:r>
          <a:endParaRPr lang="en-US" sz="1400" kern="1200"/>
        </a:p>
      </dsp:txBody>
      <dsp:txXfrm>
        <a:off x="3689137" y="3505956"/>
        <a:ext cx="1406872" cy="844123"/>
      </dsp:txXfrm>
    </dsp:sp>
    <dsp:sp modelId="{92C6F847-BC25-4005-8A9B-5383563D5460}">
      <dsp:nvSpPr>
        <dsp:cNvPr id="0" name=""/>
        <dsp:cNvSpPr/>
      </dsp:nvSpPr>
      <dsp:spPr>
        <a:xfrm>
          <a:off x="6824662" y="3882298"/>
          <a:ext cx="292980" cy="91440"/>
        </a:xfrm>
        <a:custGeom>
          <a:avLst/>
          <a:gdLst/>
          <a:ahLst/>
          <a:cxnLst/>
          <a:rect l="0" t="0" r="0" b="0"/>
          <a:pathLst>
            <a:path>
              <a:moveTo>
                <a:pt x="0" y="45720"/>
              </a:moveTo>
              <a:lnTo>
                <a:pt x="292980" y="45720"/>
              </a:lnTo>
            </a:path>
          </a:pathLst>
        </a:custGeom>
        <a:noFill/>
        <a:ln w="635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6963063" y="3926400"/>
        <a:ext cx="16179" cy="3235"/>
      </dsp:txXfrm>
    </dsp:sp>
    <dsp:sp modelId="{E280916F-D97B-472F-8301-F29FFDDCCA9F}">
      <dsp:nvSpPr>
        <dsp:cNvPr id="0" name=""/>
        <dsp:cNvSpPr/>
      </dsp:nvSpPr>
      <dsp:spPr>
        <a:xfrm>
          <a:off x="5419590" y="3505956"/>
          <a:ext cx="1406872" cy="844123"/>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6.3 .Incident Response and Reporting:</a:t>
          </a:r>
          <a:endParaRPr lang="en-US" sz="1400" kern="1200"/>
        </a:p>
      </dsp:txBody>
      <dsp:txXfrm>
        <a:off x="5419590" y="3505956"/>
        <a:ext cx="1406872" cy="844123"/>
      </dsp:txXfrm>
    </dsp:sp>
    <dsp:sp modelId="{C7D964B8-21C0-45EE-B7D4-3FB5827CF9C5}">
      <dsp:nvSpPr>
        <dsp:cNvPr id="0" name=""/>
        <dsp:cNvSpPr/>
      </dsp:nvSpPr>
      <dsp:spPr>
        <a:xfrm>
          <a:off x="8555115" y="3882298"/>
          <a:ext cx="292980" cy="91440"/>
        </a:xfrm>
        <a:custGeom>
          <a:avLst/>
          <a:gdLst/>
          <a:ahLst/>
          <a:cxnLst/>
          <a:rect l="0" t="0" r="0" b="0"/>
          <a:pathLst>
            <a:path>
              <a:moveTo>
                <a:pt x="0" y="45720"/>
              </a:moveTo>
              <a:lnTo>
                <a:pt x="292980" y="45720"/>
              </a:lnTo>
            </a:path>
          </a:pathLst>
        </a:custGeom>
        <a:noFill/>
        <a:ln w="635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8693516" y="3926400"/>
        <a:ext cx="16179" cy="3235"/>
      </dsp:txXfrm>
    </dsp:sp>
    <dsp:sp modelId="{ED464AD4-DAE1-41A1-8E94-8AE78EE2F608}">
      <dsp:nvSpPr>
        <dsp:cNvPr id="0" name=""/>
        <dsp:cNvSpPr/>
      </dsp:nvSpPr>
      <dsp:spPr>
        <a:xfrm>
          <a:off x="7150043" y="3505956"/>
          <a:ext cx="1406872" cy="844123"/>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IN" sz="1400" kern="1200"/>
            <a:t>7. Conclusion</a:t>
          </a:r>
          <a:endParaRPr lang="en-US" sz="1400" kern="1200"/>
        </a:p>
      </dsp:txBody>
      <dsp:txXfrm>
        <a:off x="7150043" y="3505956"/>
        <a:ext cx="1406872" cy="844123"/>
      </dsp:txXfrm>
    </dsp:sp>
    <dsp:sp modelId="{F47E83D9-37D1-4F66-AD1E-8DA1D69749F3}">
      <dsp:nvSpPr>
        <dsp:cNvPr id="0" name=""/>
        <dsp:cNvSpPr/>
      </dsp:nvSpPr>
      <dsp:spPr>
        <a:xfrm>
          <a:off x="8880496" y="3505956"/>
          <a:ext cx="1406872" cy="844123"/>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938" tIns="72362" rIns="68938" bIns="72362" numCol="1" spcCol="1270" anchor="ctr" anchorCtr="0">
          <a:noAutofit/>
        </a:bodyPr>
        <a:lstStyle/>
        <a:p>
          <a:pPr marL="0" lvl="0" indent="0" algn="ctr" defTabSz="622300">
            <a:lnSpc>
              <a:spcPct val="90000"/>
            </a:lnSpc>
            <a:spcBef>
              <a:spcPct val="0"/>
            </a:spcBef>
            <a:spcAft>
              <a:spcPct val="35000"/>
            </a:spcAft>
            <a:buNone/>
          </a:pPr>
          <a:r>
            <a:rPr lang="en-US" sz="1400" kern="1200"/>
            <a:t>8 .</a:t>
          </a:r>
          <a:r>
            <a:rPr lang="en-IN" sz="1400" kern="1200"/>
            <a:t>References</a:t>
          </a:r>
          <a:endParaRPr lang="en-US" sz="1400" kern="1200"/>
        </a:p>
      </dsp:txBody>
      <dsp:txXfrm>
        <a:off x="8880496" y="3505956"/>
        <a:ext cx="1406872" cy="844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B16335-AA7A-4A66-B05F-DC235A446F4A}">
      <dsp:nvSpPr>
        <dsp:cNvPr id="0" name=""/>
        <dsp:cNvSpPr/>
      </dsp:nvSpPr>
      <dsp:spPr>
        <a:xfrm>
          <a:off x="1747800" y="142371"/>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42B595A-0CE7-48C7-BC36-1A235C7FC292}">
      <dsp:nvSpPr>
        <dsp:cNvPr id="0" name=""/>
        <dsp:cNvSpPr/>
      </dsp:nvSpPr>
      <dsp:spPr>
        <a:xfrm>
          <a:off x="599112" y="2961310"/>
          <a:ext cx="4320000" cy="22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ABC Corporation is a medium-sized financial services company specializing in banking and investment services. Given the nature of their operations, the organization handles highly sensitive financial data, including personal information and transaction details. Operating in a heavily regulated industry, ABC Corporation recognizes the utmost importance of implementing a robust cybersecurity framework to safeguard their systems, data, and reputation</a:t>
          </a:r>
          <a:br>
            <a:rPr lang="en-US" sz="1400" kern="1200" dirty="0"/>
          </a:br>
          <a:br>
            <a:rPr lang="en-US" sz="1400" kern="1200" dirty="0"/>
          </a:br>
          <a:endParaRPr lang="en-US" sz="1400" kern="1200" dirty="0"/>
        </a:p>
      </dsp:txBody>
      <dsp:txXfrm>
        <a:off x="599112" y="2961310"/>
        <a:ext cx="4320000" cy="2205000"/>
      </dsp:txXfrm>
    </dsp:sp>
    <dsp:sp modelId="{53E895D6-C4EF-4C2B-96E8-B1EE63533D96}">
      <dsp:nvSpPr>
        <dsp:cNvPr id="0" name=""/>
        <dsp:cNvSpPr/>
      </dsp:nvSpPr>
      <dsp:spPr>
        <a:xfrm>
          <a:off x="6823800" y="142371"/>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AD4C721-0224-4AD2-B4DB-DAB57559B078}">
      <dsp:nvSpPr>
        <dsp:cNvPr id="0" name=""/>
        <dsp:cNvSpPr/>
      </dsp:nvSpPr>
      <dsp:spPr>
        <a:xfrm>
          <a:off x="5635800" y="2818938"/>
          <a:ext cx="4320000" cy="220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ABC University seeks to implement a cybersecurity framework to ensure a well-structured and all-encompassing approach to safeguarding its systems, data, and network infrastructure from cyber threats. The implementation of this framework serves the following specific purposes and brings forth the following benefits for ABC University:</a:t>
          </a:r>
        </a:p>
      </dsp:txBody>
      <dsp:txXfrm>
        <a:off x="5635800" y="2818938"/>
        <a:ext cx="4320000" cy="2205000"/>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4563D6-15D0-408C-AFD8-773B8DE0817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2FC53-A783-4228-8A33-9146CAC0251B}" type="slidenum">
              <a:rPr lang="en-IN" smtClean="0"/>
              <a:t>‹#›</a:t>
            </a:fld>
            <a:endParaRPr lang="en-IN"/>
          </a:p>
        </p:txBody>
      </p:sp>
    </p:spTree>
    <p:extLst>
      <p:ext uri="{BB962C8B-B14F-4D97-AF65-F5344CB8AC3E}">
        <p14:creationId xmlns:p14="http://schemas.microsoft.com/office/powerpoint/2010/main" val="15679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63D6-15D0-408C-AFD8-773B8DE0817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2FC53-A783-4228-8A33-9146CAC0251B}" type="slidenum">
              <a:rPr lang="en-IN" smtClean="0"/>
              <a:t>‹#›</a:t>
            </a:fld>
            <a:endParaRPr lang="en-IN"/>
          </a:p>
        </p:txBody>
      </p:sp>
    </p:spTree>
    <p:extLst>
      <p:ext uri="{BB962C8B-B14F-4D97-AF65-F5344CB8AC3E}">
        <p14:creationId xmlns:p14="http://schemas.microsoft.com/office/powerpoint/2010/main" val="3905748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63D6-15D0-408C-AFD8-773B8DE0817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2FC53-A783-4228-8A33-9146CAC0251B}" type="slidenum">
              <a:rPr lang="en-IN" smtClean="0"/>
              <a:t>‹#›</a:t>
            </a:fld>
            <a:endParaRPr lang="en-IN"/>
          </a:p>
        </p:txBody>
      </p:sp>
    </p:spTree>
    <p:extLst>
      <p:ext uri="{BB962C8B-B14F-4D97-AF65-F5344CB8AC3E}">
        <p14:creationId xmlns:p14="http://schemas.microsoft.com/office/powerpoint/2010/main" val="40386191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563D6-15D0-408C-AFD8-773B8DE0817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2FC53-A783-4228-8A33-9146CAC0251B}" type="slidenum">
              <a:rPr lang="en-IN" smtClean="0"/>
              <a:t>‹#›</a:t>
            </a:fld>
            <a:endParaRPr lang="en-IN"/>
          </a:p>
        </p:txBody>
      </p:sp>
    </p:spTree>
    <p:extLst>
      <p:ext uri="{BB962C8B-B14F-4D97-AF65-F5344CB8AC3E}">
        <p14:creationId xmlns:p14="http://schemas.microsoft.com/office/powerpoint/2010/main" val="990571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4563D6-15D0-408C-AFD8-773B8DE0817D}" type="datetimeFigureOut">
              <a:rPr lang="en-IN" smtClean="0"/>
              <a:t>02-07-2023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892FC53-A783-4228-8A33-9146CAC0251B}" type="slidenum">
              <a:rPr lang="en-IN" smtClean="0"/>
              <a:t>‹#›</a:t>
            </a:fld>
            <a:endParaRPr lang="en-IN"/>
          </a:p>
        </p:txBody>
      </p:sp>
    </p:spTree>
    <p:extLst>
      <p:ext uri="{BB962C8B-B14F-4D97-AF65-F5344CB8AC3E}">
        <p14:creationId xmlns:p14="http://schemas.microsoft.com/office/powerpoint/2010/main" val="1841481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563D6-15D0-408C-AFD8-773B8DE0817D}"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92FC53-A783-4228-8A33-9146CAC0251B}" type="slidenum">
              <a:rPr lang="en-IN" smtClean="0"/>
              <a:t>‹#›</a:t>
            </a:fld>
            <a:endParaRPr lang="en-IN"/>
          </a:p>
        </p:txBody>
      </p:sp>
    </p:spTree>
    <p:extLst>
      <p:ext uri="{BB962C8B-B14F-4D97-AF65-F5344CB8AC3E}">
        <p14:creationId xmlns:p14="http://schemas.microsoft.com/office/powerpoint/2010/main" val="1411010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563D6-15D0-408C-AFD8-773B8DE0817D}" type="datetimeFigureOut">
              <a:rPr lang="en-IN" smtClean="0"/>
              <a:t>02-07-2023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892FC53-A783-4228-8A33-9146CAC0251B}" type="slidenum">
              <a:rPr lang="en-IN" smtClean="0"/>
              <a:t>‹#›</a:t>
            </a:fld>
            <a:endParaRPr lang="en-IN"/>
          </a:p>
        </p:txBody>
      </p:sp>
    </p:spTree>
    <p:extLst>
      <p:ext uri="{BB962C8B-B14F-4D97-AF65-F5344CB8AC3E}">
        <p14:creationId xmlns:p14="http://schemas.microsoft.com/office/powerpoint/2010/main" val="1715655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563D6-15D0-408C-AFD8-773B8DE0817D}" type="datetimeFigureOut">
              <a:rPr lang="en-IN" smtClean="0"/>
              <a:t>02-07-2023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892FC53-A783-4228-8A33-9146CAC0251B}" type="slidenum">
              <a:rPr lang="en-IN" smtClean="0"/>
              <a:t>‹#›</a:t>
            </a:fld>
            <a:endParaRPr lang="en-IN"/>
          </a:p>
        </p:txBody>
      </p:sp>
    </p:spTree>
    <p:extLst>
      <p:ext uri="{BB962C8B-B14F-4D97-AF65-F5344CB8AC3E}">
        <p14:creationId xmlns:p14="http://schemas.microsoft.com/office/powerpoint/2010/main" val="3667274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563D6-15D0-408C-AFD8-773B8DE0817D}" type="datetimeFigureOut">
              <a:rPr lang="en-IN" smtClean="0"/>
              <a:t>02-07-2023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892FC53-A783-4228-8A33-9146CAC0251B}" type="slidenum">
              <a:rPr lang="en-IN" smtClean="0"/>
              <a:t>‹#›</a:t>
            </a:fld>
            <a:endParaRPr lang="en-IN"/>
          </a:p>
        </p:txBody>
      </p:sp>
    </p:spTree>
    <p:extLst>
      <p:ext uri="{BB962C8B-B14F-4D97-AF65-F5344CB8AC3E}">
        <p14:creationId xmlns:p14="http://schemas.microsoft.com/office/powerpoint/2010/main" val="12075116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563D6-15D0-408C-AFD8-773B8DE0817D}"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92FC53-A783-4228-8A33-9146CAC0251B}" type="slidenum">
              <a:rPr lang="en-IN" smtClean="0"/>
              <a:t>‹#›</a:t>
            </a:fld>
            <a:endParaRPr lang="en-IN"/>
          </a:p>
        </p:txBody>
      </p:sp>
    </p:spTree>
    <p:extLst>
      <p:ext uri="{BB962C8B-B14F-4D97-AF65-F5344CB8AC3E}">
        <p14:creationId xmlns:p14="http://schemas.microsoft.com/office/powerpoint/2010/main" val="1770616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563D6-15D0-408C-AFD8-773B8DE0817D}" type="datetimeFigureOut">
              <a:rPr lang="en-IN" smtClean="0"/>
              <a:t>02-07-2023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892FC53-A783-4228-8A33-9146CAC0251B}" type="slidenum">
              <a:rPr lang="en-IN" smtClean="0"/>
              <a:t>‹#›</a:t>
            </a:fld>
            <a:endParaRPr lang="en-IN"/>
          </a:p>
        </p:txBody>
      </p:sp>
    </p:spTree>
    <p:extLst>
      <p:ext uri="{BB962C8B-B14F-4D97-AF65-F5344CB8AC3E}">
        <p14:creationId xmlns:p14="http://schemas.microsoft.com/office/powerpoint/2010/main" val="1286951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4563D6-15D0-408C-AFD8-773B8DE0817D}" type="datetimeFigureOut">
              <a:rPr lang="en-IN" smtClean="0"/>
              <a:t>02-07-2023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92FC53-A783-4228-8A33-9146CAC0251B}" type="slidenum">
              <a:rPr lang="en-IN" smtClean="0"/>
              <a:t>‹#›</a:t>
            </a:fld>
            <a:endParaRPr lang="en-IN"/>
          </a:p>
        </p:txBody>
      </p:sp>
    </p:spTree>
    <p:extLst>
      <p:ext uri="{BB962C8B-B14F-4D97-AF65-F5344CB8AC3E}">
        <p14:creationId xmlns:p14="http://schemas.microsoft.com/office/powerpoint/2010/main" val="4153225985"/>
      </p:ext>
    </p:extLst>
  </p:cSld>
  <p:clrMap bg1="lt1" tx1="dk1" bg2="lt2" tx2="dk2" accent1="accent1" accent2="accent2" accent3="accent3" accent4="accent4" accent5="accent5" accent6="accent6" hlink="hlink" folHlink="folHlink"/>
  <p:sldLayoutIdLst>
    <p:sldLayoutId id="2147483921" r:id="rId1"/>
    <p:sldLayoutId id="2147483922" r:id="rId2"/>
    <p:sldLayoutId id="2147483923" r:id="rId3"/>
    <p:sldLayoutId id="2147483924" r:id="rId4"/>
    <p:sldLayoutId id="2147483925" r:id="rId5"/>
    <p:sldLayoutId id="2147483926" r:id="rId6"/>
    <p:sldLayoutId id="2147483927" r:id="rId7"/>
    <p:sldLayoutId id="2147483928" r:id="rId8"/>
    <p:sldLayoutId id="2147483929" r:id="rId9"/>
    <p:sldLayoutId id="2147483930" r:id="rId10"/>
    <p:sldLayoutId id="21474839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owasp.org/www-project-top-ten/" TargetMode="External"/><Relationship Id="rId7" Type="http://schemas.openxmlformats.org/officeDocument/2006/relationships/hyperlink" Target="https://capec.mitre.org/data/index.html" TargetMode="External"/><Relationship Id="rId2" Type="http://schemas.openxmlformats.org/officeDocument/2006/relationships/hyperlink" Target="https://www.iso.org/standard/82875.html" TargetMode="External"/><Relationship Id="rId1" Type="http://schemas.openxmlformats.org/officeDocument/2006/relationships/slideLayout" Target="../slideLayouts/slideLayout7.xml"/><Relationship Id="rId6" Type="http://schemas.openxmlformats.org/officeDocument/2006/relationships/hyperlink" Target="https://csrc.nist.gov/publications/detail/sp/800-30/rev-1/final" TargetMode="External"/><Relationship Id="rId5" Type="http://schemas.openxmlformats.org/officeDocument/2006/relationships/hyperlink" Target="https://csrc.nist.gov/publications/detail/sp/800-53/rev-5/final" TargetMode="External"/><Relationship Id="rId4" Type="http://schemas.openxmlformats.org/officeDocument/2006/relationships/hyperlink" Target="https://www.iso.org/standard/75652.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556C2-42D8-8E92-6C12-117DD53B6332}"/>
              </a:ext>
            </a:extLst>
          </p:cNvPr>
          <p:cNvSpPr>
            <a:spLocks noGrp="1"/>
          </p:cNvSpPr>
          <p:nvPr>
            <p:ph type="ctrTitle" idx="4294967295"/>
          </p:nvPr>
        </p:nvSpPr>
        <p:spPr>
          <a:xfrm>
            <a:off x="863600" y="1006475"/>
            <a:ext cx="11328400" cy="4803775"/>
          </a:xfrm>
        </p:spPr>
        <p:txBody>
          <a:bodyPr anchor="ctr">
            <a:normAutofit/>
          </a:bodyPr>
          <a:lstStyle/>
          <a:p>
            <a:pPr algn="ctr"/>
            <a:r>
              <a:rPr lang="en-US" sz="9600" b="1" dirty="0">
                <a:solidFill>
                  <a:schemeClr val="tx2"/>
                </a:solidFill>
              </a:rPr>
              <a:t>MINOR PROJECT</a:t>
            </a:r>
            <a:br>
              <a:rPr lang="en-US" sz="9600" b="1" dirty="0">
                <a:solidFill>
                  <a:schemeClr val="tx2"/>
                </a:solidFill>
              </a:rPr>
            </a:br>
            <a:r>
              <a:rPr lang="en-US" sz="6000" dirty="0">
                <a:solidFill>
                  <a:schemeClr val="tx2"/>
                </a:solidFill>
              </a:rPr>
              <a:t>                               </a:t>
            </a:r>
            <a:r>
              <a:rPr lang="en-US" sz="2400" dirty="0">
                <a:solidFill>
                  <a:schemeClr val="tx2"/>
                </a:solidFill>
              </a:rPr>
              <a:t>- BY GROUP HOSTA</a:t>
            </a:r>
            <a:endParaRPr lang="en-IN" sz="2400" dirty="0">
              <a:solidFill>
                <a:schemeClr val="tx2"/>
              </a:solidFill>
            </a:endParaRPr>
          </a:p>
        </p:txBody>
      </p:sp>
      <p:sp>
        <p:nvSpPr>
          <p:cNvPr id="3" name="Subtitle 2">
            <a:extLst>
              <a:ext uri="{FF2B5EF4-FFF2-40B4-BE49-F238E27FC236}">
                <a16:creationId xmlns:a16="http://schemas.microsoft.com/office/drawing/2014/main" id="{B1C70646-1F86-1AC9-97BE-0E7CE9C56999}"/>
              </a:ext>
            </a:extLst>
          </p:cNvPr>
          <p:cNvSpPr>
            <a:spLocks noGrp="1"/>
          </p:cNvSpPr>
          <p:nvPr>
            <p:ph type="subTitle" idx="4294967295"/>
          </p:nvPr>
        </p:nvSpPr>
        <p:spPr>
          <a:xfrm>
            <a:off x="0" y="1009650"/>
            <a:ext cx="3078163" cy="4800600"/>
          </a:xfrm>
        </p:spPr>
        <p:txBody>
          <a:bodyPr anchor="ctr">
            <a:normAutofit/>
          </a:bodyPr>
          <a:lstStyle/>
          <a:p>
            <a:pPr marL="0" indent="0" algn="ctr">
              <a:buNone/>
            </a:pPr>
            <a:r>
              <a:rPr lang="en-US" sz="2400" dirty="0">
                <a:solidFill>
                  <a:srgbClr val="FFFFFF"/>
                </a:solidFill>
              </a:rPr>
              <a:t>                                                                             </a:t>
            </a:r>
            <a:br>
              <a:rPr lang="en-US" sz="2400" dirty="0">
                <a:solidFill>
                  <a:srgbClr val="FFFFFF"/>
                </a:solidFill>
              </a:rPr>
            </a:br>
            <a:br>
              <a:rPr lang="en-US" sz="2400" dirty="0">
                <a:solidFill>
                  <a:srgbClr val="FFFFFF"/>
                </a:solidFill>
              </a:rPr>
            </a:br>
            <a:r>
              <a:rPr lang="en-US" sz="2400" dirty="0">
                <a:solidFill>
                  <a:srgbClr val="FFFFFF"/>
                </a:solidFill>
              </a:rPr>
              <a:t>                                                                              </a:t>
            </a:r>
            <a:endParaRPr lang="en-IN" sz="2400" dirty="0">
              <a:solidFill>
                <a:srgbClr val="FFFFFF"/>
              </a:solidFill>
            </a:endParaRPr>
          </a:p>
        </p:txBody>
      </p:sp>
    </p:spTree>
    <p:extLst>
      <p:ext uri="{BB962C8B-B14F-4D97-AF65-F5344CB8AC3E}">
        <p14:creationId xmlns:p14="http://schemas.microsoft.com/office/powerpoint/2010/main" val="37803078"/>
      </p:ext>
    </p:extLst>
  </p:cSld>
  <p:clrMapOvr>
    <a:masterClrMapping/>
  </p:clrMapOvr>
  <mc:AlternateContent xmlns:mc="http://schemas.openxmlformats.org/markup-compatibility/2006">
    <mc:Choice xmlns:p14="http://schemas.microsoft.com/office/powerpoint/2010/main" Requires="p14">
      <p:transition spd="slow" p14:dur="1600">
        <p14:gallery dir="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DE20C6-A61F-8E71-65C2-2EBFF95F557F}"/>
              </a:ext>
            </a:extLst>
          </p:cNvPr>
          <p:cNvSpPr txBox="1"/>
          <p:nvPr/>
        </p:nvSpPr>
        <p:spPr>
          <a:xfrm>
            <a:off x="0" y="0"/>
            <a:ext cx="12192000" cy="7002751"/>
          </a:xfrm>
          <a:prstGeom prst="rect">
            <a:avLst/>
          </a:prstGeom>
          <a:noFill/>
        </p:spPr>
        <p:txBody>
          <a:bodyPr wrap="square">
            <a:spAutoFit/>
          </a:bodyPr>
          <a:lstStyle/>
          <a:p>
            <a:pPr algn="ctr">
              <a:lnSpc>
                <a:spcPct val="107000"/>
              </a:lnSpc>
              <a:spcAft>
                <a:spcPts val="800"/>
              </a:spcAft>
            </a:pPr>
            <a:r>
              <a:rPr lang="en-US" sz="2800" kern="100" dirty="0">
                <a:effectLst/>
                <a:latin typeface="Calibri" panose="020F0502020204030204" pitchFamily="34" charset="0"/>
                <a:ea typeface="Calibri" panose="020F0502020204030204" pitchFamily="34" charset="0"/>
                <a:cs typeface="Calibri" panose="020F0502020204030204" pitchFamily="34" charset="0"/>
              </a:rPr>
              <a:t>3.3. Risk Treatment:</a:t>
            </a:r>
            <a:br>
              <a:rPr lang="en-US" sz="2800" kern="100" dirty="0">
                <a:effectLst/>
                <a:latin typeface="Calibri" panose="020F0502020204030204" pitchFamily="34" charset="0"/>
                <a:ea typeface="Calibri" panose="020F0502020204030204" pitchFamily="34" charset="0"/>
                <a:cs typeface="Calibri" panose="020F0502020204030204" pitchFamily="34" charset="0"/>
              </a:rPr>
            </a:b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risk treatment phase involves determining appropriate strategies to mitigate the identified risks. The strategies considered for each risk can include:</a:t>
            </a: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Risk Avoidance: This involves eliminating or avoiding the risk altogether by implementing measures to remove or eliminate the associated threat, vulnerability, or asset. For example, discontinuing the use of a vulnerable software component or decommissioning a legacy system.</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 Risk Transfer: Risk transfer involves transferring the risk to another party, typically through insurance or contractual agreements. This strategy may be applicable for risks that cannot be fully mitigated internally or where the potential financial impact can be better managed by external entities.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 Risk Acceptance: For certain risks with low potential impact or likelihood, the university may choose to accept the risks without implementing specific mitigation measures. This decision should be based on a thorough assessment of the risk and a consideration of the associated costs and benefits.</a:t>
            </a:r>
          </a:p>
          <a:p>
            <a:pPr marL="285750" lvl="0" indent="-285750">
              <a:buFont typeface="Wingdings" panose="05000000000000000000" pitchFamily="2" charset="2"/>
              <a:buChar char="Ø"/>
            </a:pPr>
            <a:r>
              <a:rPr lang="en-US" dirty="0"/>
              <a:t>Risk Mitigation: Risk mitigation involves implementing measures to reduce the likelihood or impact of identified risks. This can include implementing security controls, applying patches and updates, conducting security awareness training, enhancing monitoring capabilities, or improving incident response procedures. The specific risk treatment strategies employed will depend on the nature of each risk, the available resources, and the risk appetite of the university. A combination of risk treatment strategies may be necessary to address the full range of identified risks effectively. Regular monitoring, review, and reassessment of risks should also be conducted to ensure the ongoing effectiveness of the risk treatment measures.</a:t>
            </a:r>
          </a:p>
          <a:p>
            <a:pPr marL="285750" indent="-285750">
              <a:lnSpc>
                <a:spcPct val="107000"/>
              </a:lnSpc>
              <a:spcAft>
                <a:spcPts val="800"/>
              </a:spcAft>
              <a:buFont typeface="Wingdings" panose="05000000000000000000" pitchFamily="2" charset="2"/>
              <a:buChar char="Ø"/>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9280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45607-BC9C-45FD-ECE0-453C4C23E1B9}"/>
              </a:ext>
            </a:extLst>
          </p:cNvPr>
          <p:cNvSpPr txBox="1"/>
          <p:nvPr/>
        </p:nvSpPr>
        <p:spPr>
          <a:xfrm>
            <a:off x="-1" y="70711"/>
            <a:ext cx="12304295" cy="7584577"/>
          </a:xfrm>
          <a:prstGeom prst="rect">
            <a:avLst/>
          </a:prstGeom>
          <a:noFill/>
        </p:spPr>
        <p:txBody>
          <a:bodyPr wrap="square">
            <a:spAutoFit/>
          </a:bodyPr>
          <a:lstStyle/>
          <a:p>
            <a:pPr>
              <a:lnSpc>
                <a:spcPct val="107000"/>
              </a:lnSpc>
              <a:spcAft>
                <a:spcPts val="800"/>
              </a:spcAft>
            </a:pPr>
            <a:r>
              <a:rPr lang="en-US" sz="18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2800" u="sng" kern="100" dirty="0">
                <a:effectLst/>
                <a:latin typeface="Calibri" panose="020F0502020204030204" pitchFamily="34" charset="0"/>
                <a:ea typeface="Calibri" panose="020F0502020204030204" pitchFamily="34" charset="0"/>
                <a:cs typeface="Calibri" panose="020F0502020204030204" pitchFamily="34" charset="0"/>
              </a:rPr>
              <a:t>4 CYBER SECURITY FRAMEWORK</a:t>
            </a:r>
            <a:br>
              <a:rPr lang="en-US" sz="2800" u="sng" kern="100" dirty="0">
                <a:effectLst/>
                <a:latin typeface="Calibri" panose="020F0502020204030204" pitchFamily="34" charset="0"/>
                <a:ea typeface="Calibri" panose="020F0502020204030204" pitchFamily="34" charset="0"/>
                <a:cs typeface="Calibri" panose="020F0502020204030204" pitchFamily="34" charset="0"/>
              </a:rPr>
            </a:br>
            <a:r>
              <a:rPr lang="en-US" sz="1800" kern="100" dirty="0">
                <a:effectLst/>
                <a:latin typeface="Calibri" panose="020F0502020204030204" pitchFamily="34" charset="0"/>
                <a:ea typeface="Calibri" panose="020F0502020204030204" pitchFamily="34" charset="0"/>
                <a:cs typeface="Calibri" panose="020F0502020204030204" pitchFamily="34" charset="0"/>
              </a:rPr>
              <a:t>4.1 FRAMEWORK COMPONENTS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Governance and Policy: Establish a strong governance structure with clear roles and responsibilities for cybersecurity. Develop and enforce cybersecurity policies, procedures, and standards that align with industry best practices and regulatory requirements.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Risk Management: Implement a robust risk management framework to identify, assess, and prioritize cybersecurity risks. Regularly conduct risk assessments and develop strategies to mitigate and manage identified risks effectively.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Access Control: Implement stringent access controls to protect sensitive information and systems. This includes strong user authentication mechanisms, role-based access controls, and regular access reviews to ensure that only authorized individuals can access critical resources.</a:t>
            </a:r>
          </a:p>
          <a:p>
            <a:pPr marL="342900" lvl="0" indent="-342900">
              <a:lnSpc>
                <a:spcPct val="107000"/>
              </a:lnSpc>
              <a:spcAft>
                <a:spcPts val="800"/>
              </a:spcAft>
              <a:buFont typeface="Wingdings" panose="05000000000000000000" pitchFamily="2" charset="2"/>
              <a:buChar char="Ø"/>
            </a:pPr>
            <a:r>
              <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Security Awareness and Training: Promote a culture of cybersecurity awareness and provide regular training to staff, faculty, and students. Educate them about common threats, best practices for secure computing, and how to identify and report potential security incidents.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Incident Response: Develop and maintain an effective incident response plan to guide the university's response to security incidents. Establish procedures for timely detection, reporting, and response to incidents, including communication protocols, containment measures, and post-incident analysis for continuous improvement.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Ø"/>
            </a:pPr>
            <a:r>
              <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These five components cover the essential aspects of a cybersecurity framework for ABC University, focusing on governance, risk management, access control, user awareness, and incident response. However, it's important to note that cybersecurity is a continuous process, and regular monitoring, testing, and updates to the framework should be performed to adapt to emerging threats and changes in the university's environment.</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63488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6B10A8-7EE1-5FE3-8CD2-AC12E07D2958}"/>
              </a:ext>
            </a:extLst>
          </p:cNvPr>
          <p:cNvSpPr txBox="1"/>
          <p:nvPr/>
        </p:nvSpPr>
        <p:spPr>
          <a:xfrm>
            <a:off x="0" y="240627"/>
            <a:ext cx="12192000" cy="6541406"/>
          </a:xfrm>
          <a:prstGeom prst="rect">
            <a:avLst/>
          </a:prstGeom>
          <a:noFill/>
        </p:spPr>
        <p:txBody>
          <a:bodyPr wrap="square">
            <a:spAutoFit/>
          </a:bodyPr>
          <a:lstStyle/>
          <a:p>
            <a:pPr algn="ctr">
              <a:lnSpc>
                <a:spcPct val="107000"/>
              </a:lnSpc>
              <a:spcAft>
                <a:spcPts val="800"/>
              </a:spcAft>
            </a:pPr>
            <a:r>
              <a:rPr lang="en-US" sz="2800" u="sng" kern="100" dirty="0">
                <a:effectLst/>
                <a:latin typeface="Calibri" panose="020F0502020204030204" pitchFamily="34" charset="0"/>
                <a:ea typeface="Calibri" panose="020F0502020204030204" pitchFamily="34" charset="0"/>
                <a:cs typeface="Calibri" panose="020F0502020204030204" pitchFamily="34" charset="0"/>
              </a:rPr>
              <a:t>4.2 POLICIES</a:t>
            </a:r>
            <a:endParaRPr lang="en-IN" sz="2800"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Cyber security policies are a set of guidelines and procedures implemented by an organization to protect its information systems, network, and data from unauthorized access, cyber threats, and potential vulnerabilities. These policies serve as a roadmap for establishing a secure and resilient cyber security framework within an organization.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For ABC University we are using the ISO 27001 framework, </a:t>
            </a:r>
            <a:r>
              <a:rPr lang="en-US" sz="1800" kern="100" dirty="0">
                <a:effectLst/>
                <a:latin typeface="Calibri" panose="020F0502020204030204" pitchFamily="34" charset="0"/>
                <a:ea typeface="Calibri" panose="020F0502020204030204" pitchFamily="34" charset="0"/>
                <a:cs typeface="Calibri" panose="020F0502020204030204" pitchFamily="34" charset="0"/>
              </a:rPr>
              <a:t>ISO 27001 is an internationally recognized standard for information security management systems (ISMS). The term ISO stands for International Organization for standardization. It provides a systematic approach to managing sensitive information and ensuring the confidentiality, integrity, and availability of that information</a:t>
            </a:r>
          </a:p>
          <a:p>
            <a:pPr algn="just">
              <a:lnSpc>
                <a:spcPct val="107000"/>
              </a:lnSpc>
              <a:spcAft>
                <a:spcPts val="800"/>
              </a:spcAft>
            </a:pPr>
            <a:r>
              <a:rPr lang="en-US" sz="1800" u="sng" kern="100" dirty="0">
                <a:effectLst/>
                <a:latin typeface="Calibri" panose="020F0502020204030204" pitchFamily="34" charset="0"/>
                <a:ea typeface="Calibri" panose="020F0502020204030204" pitchFamily="34" charset="0"/>
                <a:cs typeface="Calibri" panose="020F0502020204030204" pitchFamily="34" charset="0"/>
              </a:rPr>
              <a:t>Cybersecurity Policy for ABC University</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Policy Purpose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purpose of this cybersecurity policy is to establish guidelines and procedures to protect the information systems and sensitive data of ABC University from unauthorized access, disclosure, alteration, and destruction.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kern="100" dirty="0">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Policy Scope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This policy applies to all employees, contractors, students, and any other individuals who have access to ABC University's information systems and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388367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E31FE1-4CBD-EE65-1D01-783808F7AD07}"/>
              </a:ext>
            </a:extLst>
          </p:cNvPr>
          <p:cNvSpPr txBox="1"/>
          <p:nvPr/>
        </p:nvSpPr>
        <p:spPr>
          <a:xfrm>
            <a:off x="88490" y="0"/>
            <a:ext cx="12103510" cy="8006359"/>
          </a:xfrm>
          <a:prstGeom prst="rect">
            <a:avLst/>
          </a:prstGeom>
          <a:noFill/>
        </p:spPr>
        <p:txBody>
          <a:bodyPr wrap="square">
            <a:spAutoFit/>
          </a:bodyPr>
          <a:lstStyle/>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r>
              <a:rPr lang="en-US" sz="2800" kern="100" dirty="0">
                <a:effectLst/>
                <a:latin typeface="Calibri" panose="020F0502020204030204" pitchFamily="34" charset="0"/>
                <a:ea typeface="Calibri" panose="020F0502020204030204" pitchFamily="34" charset="0"/>
                <a:cs typeface="Calibri" panose="020F0502020204030204" pitchFamily="34" charset="0"/>
              </a:rPr>
              <a:t>   Policy Statements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u="sng" kern="100" dirty="0">
                <a:effectLst/>
                <a:latin typeface="Calibri" panose="020F0502020204030204" pitchFamily="34" charset="0"/>
                <a:ea typeface="Calibri" panose="020F0502020204030204" pitchFamily="34" charset="0"/>
                <a:cs typeface="Calibri" panose="020F0502020204030204" pitchFamily="34" charset="0"/>
              </a:rPr>
              <a:t> Information Security Roles and Responsibilities</a:t>
            </a:r>
            <a:endParaRPr lang="en-IN"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Calibri" panose="020F0502020204030204" pitchFamily="34" charset="0"/>
              </a:rPr>
              <a:t>Management Responsibilities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Senior management is responsible for providing support and resources for implementing and maintaining effective cybersecurity measures.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The Chief Information Officer (CIO) or equivalent is responsible for overseeing the cybersecurity program and ensuring compliance with this policy.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Calibri" panose="020F0502020204030204" pitchFamily="34" charset="0"/>
              </a:rPr>
              <a:t>Employee Responsibilities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All employees are responsible for understanding and adhering to the cybersecurity policies and procedures relevant to their job functions.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Employees must report any suspected security incidents, vulnerabilities, or breaches to the appropriate IT or security personnel.</a:t>
            </a:r>
          </a:p>
          <a:p>
            <a:pPr algn="just">
              <a:lnSpc>
                <a:spcPct val="107000"/>
              </a:lnSpc>
              <a:spcAft>
                <a:spcPts val="800"/>
              </a:spcAft>
            </a:pPr>
            <a:r>
              <a:rPr lang="en-US" u="sng" kern="100" dirty="0">
                <a:effectLst/>
                <a:latin typeface="Calibri" panose="020F0502020204030204" pitchFamily="34" charset="0"/>
                <a:ea typeface="Calibri" panose="020F0502020204030204" pitchFamily="34" charset="0"/>
                <a:cs typeface="Calibri" panose="020F0502020204030204" pitchFamily="34" charset="0"/>
              </a:rPr>
              <a:t>Data Classification and Handling</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Calibri" panose="020F0502020204030204" pitchFamily="34" charset="0"/>
              </a:rPr>
              <a:t>All data within ABC University's systems and networks must be classified based on its sensitivity and criticality.</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Classification levels should be clearly defined, such as public, internal, confidential, and highly confidential, and appropriate security controls should be applied based on the classification.</a:t>
            </a:r>
          </a:p>
          <a:p>
            <a:pPr marL="171450" indent="-171450" algn="just">
              <a:lnSpc>
                <a:spcPct val="107000"/>
              </a:lnSpc>
              <a:spcAft>
                <a:spcPts val="800"/>
              </a:spcAft>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Calibri" panose="020F0502020204030204" pitchFamily="34" charset="0"/>
              </a:rPr>
              <a:t>Data Handling and Access Control</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Access to sensitive data should be granted on a need-to-know basis, with appropriate authentication and authorization mechanisms in place.</a:t>
            </a:r>
            <a:r>
              <a:rPr lang="en-IN" kern="100" dirty="0">
                <a:effectLst/>
                <a:latin typeface="Calibri" panose="020F0502020204030204" pitchFamily="34" charset="0"/>
                <a:ea typeface="Calibri" panose="020F0502020204030204" pitchFamily="34" charset="0"/>
                <a:cs typeface="Times New Roman" panose="02020603050405020304" pitchFamily="18" charset="0"/>
              </a:rPr>
              <a:t> </a:t>
            </a:r>
            <a:r>
              <a:rPr lang="en-US" kern="100" dirty="0">
                <a:effectLst/>
                <a:latin typeface="Calibri" panose="020F0502020204030204" pitchFamily="34" charset="0"/>
                <a:ea typeface="Calibri" panose="020F0502020204030204" pitchFamily="34" charset="0"/>
                <a:cs typeface="Calibri" panose="020F0502020204030204" pitchFamily="34"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kern="100" dirty="0">
                <a:effectLst/>
                <a:latin typeface="Calibri" panose="020F0502020204030204" pitchFamily="34" charset="0"/>
                <a:ea typeface="Calibri" panose="020F0502020204030204" pitchFamily="34" charset="0"/>
                <a:cs typeface="Calibri" panose="020F0502020204030204" pitchFamily="34" charset="0"/>
              </a:rPr>
              <a:t> </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4836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9D1CEDF-C9C4-5C9A-5511-26364571A049}"/>
              </a:ext>
            </a:extLst>
          </p:cNvPr>
          <p:cNvSpPr txBox="1"/>
          <p:nvPr/>
        </p:nvSpPr>
        <p:spPr>
          <a:xfrm>
            <a:off x="0" y="406939"/>
            <a:ext cx="12192000" cy="6388159"/>
          </a:xfrm>
          <a:prstGeom prst="rect">
            <a:avLst/>
          </a:prstGeom>
          <a:noFill/>
        </p:spPr>
        <p:txBody>
          <a:bodyPr wrap="square">
            <a:spAutoFit/>
          </a:bodyPr>
          <a:lstStyle/>
          <a:p>
            <a:pPr algn="just">
              <a:lnSpc>
                <a:spcPct val="107000"/>
              </a:lnSpc>
              <a:spcAft>
                <a:spcPts val="800"/>
              </a:spcAft>
            </a:pPr>
            <a:r>
              <a:rPr lang="en-US" sz="1800" u="sng" kern="100" dirty="0">
                <a:effectLst/>
                <a:latin typeface="Calibri" panose="020F0502020204030204" pitchFamily="34" charset="0"/>
                <a:ea typeface="Calibri" panose="020F0502020204030204" pitchFamily="34" charset="0"/>
                <a:cs typeface="Calibri" panose="020F0502020204030204" pitchFamily="34" charset="0"/>
              </a:rPr>
              <a:t>Information System Security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User Access Management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User accounts must be managed centrally, with strong password policies and regular password changes.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User access rights should be assigned based on the principle of least privilege.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 Network Security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ABC University's network infrastructure should be protected by firewalls, intrusion detection/prevention systems, and other appropriate security measures.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Wireless networks must be secured with strong encryption and access controls.</a:t>
            </a:r>
            <a:endParaRPr lang="en-IN" sz="14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u="sng" kern="100" dirty="0">
                <a:effectLst/>
                <a:latin typeface="Calibri" panose="020F0502020204030204" pitchFamily="34" charset="0"/>
                <a:ea typeface="Calibri" panose="020F0502020204030204" pitchFamily="34" charset="0"/>
                <a:cs typeface="Calibri" panose="020F0502020204030204" pitchFamily="34" charset="0"/>
              </a:rPr>
              <a:t>Patch and Vulnerability Management</a:t>
            </a:r>
            <a:endParaRPr lang="en-IN" sz="14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kern="100" dirty="0">
                <a:latin typeface="Calibri" panose="020F0502020204030204" pitchFamily="34" charset="0"/>
                <a:ea typeface="Calibri" panose="020F0502020204030204" pitchFamily="34" charset="0"/>
                <a:cs typeface="Calibri" panose="020F0502020204030204" pitchFamily="34" charset="0"/>
              </a:rPr>
              <a:t> </a:t>
            </a:r>
            <a:r>
              <a:rPr lang="en-US" sz="1800" kern="100" dirty="0">
                <a:effectLst/>
                <a:latin typeface="Calibri" panose="020F0502020204030204" pitchFamily="34" charset="0"/>
                <a:ea typeface="Calibri" panose="020F0502020204030204" pitchFamily="34" charset="0"/>
                <a:cs typeface="Calibri" panose="020F0502020204030204" pitchFamily="34" charset="0"/>
              </a:rPr>
              <a:t>Regular patching and updates of software, operating systems, and applications must be performed to address known vulnerabilities.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Vulnerability assessments and penetration testing should be conducted periodically to identify and remediate security weaknesses.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u="sng" kern="100" dirty="0">
                <a:effectLst/>
                <a:latin typeface="Calibri" panose="020F0502020204030204" pitchFamily="34" charset="0"/>
                <a:ea typeface="Calibri" panose="020F0502020204030204" pitchFamily="34" charset="0"/>
                <a:cs typeface="Calibri" panose="020F0502020204030204" pitchFamily="34" charset="0"/>
              </a:rPr>
              <a:t> Malware Protection</a:t>
            </a:r>
            <a:endParaRPr lang="en-IN"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Calibri" panose="020F0502020204030204" pitchFamily="34" charset="0"/>
              </a:rPr>
              <a:t>Antivirus and anti-malware software must be installed and regularly updated on all endpoints and servers.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Calibri" panose="020F0502020204030204" pitchFamily="34" charset="0"/>
              </a:rPr>
              <a:t>Regular scans should be performed to detect and remove any malicious software.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15377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98AFFA4-686B-0619-93D1-E5FD56B57CB9}"/>
              </a:ext>
            </a:extLst>
          </p:cNvPr>
          <p:cNvSpPr txBox="1"/>
          <p:nvPr/>
        </p:nvSpPr>
        <p:spPr>
          <a:xfrm>
            <a:off x="0" y="-373626"/>
            <a:ext cx="12192000" cy="10810460"/>
          </a:xfrm>
          <a:prstGeom prst="rect">
            <a:avLst/>
          </a:prstGeom>
          <a:noFill/>
        </p:spPr>
        <p:txBody>
          <a:bodyPr wrap="square">
            <a:spAutoFit/>
          </a:bodyPr>
          <a:lstStyle/>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u="sng" kern="100" dirty="0">
                <a:effectLst/>
                <a:latin typeface="Calibri" panose="020F0502020204030204" pitchFamily="34" charset="0"/>
                <a:ea typeface="Calibri" panose="020F0502020204030204" pitchFamily="34" charset="0"/>
                <a:cs typeface="Calibri" panose="020F0502020204030204" pitchFamily="34" charset="0"/>
              </a:rPr>
              <a:t>Incident Response and Reporting</a:t>
            </a:r>
            <a:endParaRPr lang="en-IN" sz="14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An incident response plan should be developed and communicated to all employees.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Employees must report any suspected security incidents promptly to the IT or security team.</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u="sng" kern="100" dirty="0">
                <a:effectLst/>
                <a:latin typeface="Calibri" panose="020F0502020204030204" pitchFamily="34" charset="0"/>
                <a:ea typeface="Calibri" panose="020F0502020204030204" pitchFamily="34" charset="0"/>
                <a:cs typeface="Calibri" panose="020F0502020204030204" pitchFamily="34" charset="0"/>
              </a:rPr>
              <a:t>Security Awareness and Training</a:t>
            </a:r>
            <a:endParaRPr lang="en-IN" sz="14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 Regular security awareness and training programs should be conducted to educate employees about cybersecurity best           practices, policies, and procedures.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Training should cover topics such as phishing awareness, safe browsing, password hygiene, and social engineering.</a:t>
            </a:r>
          </a:p>
          <a:p>
            <a:pPr algn="just">
              <a:lnSpc>
                <a:spcPct val="107000"/>
              </a:lnSpc>
              <a:spcAft>
                <a:spcPts val="800"/>
              </a:spcAft>
            </a:pPr>
            <a:r>
              <a:rPr lang="en-US" sz="1800" u="sng" kern="100" dirty="0">
                <a:effectLst/>
                <a:latin typeface="Calibri" panose="020F0502020204030204" pitchFamily="34" charset="0"/>
                <a:ea typeface="Calibri" panose="020F0502020204030204" pitchFamily="34" charset="0"/>
                <a:cs typeface="Calibri" panose="020F0502020204030204" pitchFamily="34" charset="0"/>
              </a:rPr>
              <a:t>Policy Compliance</a:t>
            </a:r>
            <a:endParaRPr lang="en-IN" sz="14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Non-compliance with this policy may result in disciplinary action, including termination of employment or legal consequences.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Regular compliance audits and assessments should be conducted to ensure adherence to this policy.</a:t>
            </a:r>
          </a:p>
          <a:p>
            <a:pPr algn="just">
              <a:lnSpc>
                <a:spcPct val="107000"/>
              </a:lnSpc>
              <a:spcAft>
                <a:spcPts val="800"/>
              </a:spcAft>
            </a:pPr>
            <a:r>
              <a:rPr lang="en-US" u="sng" kern="100" dirty="0">
                <a:effectLst/>
                <a:latin typeface="Calibri" panose="020F0502020204030204" pitchFamily="34" charset="0"/>
                <a:ea typeface="Calibri" panose="020F0502020204030204" pitchFamily="34" charset="0"/>
                <a:cs typeface="Calibri" panose="020F0502020204030204" pitchFamily="34" charset="0"/>
              </a:rPr>
              <a:t>Policy Review and Revision</a:t>
            </a:r>
            <a:endParaRPr lang="en-IN"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Calibri" panose="020F0502020204030204" pitchFamily="34" charset="0"/>
              </a:rPr>
              <a:t>This policy will be reviewed annually or as necessary to ensure its effectiveness and alignment with evolving cybersecurity threats and best practices.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Calibri" panose="020F0502020204030204" pitchFamily="34" charset="0"/>
              </a:rPr>
              <a:t>Any changes or updates to this policy will be communicated to all relevant stakeholders.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u="sng" kern="100" dirty="0">
                <a:effectLst/>
                <a:latin typeface="Calibri" panose="020F0502020204030204" pitchFamily="34" charset="0"/>
                <a:ea typeface="Calibri" panose="020F0502020204030204" pitchFamily="34" charset="0"/>
                <a:cs typeface="Calibri" panose="020F0502020204030204" pitchFamily="34" charset="0"/>
              </a:rPr>
              <a:t>Policy Approval</a:t>
            </a:r>
            <a:endParaRPr lang="en-IN"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gn="just">
              <a:lnSpc>
                <a:spcPct val="107000"/>
              </a:lnSpc>
              <a:spcAft>
                <a:spcPts val="800"/>
              </a:spcAft>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Calibri" panose="020F0502020204030204" pitchFamily="34" charset="0"/>
              </a:rPr>
              <a:t>This cybersecurity policy is approved by [Authorized Approver] and becomes effective as of [Effective Date].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algn="just">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solidFill>
                  <a:srgbClr val="C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86236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C68506-FA9E-E70D-030B-A4E25873A4F9}"/>
              </a:ext>
            </a:extLst>
          </p:cNvPr>
          <p:cNvSpPr txBox="1"/>
          <p:nvPr/>
        </p:nvSpPr>
        <p:spPr>
          <a:xfrm>
            <a:off x="0" y="0"/>
            <a:ext cx="11895221" cy="7455824"/>
          </a:xfrm>
          <a:prstGeom prst="rect">
            <a:avLst/>
          </a:prstGeom>
          <a:noFill/>
        </p:spPr>
        <p:txBody>
          <a:bodyPr wrap="square">
            <a:spAutoFit/>
          </a:bodyPr>
          <a:lstStyle/>
          <a:p>
            <a:pPr algn="ctr">
              <a:lnSpc>
                <a:spcPct val="107000"/>
              </a:lnSpc>
              <a:spcAft>
                <a:spcPts val="800"/>
              </a:spcAft>
            </a:pPr>
            <a:r>
              <a:rPr lang="en-US" sz="2800" kern="100" dirty="0">
                <a:effectLst/>
                <a:latin typeface="Calibri" panose="020F0502020204030204" pitchFamily="34" charset="0"/>
                <a:ea typeface="Calibri" panose="020F0502020204030204" pitchFamily="34" charset="0"/>
                <a:cs typeface="Calibri" panose="020F0502020204030204" pitchFamily="34" charset="0"/>
              </a:rPr>
              <a:t>4.3 Procedures</a:t>
            </a:r>
          </a:p>
          <a:p>
            <a:pPr algn="ct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Incident Response Procedures: Establish a well-defined incident response plan that outlines the steps to be taken in the event of a cybersecurity incident. This should include procedures for detecting, reporting, and responding to incidents, as well as communication protocols, escalation paths, and post-incident analysis for continuous improvement.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Patch Management Procedures: Develop procedures for timely and effective patch management across the university's systems and applications. This includes regular vulnerability assessments, prioritization of patches based on risk, testing procedures, and deployment processes to ensure critical security updates are applied promptly.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User Access Management Procedures: Implement procedures for managing user access to university systems and resources. This should include processes for user onboarding, access provisioning, access modification, and access revocation when individuals no longer require access. Regular access reviews should also be conducted to ensure that access rights are appropriate and up to date.</a:t>
            </a:r>
            <a:endParaRPr lang="en-US" kern="100" dirty="0">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07000"/>
              </a:lnSpc>
              <a:spcAft>
                <a:spcPts val="800"/>
              </a:spcAft>
              <a:buFont typeface="Wingdings" panose="05000000000000000000" pitchFamily="2" charset="2"/>
              <a:buChar char="Ø"/>
            </a:pPr>
            <a:r>
              <a:rPr lang="en-US" kern="100" dirty="0">
                <a:effectLst/>
                <a:latin typeface="Calibri" panose="020F0502020204030204" pitchFamily="34" charset="0"/>
                <a:ea typeface="Calibri" panose="020F0502020204030204" pitchFamily="34" charset="0"/>
                <a:cs typeface="Calibri" panose="020F0502020204030204" pitchFamily="34" charset="0"/>
              </a:rPr>
              <a:t>Data Backup and Recovery Procedures: Establish procedures for regular data backups and secure storage of backups. Define the frequency of backups, the types of data to be backed up, and the recovery procedures to restore systems and data in the event of a data loss incident or system failure. Regular testing of backup and recovery processes should be conducted to ensure their effectiveness.</a:t>
            </a:r>
          </a:p>
          <a:p>
            <a:pPr marL="28575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Security Awareness and Training Procedures: Develop procedures for delivering cybersecurity awareness and training programs to staff, faculty, and students. This includes planning and scheduling training sessions, creating educational materials, conducting phishing simulations, and measuring the effectiveness of the training initiatives. Regular updates to the training program should be made to address emerging threats and changing cybersecurity landscape.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nSpc>
                <a:spcPct val="107000"/>
              </a:lnSpc>
              <a:spcAft>
                <a:spcPts val="800"/>
              </a:spcAft>
              <a:buFont typeface="Wingdings" panose="05000000000000000000" pitchFamily="2" charset="2"/>
              <a:buChar char="Ø"/>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010213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A3EB29B-5DCF-444F-03FC-4D04652A023B}"/>
              </a:ext>
            </a:extLst>
          </p:cNvPr>
          <p:cNvSpPr txBox="1"/>
          <p:nvPr/>
        </p:nvSpPr>
        <p:spPr>
          <a:xfrm>
            <a:off x="0" y="0"/>
            <a:ext cx="12192000" cy="6453946"/>
          </a:xfrm>
          <a:prstGeom prst="rect">
            <a:avLst/>
          </a:prstGeom>
          <a:noFill/>
        </p:spPr>
        <p:txBody>
          <a:bodyPr wrap="square">
            <a:spAutoFit/>
          </a:bodyPr>
          <a:lstStyle/>
          <a:p>
            <a:pPr algn="ctr">
              <a:lnSpc>
                <a:spcPct val="107000"/>
              </a:lnSpc>
              <a:spcAft>
                <a:spcPts val="800"/>
              </a:spcAft>
            </a:pPr>
            <a:endParaRPr lang="en-US" sz="1800" kern="100" dirty="0">
              <a:effectLst/>
              <a:latin typeface="Calibri" panose="020F0502020204030204" pitchFamily="34" charset="0"/>
              <a:ea typeface="Calibri" panose="020F0502020204030204" pitchFamily="34" charset="0"/>
              <a:cs typeface="Calibri" panose="020F0502020204030204" pitchFamily="34" charset="0"/>
            </a:endParaRPr>
          </a:p>
          <a:p>
            <a:pPr algn="ct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4.4 CONTROLS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These controls are based on ISO/IEC 27001: 2022. By following these standards, our university can reduce the risk of unauthorized access, disclosure, modification, or destruction of its information assets. It will improve the information security posture of our university and also reduce the risk of data breaches. As a result the name and reputation of our university will enhance.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US" sz="1800" kern="100" dirty="0">
                <a:effectLst/>
                <a:latin typeface="Calibri" panose="020F0502020204030204" pitchFamily="34" charset="0"/>
                <a:ea typeface="Calibri" panose="020F0502020204030204" pitchFamily="34" charset="0"/>
                <a:cs typeface="Calibri" panose="020F0502020204030204" pitchFamily="34" charset="0"/>
              </a:rPr>
              <a:t>TECHNICAL CONTROLS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US" sz="1800" u="sng" kern="100" dirty="0">
                <a:effectLst/>
                <a:latin typeface="Calibri" panose="020F0502020204030204" pitchFamily="34" charset="0"/>
                <a:ea typeface="Calibri" panose="020F0502020204030204" pitchFamily="34" charset="0"/>
                <a:cs typeface="Calibri" panose="020F0502020204030204" pitchFamily="34" charset="0"/>
              </a:rPr>
              <a:t>User end point devices. </a:t>
            </a:r>
            <a:r>
              <a:rPr lang="en-US" sz="1800" kern="100" dirty="0">
                <a:effectLst/>
                <a:latin typeface="Calibri" panose="020F0502020204030204" pitchFamily="34" charset="0"/>
                <a:ea typeface="Calibri" panose="020F0502020204030204" pitchFamily="34" charset="0"/>
                <a:cs typeface="Calibri" panose="020F0502020204030204" pitchFamily="34" charset="0"/>
              </a:rPr>
              <a:t>Information stored on, processed by or accessible via user end point devices shall be protected.</a:t>
            </a:r>
            <a:r>
              <a:rPr lang="en-US" sz="1800" i="1" kern="100" dirty="0">
                <a:effectLst/>
                <a:latin typeface="Calibri" panose="020F0502020204030204" pitchFamily="34" charset="0"/>
                <a:ea typeface="Calibri" panose="020F0502020204030204" pitchFamily="34" charset="0"/>
                <a:cs typeface="Calibri" panose="020F0502020204030204" pitchFamily="34" charset="0"/>
              </a:rPr>
              <a:t>[ISO 27001: 2022 (8.1)]</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US" sz="1800" u="sng" kern="100" dirty="0">
                <a:effectLst/>
                <a:latin typeface="Calibri" panose="020F0502020204030204" pitchFamily="34" charset="0"/>
                <a:ea typeface="Calibri" panose="020F0502020204030204" pitchFamily="34" charset="0"/>
                <a:cs typeface="Calibri" panose="020F0502020204030204" pitchFamily="34" charset="0"/>
              </a:rPr>
              <a:t>Privileged access rights. </a:t>
            </a:r>
            <a:r>
              <a:rPr lang="en-US" sz="1800" kern="100" dirty="0">
                <a:effectLst/>
                <a:latin typeface="Calibri" panose="020F0502020204030204" pitchFamily="34" charset="0"/>
                <a:ea typeface="Calibri" panose="020F0502020204030204" pitchFamily="34" charset="0"/>
                <a:cs typeface="Calibri" panose="020F0502020204030204" pitchFamily="34" charset="0"/>
              </a:rPr>
              <a:t>The allocation and use of privileged access rights shall be restricted and managed</a:t>
            </a:r>
            <a:r>
              <a:rPr lang="en-US" sz="1800" i="1" kern="100" dirty="0">
                <a:effectLst/>
                <a:latin typeface="Calibri" panose="020F0502020204030204" pitchFamily="34" charset="0"/>
                <a:ea typeface="Calibri" panose="020F0502020204030204" pitchFamily="34" charset="0"/>
                <a:cs typeface="Calibri" panose="020F0502020204030204" pitchFamily="34" charset="0"/>
              </a:rPr>
              <a:t>.[ISO 27001: 2022 (8.2)]</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Wingdings" panose="05000000000000000000" pitchFamily="2" charset="2"/>
              <a:buChar char="Ø"/>
            </a:pPr>
            <a:r>
              <a:rPr lang="en-US" sz="1800" u="sng" kern="100" dirty="0">
                <a:effectLst/>
                <a:latin typeface="Calibri" panose="020F0502020204030204" pitchFamily="34" charset="0"/>
                <a:ea typeface="Calibri" panose="020F0502020204030204" pitchFamily="34" charset="0"/>
                <a:cs typeface="Calibri" panose="020F0502020204030204" pitchFamily="34" charset="0"/>
              </a:rPr>
              <a:t>Information access restriction. </a:t>
            </a:r>
            <a:r>
              <a:rPr lang="en-US" sz="1800" kern="100" dirty="0">
                <a:effectLst/>
                <a:latin typeface="Calibri" panose="020F0502020204030204" pitchFamily="34" charset="0"/>
                <a:ea typeface="Calibri" panose="020F0502020204030204" pitchFamily="34" charset="0"/>
                <a:cs typeface="Calibri" panose="020F0502020204030204" pitchFamily="34" charset="0"/>
              </a:rPr>
              <a:t>Access to information and other associated assets shall be restricted in accordance with the established topic-specific policy on access control</a:t>
            </a:r>
            <a:r>
              <a:rPr lang="en-US" sz="1800" i="1" kern="100" dirty="0">
                <a:effectLst/>
                <a:latin typeface="Calibri" panose="020F0502020204030204" pitchFamily="34" charset="0"/>
                <a:ea typeface="Calibri" panose="020F0502020204030204" pitchFamily="34" charset="0"/>
                <a:cs typeface="Calibri" panose="020F0502020204030204" pitchFamily="34" charset="0"/>
              </a:rPr>
              <a:t>. (8.3)</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7516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24FA40-21AC-DAD1-311A-23A1A3AF2E14}"/>
              </a:ext>
            </a:extLst>
          </p:cNvPr>
          <p:cNvSpPr txBox="1"/>
          <p:nvPr/>
        </p:nvSpPr>
        <p:spPr>
          <a:xfrm>
            <a:off x="0" y="0"/>
            <a:ext cx="12192000" cy="6896888"/>
          </a:xfrm>
          <a:prstGeom prst="rect">
            <a:avLst/>
          </a:prstGeom>
          <a:noFill/>
        </p:spPr>
        <p:txBody>
          <a:bodyPr wrap="square">
            <a:spAutoFit/>
          </a:bodyPr>
          <a:lstStyle/>
          <a:p>
            <a:pPr algn="ctr">
              <a:lnSpc>
                <a:spcPct val="107000"/>
              </a:lnSpc>
              <a:spcAft>
                <a:spcPts val="800"/>
              </a:spcAft>
            </a:pPr>
            <a:r>
              <a:rPr lang="en-US" sz="2800" u="sng" kern="100" dirty="0">
                <a:effectLst/>
                <a:latin typeface="Calibri" panose="020F0502020204030204" pitchFamily="34" charset="0"/>
                <a:ea typeface="Calibri" panose="020F0502020204030204" pitchFamily="34" charset="0"/>
                <a:cs typeface="Calibri" panose="020F0502020204030204" pitchFamily="34" charset="0"/>
              </a:rPr>
              <a:t>5 IMPLEMENTATION PLAN</a:t>
            </a:r>
          </a:p>
          <a:p>
            <a:pPr algn="ctr">
              <a:lnSpc>
                <a:spcPct val="107000"/>
              </a:lnSpc>
              <a:spcAft>
                <a:spcPts val="800"/>
              </a:spcAft>
            </a:pP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Let's delve into a hypothetical scenario involving an organization called ABC University and its approach to cybersecurity. </a:t>
            </a: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5.1 Timeline: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Preparation Phase: ABC University recognizes the importance of cybersecurity and decides to establish a dedicated cybersecurity department. They allocate resources and hire qualified professionals in this field.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Assessment and Planning: The cybersecurity team conducts a comprehensive assessment of ABC University's existing infrastructure, systems, and potential vulnerabilities. They identify areas that require immediate attention and prioritize them based on the level of risk.</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Policy and Procedure Development: The cybersecurity team works on creating a set of policies and procedures to govern cybersecurity practices within the university. These documents outline security standards, incident response protocols, user guidelines, and compliance requirements.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Security Awareness Training: ABC University conducts regular training programs to educate staff, faculty, and students about cybersecurity best practices. This includes topics such as password security, phishing awareness, social engineering, and data protection.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kern="100" dirty="0">
                <a:solidFill>
                  <a:srgbClr val="000000"/>
                </a:solidFill>
                <a:latin typeface="Calibri" panose="020F0502020204030204" pitchFamily="34" charset="0"/>
                <a:ea typeface="Calibri" panose="020F0502020204030204" pitchFamily="34" charset="0"/>
                <a:cs typeface="Calibri" panose="020F0502020204030204" pitchFamily="34" charset="0"/>
              </a:rPr>
              <a:t>   </a:t>
            </a: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Implementation of Security Measures: The cybersecurity team implements a range of technical security measures to safeguard ABC University's systems and data. This may include firewalls, intrusion detection systems, encryption, access controls, and regular patching of software.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47854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FF2803-2CC1-3D85-11E2-265E6121AA9F}"/>
              </a:ext>
            </a:extLst>
          </p:cNvPr>
          <p:cNvSpPr txBox="1"/>
          <p:nvPr/>
        </p:nvSpPr>
        <p:spPr>
          <a:xfrm>
            <a:off x="-64169" y="0"/>
            <a:ext cx="12320337" cy="6842451"/>
          </a:xfrm>
          <a:prstGeom prst="rect">
            <a:avLst/>
          </a:prstGeom>
          <a:noFill/>
        </p:spPr>
        <p:txBody>
          <a:bodyPr wrap="square">
            <a:spAutoFit/>
          </a:bodyPr>
          <a:lstStyle/>
          <a:p>
            <a:pPr algn="ct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5.2 Responsibilities: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Risk Assessment: Conducting regular assessments of ABC University's systems, networks, and applications to identify potential vulnerabilities and risks.</a:t>
            </a:r>
          </a:p>
          <a:p>
            <a:pPr marL="285750" indent="-285750">
              <a:lnSpc>
                <a:spcPct val="107000"/>
              </a:lnSpc>
              <a:spcAft>
                <a:spcPts val="800"/>
              </a:spcAft>
              <a:buFont typeface="Wingdings" panose="05000000000000000000" pitchFamily="2" charset="2"/>
              <a:buChar char="Ø"/>
            </a:pPr>
            <a:br>
              <a:rPr lang="en-IN" sz="1400" kern="100" dirty="0">
                <a:latin typeface="Calibri" panose="020F0502020204030204" pitchFamily="34" charset="0"/>
                <a:ea typeface="Calibri" panose="020F0502020204030204" pitchFamily="34" charset="0"/>
                <a:cs typeface="Times New Roman" panose="02020603050405020304" pitchFamily="18" charset="0"/>
              </a:rPr>
            </a:b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Policy Development: Creating and implementing cybersecurity policies, standards, and procedures to ensure compliance and protect the university's assets.</a:t>
            </a:r>
          </a:p>
          <a:p>
            <a:pPr marL="342900" indent="-342900">
              <a:lnSpc>
                <a:spcPct val="107000"/>
              </a:lnSpc>
              <a:spcAft>
                <a:spcPts val="800"/>
              </a:spcAft>
              <a:buFont typeface="Wingdings" panose="05000000000000000000" pitchFamily="2" charset="2"/>
              <a:buChar char="Ø"/>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Training and Awareness: Educating staff, faculty, and students about cybersecurity best practices, including how to identify and respond to potential threats.</a:t>
            </a:r>
          </a:p>
          <a:p>
            <a:pPr marL="342900" indent="-342900">
              <a:lnSpc>
                <a:spcPct val="107000"/>
              </a:lnSpc>
              <a:spcAft>
                <a:spcPts val="800"/>
              </a:spcAft>
              <a:buFont typeface="Wingdings" panose="05000000000000000000" pitchFamily="2" charset="2"/>
              <a:buChar char="Ø"/>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Technical Implementation: Deploying and managing security technologies such as firewalls, antivirus software, intrusion detection systems, and encryption mechanisms.</a:t>
            </a:r>
          </a:p>
          <a:p>
            <a:pPr marL="342900" indent="-342900">
              <a:lnSpc>
                <a:spcPct val="107000"/>
              </a:lnSpc>
              <a:spcAft>
                <a:spcPts val="800"/>
              </a:spcAft>
              <a:buFont typeface="Wingdings" panose="05000000000000000000" pitchFamily="2" charset="2"/>
              <a:buChar char="Ø"/>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Incident Response: Establishing protocols and procedures to detect, respond to, and recover from security incidents promptly.</a:t>
            </a:r>
          </a:p>
          <a:p>
            <a:pPr marL="342900" indent="-342900">
              <a:lnSpc>
                <a:spcPct val="107000"/>
              </a:lnSpc>
              <a:spcAft>
                <a:spcPts val="800"/>
              </a:spcAft>
              <a:buFont typeface="Wingdings" panose="05000000000000000000" pitchFamily="2" charset="2"/>
              <a:buChar char="Ø"/>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Monitoring and Analysis: Constantly monitoring networks and systems for any suspicious activities, </a:t>
            </a:r>
            <a:r>
              <a:rPr lang="en-US" sz="1800" kern="100" dirty="0" err="1">
                <a:solidFill>
                  <a:srgbClr val="000000"/>
                </a:solidFill>
                <a:effectLst/>
                <a:latin typeface="Calibri" panose="020F0502020204030204" pitchFamily="34" charset="0"/>
                <a:ea typeface="Calibri" panose="020F0502020204030204" pitchFamily="34" charset="0"/>
                <a:cs typeface="Calibri" panose="020F0502020204030204" pitchFamily="34" charset="0"/>
              </a:rPr>
              <a:t>analysing</a:t>
            </a: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logs and alerts, and investigating potential security breaches.</a:t>
            </a:r>
          </a:p>
          <a:p>
            <a:pPr marL="342900" indent="-342900">
              <a:lnSpc>
                <a:spcPct val="107000"/>
              </a:lnSpc>
              <a:spcAft>
                <a:spcPts val="800"/>
              </a:spcAft>
              <a:buFont typeface="Wingdings" panose="05000000000000000000" pitchFamily="2" charset="2"/>
              <a:buChar char="Ø"/>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Compliance and Auditing: Ensuring compliance with relevant security standards, regulations, and legal requirements. Conducting regular audits to assess the effectiveness of security controls.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52518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6D255-3C6D-14DD-414B-F3D1F3403CE6}"/>
              </a:ext>
            </a:extLst>
          </p:cNvPr>
          <p:cNvSpPr>
            <a:spLocks noGrp="1"/>
          </p:cNvSpPr>
          <p:nvPr>
            <p:ph type="title" idx="4294967295"/>
          </p:nvPr>
        </p:nvSpPr>
        <p:spPr>
          <a:xfrm>
            <a:off x="0" y="557213"/>
            <a:ext cx="10515600" cy="1133475"/>
          </a:xfrm>
        </p:spPr>
        <p:txBody>
          <a:bodyPr vert="horz" lIns="91440" tIns="45720" rIns="91440" bIns="45720" rtlCol="0" anchor="ctr">
            <a:normAutofit/>
          </a:bodyPr>
          <a:lstStyle/>
          <a:p>
            <a:pPr algn="ctr"/>
            <a:r>
              <a:rPr lang="en-US" sz="5200" kern="1200" dirty="0">
                <a:solidFill>
                  <a:schemeClr val="tx1"/>
                </a:solidFill>
                <a:latin typeface="+mj-lt"/>
                <a:ea typeface="+mj-ea"/>
                <a:cs typeface="+mj-cs"/>
              </a:rPr>
              <a:t>INDEX</a:t>
            </a:r>
          </a:p>
        </p:txBody>
      </p:sp>
      <p:graphicFrame>
        <p:nvGraphicFramePr>
          <p:cNvPr id="7" name="Content Placeholder 2">
            <a:extLst>
              <a:ext uri="{FF2B5EF4-FFF2-40B4-BE49-F238E27FC236}">
                <a16:creationId xmlns:a16="http://schemas.microsoft.com/office/drawing/2014/main" id="{34E5312B-BDCE-1BB2-BD39-572B1769910C}"/>
              </a:ext>
            </a:extLst>
          </p:cNvPr>
          <p:cNvGraphicFramePr>
            <a:graphicFrameLocks noGrp="1"/>
          </p:cNvGraphicFramePr>
          <p:nvPr>
            <p:ph idx="4294967295"/>
            <p:extLst>
              <p:ext uri="{D42A27DB-BD31-4B8C-83A1-F6EECF244321}">
                <p14:modId xmlns:p14="http://schemas.microsoft.com/office/powerpoint/2010/main" val="676019162"/>
              </p:ext>
            </p:extLst>
          </p:nvPr>
        </p:nvGraphicFramePr>
        <p:xfrm>
          <a:off x="0" y="1828800"/>
          <a:ext cx="10515600" cy="4352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51937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280EB7-DFAE-3284-CEB0-222816F67111}"/>
              </a:ext>
            </a:extLst>
          </p:cNvPr>
          <p:cNvSpPr txBox="1"/>
          <p:nvPr/>
        </p:nvSpPr>
        <p:spPr>
          <a:xfrm>
            <a:off x="0" y="67775"/>
            <a:ext cx="12192000" cy="14382142"/>
          </a:xfrm>
          <a:prstGeom prst="rect">
            <a:avLst/>
          </a:prstGeom>
          <a:noFill/>
        </p:spPr>
        <p:txBody>
          <a:bodyPr wrap="square">
            <a:spAutoFit/>
          </a:bodyPr>
          <a:lstStyle/>
          <a:p>
            <a:pPr>
              <a:lnSpc>
                <a:spcPct val="107000"/>
              </a:lnSpc>
              <a:spcAft>
                <a:spcPts val="800"/>
              </a:spcAft>
            </a:pPr>
            <a:r>
              <a:rPr lang="en-US" sz="2000" kern="100" dirty="0">
                <a:solidFill>
                  <a:srgbClr val="FF3399"/>
                </a:solidFill>
                <a:latin typeface="Calibri" panose="020F0502020204030204" pitchFamily="34" charset="0"/>
                <a:ea typeface="Calibri" panose="020F0502020204030204" pitchFamily="34" charset="0"/>
                <a:cs typeface="Calibri" panose="020F0502020204030204" pitchFamily="34" charset="0"/>
              </a:rPr>
              <a:t>                                                                               </a:t>
            </a:r>
            <a:r>
              <a:rPr lang="en-US" sz="2000" kern="100" dirty="0">
                <a:latin typeface="Calibri" panose="020F0502020204030204" pitchFamily="34" charset="0"/>
                <a:ea typeface="Calibri" panose="020F0502020204030204" pitchFamily="34" charset="0"/>
                <a:cs typeface="Calibri" panose="020F0502020204030204" pitchFamily="34" charset="0"/>
              </a:rPr>
              <a:t> 5.3</a:t>
            </a:r>
            <a:r>
              <a:rPr lang="en-US" sz="2000" kern="100" dirty="0">
                <a:solidFill>
                  <a:srgbClr val="FF3399"/>
                </a:solidFill>
                <a:latin typeface="Calibri" panose="020F0502020204030204" pitchFamily="34" charset="0"/>
                <a:ea typeface="Calibri" panose="020F0502020204030204" pitchFamily="34" charset="0"/>
                <a:cs typeface="Calibri" panose="020F0502020204030204" pitchFamily="34" charset="0"/>
              </a:rPr>
              <a:t>  </a:t>
            </a:r>
            <a:r>
              <a:rPr lang="en-US" sz="2000" kern="100" dirty="0">
                <a:effectLst/>
                <a:latin typeface="Calibri" panose="020F0502020204030204" pitchFamily="34" charset="0"/>
                <a:ea typeface="Calibri" panose="020F0502020204030204" pitchFamily="34" charset="0"/>
                <a:cs typeface="Calibri" panose="020F0502020204030204" pitchFamily="34" charset="0"/>
              </a:rPr>
              <a:t>Resource Allocation: </a:t>
            </a:r>
            <a:br>
              <a:rPr lang="en-US" sz="20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US" sz="20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implementation of cybersecurity measures at ABC University should be an ongoing process, continuously evolving to address new threats and adapt to changes in technology and regulations. ABC University allocates resources based on the criticality of its assets, risk assessment findings, and available budget. Resources may include:</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Personnel: Hiring and training a skilled cybersecurity team, including security analysts, engineers, incident responders, and policy specialists.</a:t>
            </a:r>
          </a:p>
          <a:p>
            <a:pPr marL="342900" indent="-342900">
              <a:lnSpc>
                <a:spcPct val="107000"/>
              </a:lnSpc>
              <a:spcAft>
                <a:spcPts val="800"/>
              </a:spcAft>
              <a:buFont typeface="Wingdings" panose="05000000000000000000" pitchFamily="2" charset="2"/>
              <a:buChar char="Ø"/>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Technology: Investing in robust security technologies, such as firewalls, intrusion prevention systems, endpoint protection, security information and event management (SIEM) systems, and vulnerability scanners.</a:t>
            </a:r>
          </a:p>
          <a:p>
            <a:pPr marL="342900" indent="-342900">
              <a:lnSpc>
                <a:spcPct val="107000"/>
              </a:lnSpc>
              <a:spcAft>
                <a:spcPts val="800"/>
              </a:spcAft>
              <a:buFont typeface="Wingdings" panose="05000000000000000000" pitchFamily="2" charset="2"/>
              <a:buChar char="Ø"/>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Training and Awareness Programs: Allocating funds for cybersecurity awareness campaigns, training sessions, and educational materials to foster a security-conscious culture.</a:t>
            </a:r>
          </a:p>
          <a:p>
            <a:pPr marL="342900" indent="-342900">
              <a:lnSpc>
                <a:spcPct val="107000"/>
              </a:lnSpc>
              <a:spcAft>
                <a:spcPts val="800"/>
              </a:spcAft>
              <a:buFont typeface="Wingdings" panose="05000000000000000000" pitchFamily="2" charset="2"/>
              <a:buChar char="Ø"/>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Third-Party Services: Collaborating with external security service providers for specialized expertise, penetration testing, and security audits.</a:t>
            </a:r>
          </a:p>
          <a:p>
            <a:pPr marL="342900" indent="-342900">
              <a:lnSpc>
                <a:spcPct val="107000"/>
              </a:lnSpc>
              <a:spcAft>
                <a:spcPts val="800"/>
              </a:spcAft>
              <a:buFont typeface="Wingdings" panose="05000000000000000000" pitchFamily="2" charset="2"/>
              <a:buChar char="Ø"/>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Ø"/>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Upgrades and Enhancements: Budgeting for regular upgrades, patches, and maintenance of software, hardware, and security infrastructure.</a:t>
            </a: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010702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B6393A7-A584-A6A1-D8C3-9D6F9EBB0AB3}"/>
              </a:ext>
            </a:extLst>
          </p:cNvPr>
          <p:cNvSpPr txBox="1"/>
          <p:nvPr/>
        </p:nvSpPr>
        <p:spPr>
          <a:xfrm>
            <a:off x="108673" y="281328"/>
            <a:ext cx="11758863" cy="5225148"/>
          </a:xfrm>
          <a:prstGeom prst="rect">
            <a:avLst/>
          </a:prstGeom>
          <a:noFill/>
        </p:spPr>
        <p:txBody>
          <a:bodyPr wrap="square">
            <a:spAutoFit/>
          </a:bodyPr>
          <a:lstStyle/>
          <a:p>
            <a:pPr marL="228600">
              <a:lnSpc>
                <a:spcPct val="107000"/>
              </a:lnSpc>
              <a:spcAft>
                <a:spcPts val="800"/>
              </a:spcAft>
            </a:pPr>
            <a:r>
              <a:rPr lang="en-US" sz="2800" kern="100" dirty="0">
                <a:effectLst/>
                <a:latin typeface="Calibri" panose="020F0502020204030204" pitchFamily="34" charset="0"/>
                <a:ea typeface="Calibri" panose="020F0502020204030204" pitchFamily="34" charset="0"/>
                <a:cs typeface="Calibri" panose="020F0502020204030204" pitchFamily="34" charset="0"/>
              </a:rPr>
              <a:t>                                               </a:t>
            </a:r>
            <a:r>
              <a:rPr lang="en-US" sz="2800" u="sng" kern="100" dirty="0">
                <a:effectLst/>
                <a:latin typeface="Calibri" panose="020F0502020204030204" pitchFamily="34" charset="0"/>
                <a:ea typeface="Calibri" panose="020F0502020204030204" pitchFamily="34" charset="0"/>
                <a:cs typeface="Calibri" panose="020F0502020204030204" pitchFamily="34" charset="0"/>
              </a:rPr>
              <a:t>6.MONITORING AND EVALUTION</a:t>
            </a:r>
            <a:br>
              <a:rPr lang="en-IN" sz="2800" kern="100" dirty="0">
                <a:latin typeface="Calibri" panose="020F0502020204030204" pitchFamily="34" charset="0"/>
                <a:ea typeface="Calibri" panose="020F0502020204030204" pitchFamily="34" charset="0"/>
                <a:cs typeface="Times New Roman" panose="02020603050405020304" pitchFamily="18" charset="0"/>
              </a:rPr>
            </a:br>
            <a:br>
              <a:rPr lang="en-IN" sz="2800" kern="100" dirty="0">
                <a:latin typeface="Calibri" panose="020F0502020204030204" pitchFamily="34" charset="0"/>
                <a:ea typeface="Calibri" panose="020F0502020204030204" pitchFamily="34" charset="0"/>
                <a:cs typeface="Times New Roman" panose="02020603050405020304" pitchFamily="18" charset="0"/>
              </a:rPr>
            </a:br>
            <a:r>
              <a:rPr lang="en-IN" sz="1800" dirty="0">
                <a:effectLst/>
                <a:latin typeface="Calibri" panose="020F0502020204030204" pitchFamily="34" charset="0"/>
                <a:ea typeface="Times New Roman" panose="02020603050405020304" pitchFamily="18" charset="0"/>
                <a:cs typeface="Calibri" panose="020F0502020204030204" pitchFamily="34" charset="0"/>
              </a:rPr>
              <a:t>6.1. Metrics and Key Performance Indicators (KPIs):</a:t>
            </a:r>
          </a:p>
          <a:p>
            <a:pPr>
              <a:lnSpc>
                <a:spcPct val="107000"/>
              </a:lnSpc>
              <a:spcAft>
                <a:spcPts val="800"/>
              </a:spcAft>
            </a:pPr>
            <a:r>
              <a:rPr lang="en-IN" sz="1800" b="1" kern="100" dirty="0">
                <a:solidFill>
                  <a:srgbClr val="FF0066"/>
                </a:solidFill>
                <a:effectLst/>
                <a:latin typeface="Calibri" panose="020F0502020204030204" pitchFamily="34" charset="0"/>
                <a:ea typeface="Times New Roman" panose="02020603050405020304" pitchFamily="18" charset="0"/>
                <a:cs typeface="Calibri" panose="020F0502020204030204" pitchFamily="34" charset="0"/>
              </a:rPr>
              <a:t>                        </a:t>
            </a: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Define the metrics and KPIs that will be used to measure the effectiveness of the cybersecurity framework.</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These metrics and KPIs provide a holistic view of the cybersecurity framework's effectiveness, covering incident detection,      response, risk management, compliance, and employee awareness. However, the specific metrics and KPIs used may vary depending on the organization's objectives, industry, and risk profile.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Number of security incidents: This is a basic metric that measures the number of security incidents that occur in a given period of time. A decrease in the number of security incidents can indicate that the cybersecurity framework is effective.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Mean time to detect (MTTD): This metric measures the average amount of time it takes to detect a security incident. A shorter MTTD indicates that the cybersecurity framework is effective at detecting threats quickly.</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effectLst/>
                <a:latin typeface="Calibri" panose="020F0502020204030204" pitchFamily="34" charset="0"/>
                <a:ea typeface="Calibri" panose="020F0502020204030204" pitchFamily="34" charset="0"/>
              </a:rPr>
              <a:t>Mean time to respond (MTTR): This metric measures the average amount of time it takes to respond to a security incident. A shorter MTTR indicates that the cybersecurity framework is effective at responding to threats quickly.</a:t>
            </a:r>
            <a:endParaRPr lang="en-IN" dirty="0"/>
          </a:p>
        </p:txBody>
      </p:sp>
    </p:spTree>
    <p:extLst>
      <p:ext uri="{BB962C8B-B14F-4D97-AF65-F5344CB8AC3E}">
        <p14:creationId xmlns:p14="http://schemas.microsoft.com/office/powerpoint/2010/main" val="3788458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DEAB8A-FB9C-2A6B-2ED6-FDB5407A34F4}"/>
              </a:ext>
            </a:extLst>
          </p:cNvPr>
          <p:cNvSpPr txBox="1"/>
          <p:nvPr/>
        </p:nvSpPr>
        <p:spPr>
          <a:xfrm>
            <a:off x="0" y="449179"/>
            <a:ext cx="11806989" cy="6668236"/>
          </a:xfrm>
          <a:prstGeom prst="rect">
            <a:avLst/>
          </a:prstGeom>
          <a:noFill/>
        </p:spPr>
        <p:txBody>
          <a:bodyPr wrap="square">
            <a:spAutoFit/>
          </a:bodyPr>
          <a:lstStyle/>
          <a:p>
            <a:pPr algn="ctr">
              <a:lnSpc>
                <a:spcPct val="150000"/>
              </a:lnSpc>
              <a:spcBef>
                <a:spcPts val="200"/>
              </a:spcBef>
            </a:pPr>
            <a:r>
              <a:rPr lang="en-IN" sz="2800" dirty="0">
                <a:effectLst/>
                <a:latin typeface="Calibri" panose="020F0502020204030204" pitchFamily="34" charset="0"/>
                <a:ea typeface="Times New Roman" panose="02020603050405020304" pitchFamily="18" charset="0"/>
                <a:cs typeface="Calibri" panose="020F0502020204030204" pitchFamily="34" charset="0"/>
              </a:rPr>
              <a:t>6.2. Monitoring Tools:</a:t>
            </a:r>
          </a:p>
          <a:p>
            <a:pPr>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Identify the tools and technologies that will be employed to monitor the organization’s </a:t>
            </a:r>
            <a:r>
              <a:rPr lang="en-IN" sz="1400"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security posture and detect potential threats.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Ø"/>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Security Information and Event Management (SIEM) Systems: The university can implement a SIEM system to collect and analyze security event logs from various sources such as network devices, servers, and applications. The SIEM system will help detect security incidents, correlate events, and generate alerts when suspicious activities are identified.</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Ø"/>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Intrusion Detection Systems (IDS) and Intrusion Prevention Systems (IPS): IDS and IPS solutions can be deployed across the university's network infrastructure to monitor network traffic and detect any unauthorized access attempts, intrusion attempts, or malicious activities. These systems can provide real-time alerts and take proactive measures to prevent potential threats.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Wingdings" panose="05000000000000000000" pitchFamily="2" charset="2"/>
              <a:buChar char="Ø"/>
              <a:tabLst>
                <a:tab pos="457200" algn="l"/>
              </a:tabLst>
            </a:pPr>
            <a:r>
              <a:rPr lang="en-US" sz="1800" kern="100" dirty="0">
                <a:effectLst/>
                <a:latin typeface="Calibri" panose="020F0502020204030204" pitchFamily="34" charset="0"/>
                <a:ea typeface="Calibri" panose="020F0502020204030204" pitchFamily="34" charset="0"/>
                <a:cs typeface="Calibri" panose="020F0502020204030204" pitchFamily="34" charset="0"/>
              </a:rPr>
              <a:t>Endpoint Detection and Response (EDR) Solutions: By deploying EDR solutions on the university's endpoints (e.g., faculty and staff computers), the IT security team can monitor system behavior, detect anomalies, and respond to potential threats promptly. This can help detect and mitigate malware infections, unauthorized access attempts, or other malicious activities.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74087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C56D28-1FBC-FFBC-CE2D-0741A2320C5B}"/>
              </a:ext>
            </a:extLst>
          </p:cNvPr>
          <p:cNvSpPr txBox="1"/>
          <p:nvPr/>
        </p:nvSpPr>
        <p:spPr>
          <a:xfrm>
            <a:off x="0" y="57916"/>
            <a:ext cx="12123174" cy="6732228"/>
          </a:xfrm>
          <a:prstGeom prst="rect">
            <a:avLst/>
          </a:prstGeom>
          <a:noFill/>
        </p:spPr>
        <p:txBody>
          <a:bodyPr wrap="square">
            <a:spAutoFit/>
          </a:bodyPr>
          <a:lstStyle/>
          <a:p>
            <a:pPr algn="ctr">
              <a:lnSpc>
                <a:spcPct val="150000"/>
              </a:lnSpc>
              <a:spcBef>
                <a:spcPts val="200"/>
              </a:spcBef>
            </a:pPr>
            <a:r>
              <a:rPr lang="en-IN" sz="2800" dirty="0">
                <a:effectLst/>
                <a:latin typeface="Calibri" panose="020F0502020204030204" pitchFamily="34" charset="0"/>
                <a:ea typeface="Times New Roman" panose="02020603050405020304" pitchFamily="18" charset="0"/>
                <a:cs typeface="Calibri" panose="020F0502020204030204" pitchFamily="34" charset="0"/>
              </a:rPr>
              <a:t>6.3. Incident Response and Reporting:</a:t>
            </a:r>
          </a:p>
          <a:p>
            <a:pPr algn="ctr">
              <a:lnSpc>
                <a:spcPct val="150000"/>
              </a:lnSpc>
              <a:spcBef>
                <a:spcPts val="200"/>
              </a:spcBef>
            </a:pPr>
            <a:endParaRPr lang="en-IN" sz="1400" b="1" u="sng" dirty="0">
              <a:solidFill>
                <a:srgbClr val="FF0066"/>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pPr>
            <a:r>
              <a:rPr lang="en-US" sz="1400" kern="1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Outline the procedures for responding to security incidents, including reporting, investigation, and remediation.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800"/>
              </a:spcAft>
              <a:buFont typeface="Wingdings" panose="05000000000000000000" pitchFamily="2" charset="2"/>
              <a:buChar char="Ø"/>
              <a:tabLst>
                <a:tab pos="457200" algn="l"/>
              </a:tabLst>
            </a:pPr>
            <a:r>
              <a:rPr lang="en-US" sz="1400" kern="100" dirty="0">
                <a:effectLst/>
                <a:latin typeface="Calibri" panose="020F0502020204030204" pitchFamily="34" charset="0"/>
                <a:ea typeface="Calibri" panose="020F0502020204030204" pitchFamily="34" charset="0"/>
                <a:cs typeface="Calibri" panose="020F0502020204030204" pitchFamily="34" charset="0"/>
              </a:rPr>
              <a:t>Initial Identification and Reporting: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US" sz="1400" kern="100" dirty="0">
                <a:effectLst/>
                <a:latin typeface="Calibri" panose="020F0502020204030204" pitchFamily="34" charset="0"/>
                <a:ea typeface="Calibri" panose="020F0502020204030204" pitchFamily="34" charset="0"/>
                <a:cs typeface="Calibri" panose="020F0502020204030204" pitchFamily="34" charset="0"/>
              </a:rPr>
              <a:t>When a security incident is identified, such as a compromised system or unauthorized access attempt, it is promptly reported to the university's IT security team or designated incident response personnel. This can be done through a dedicated incident reporting system or by contacting the IT helpdesk.</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800"/>
              </a:spcAft>
              <a:buFont typeface="Wingdings" panose="05000000000000000000" pitchFamily="2" charset="2"/>
              <a:buChar char="Ø"/>
              <a:tabLst>
                <a:tab pos="457200" algn="l"/>
              </a:tabLst>
            </a:pPr>
            <a:r>
              <a:rPr lang="en-US" sz="1400" kern="100" dirty="0">
                <a:effectLst/>
                <a:latin typeface="Calibri" panose="020F0502020204030204" pitchFamily="34" charset="0"/>
                <a:ea typeface="Calibri" panose="020F0502020204030204" pitchFamily="34" charset="0"/>
                <a:cs typeface="Calibri" panose="020F0502020204030204" pitchFamily="34" charset="0"/>
              </a:rPr>
              <a:t>Containment and Preliminary Assessment: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US" sz="1400" kern="100" dirty="0">
                <a:effectLst/>
                <a:latin typeface="Calibri" panose="020F0502020204030204" pitchFamily="34" charset="0"/>
                <a:ea typeface="Calibri" panose="020F0502020204030204" pitchFamily="34" charset="0"/>
                <a:cs typeface="Calibri" panose="020F0502020204030204" pitchFamily="34" charset="0"/>
              </a:rPr>
              <a:t>The IT security team takes immediate action to contain the incident by isolating affected systems or networks from the rest of the university's infrastructure. This prevents further damage or unauthorized </a:t>
            </a:r>
            <a:r>
              <a:rPr lang="en-US" sz="1400" kern="100" dirty="0" err="1">
                <a:effectLst/>
                <a:latin typeface="Calibri" panose="020F0502020204030204" pitchFamily="34" charset="0"/>
                <a:ea typeface="Calibri" panose="020F0502020204030204" pitchFamily="34" charset="0"/>
                <a:cs typeface="Calibri" panose="020F0502020204030204" pitchFamily="34" charset="0"/>
              </a:rPr>
              <a:t>accessFormal</a:t>
            </a:r>
            <a:r>
              <a:rPr lang="en-US" sz="1400" kern="100" dirty="0">
                <a:effectLst/>
                <a:latin typeface="Calibri" panose="020F0502020204030204" pitchFamily="34" charset="0"/>
                <a:ea typeface="Calibri" panose="020F0502020204030204" pitchFamily="34" charset="0"/>
                <a:cs typeface="Calibri" panose="020F0502020204030204" pitchFamily="34" charset="0"/>
              </a:rPr>
              <a:t> Investigation.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800"/>
              </a:spcAft>
              <a:buFont typeface="Wingdings" panose="05000000000000000000" pitchFamily="2" charset="2"/>
              <a:buChar char="Ø"/>
              <a:tabLst>
                <a:tab pos="457200" algn="l"/>
              </a:tabLst>
            </a:pPr>
            <a:r>
              <a:rPr lang="en-US" sz="1400" kern="100" dirty="0">
                <a:effectLst/>
                <a:latin typeface="Calibri" panose="020F0502020204030204" pitchFamily="34" charset="0"/>
                <a:ea typeface="Calibri" panose="020F0502020204030204" pitchFamily="34" charset="0"/>
                <a:cs typeface="Calibri" panose="020F0502020204030204" pitchFamily="34" charset="0"/>
              </a:rPr>
              <a:t>Risk Mitigation and Remediation: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US" sz="1400" kern="100" dirty="0">
                <a:effectLst/>
                <a:latin typeface="Calibri" panose="020F0502020204030204" pitchFamily="34" charset="0"/>
                <a:ea typeface="Calibri" panose="020F0502020204030204" pitchFamily="34" charset="0"/>
                <a:cs typeface="Calibri" panose="020F0502020204030204" pitchFamily="34" charset="0"/>
              </a:rPr>
              <a:t>Based on the investigation's findings, a remediation plan is developed and implemented. Immediate actions are taken to mitigate the risk and prevent further exploitation.</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US" sz="1400" kern="100" dirty="0">
                <a:effectLst/>
                <a:latin typeface="Calibri" panose="020F0502020204030204" pitchFamily="34" charset="0"/>
                <a:ea typeface="Calibri" panose="020F0502020204030204" pitchFamily="34" charset="0"/>
                <a:cs typeface="Calibri" panose="020F0502020204030204" pitchFamily="34" charset="0"/>
              </a:rPr>
              <a:t>Remediation measures may include applying patches and updates, removing malware, resetting compromised credentials, or implementing additional security controls.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lvl="0" indent="-285750" algn="just">
              <a:lnSpc>
                <a:spcPct val="150000"/>
              </a:lnSpc>
              <a:spcAft>
                <a:spcPts val="800"/>
              </a:spcAft>
              <a:buFont typeface="Wingdings" panose="05000000000000000000" pitchFamily="2" charset="2"/>
              <a:buChar char="Ø"/>
              <a:tabLst>
                <a:tab pos="457200" algn="l"/>
              </a:tabLst>
            </a:pPr>
            <a:r>
              <a:rPr lang="en-US" sz="1400" kern="100" dirty="0">
                <a:effectLst/>
                <a:latin typeface="Calibri" panose="020F0502020204030204" pitchFamily="34" charset="0"/>
                <a:ea typeface="Calibri" panose="020F0502020204030204" pitchFamily="34" charset="0"/>
                <a:cs typeface="Calibri" panose="020F0502020204030204" pitchFamily="34" charset="0"/>
              </a:rPr>
              <a:t>Communication and Reporting:</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gn="just">
              <a:lnSpc>
                <a:spcPct val="150000"/>
              </a:lnSpc>
              <a:spcAft>
                <a:spcPts val="800"/>
              </a:spcAft>
              <a:buSzPts val="1000"/>
              <a:buFont typeface="Symbol" panose="05050102010706020507" pitchFamily="18" charset="2"/>
              <a:buChar char=""/>
              <a:tabLst>
                <a:tab pos="914400" algn="l"/>
              </a:tabLst>
            </a:pPr>
            <a:r>
              <a:rPr lang="en-US" sz="1400" kern="100" dirty="0">
                <a:effectLst/>
                <a:latin typeface="Calibri" panose="020F0502020204030204" pitchFamily="34" charset="0"/>
                <a:ea typeface="Calibri" panose="020F0502020204030204" pitchFamily="34" charset="0"/>
                <a:cs typeface="Calibri" panose="020F0502020204030204" pitchFamily="34" charset="0"/>
              </a:rPr>
              <a:t>Clear and timely communication is maintained with relevant stakeholders throughout the incident response process. This includes senior management, IT staff, legal departments, and regulatory authorities, if required by applicable laws or regulations.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13578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87ECF4-82E8-27CE-BE18-97AF8F2F8BA2}"/>
              </a:ext>
            </a:extLst>
          </p:cNvPr>
          <p:cNvSpPr txBox="1"/>
          <p:nvPr/>
        </p:nvSpPr>
        <p:spPr>
          <a:xfrm>
            <a:off x="0" y="246783"/>
            <a:ext cx="12192000" cy="6438814"/>
          </a:xfrm>
          <a:prstGeom prst="rect">
            <a:avLst/>
          </a:prstGeom>
          <a:noFill/>
        </p:spPr>
        <p:txBody>
          <a:bodyPr wrap="square">
            <a:spAutoFit/>
          </a:bodyPr>
          <a:lstStyle/>
          <a:p>
            <a:pPr algn="ctr">
              <a:lnSpc>
                <a:spcPct val="107000"/>
              </a:lnSpc>
              <a:spcAft>
                <a:spcPts val="800"/>
              </a:spcAft>
            </a:pPr>
            <a:r>
              <a:rPr lang="en-US" sz="2800" u="sng" kern="100" dirty="0">
                <a:effectLst/>
                <a:latin typeface="Calibri" panose="020F0502020204030204" pitchFamily="34" charset="0"/>
                <a:ea typeface="Calibri" panose="020F0502020204030204" pitchFamily="34" charset="0"/>
                <a:cs typeface="Calibri" panose="020F0502020204030204" pitchFamily="34" charset="0"/>
              </a:rPr>
              <a:t>CONCLUSION</a:t>
            </a:r>
            <a:endParaRPr lang="en-IN" sz="2800"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In conclusion, implementing a cybersecurity framework for hypothetical organization ABC University is crucial for safeguarding sensitive data, protecting critical systems, and ensuring the privacy and security of students, faculty, and staff. By following a well-defined implementation plan, ABC University can enhance its cybersecurity posture and effectively mitigate risks.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chosen cybersecurity framework should align with industry best practices and regulatory requirements specific to the education sector. Conducting an initial assessment and planning phase helps identify the organization's assets, vulnerabilities, and desired objectives. This sets the foundation for selecting a suitable framework.</a:t>
            </a:r>
          </a:p>
          <a:p>
            <a:pPr>
              <a:lnSpc>
                <a:spcPct val="107000"/>
              </a:lnSpc>
              <a:spcAft>
                <a:spcPts val="800"/>
              </a:spcAft>
            </a:pPr>
            <a:endParaRPr lang="en-US" kern="1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 framework selection should involve thorough research and evaluation, considering frameworks such as NIST Cybersecurity Framework, ISO 27001, or others that align with ABC University's needs. It is important to choose a framework that addresses the unique risks faced by the university and ensures compliance with relevant regulations.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Conducting a comprehensive gap analysis allows ABC University to identify areas where current security measures fall short of the desired state outlined in the chosen framework. This analysis helps prioritize and allocate resources for necessary improvements.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860202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B44B64-CE43-723F-44AC-6ABCB4B1EFE0}"/>
              </a:ext>
            </a:extLst>
          </p:cNvPr>
          <p:cNvSpPr txBox="1"/>
          <p:nvPr/>
        </p:nvSpPr>
        <p:spPr>
          <a:xfrm>
            <a:off x="208547" y="0"/>
            <a:ext cx="12192000" cy="9097619"/>
          </a:xfrm>
          <a:prstGeom prst="rect">
            <a:avLst/>
          </a:prstGeom>
          <a:noFill/>
        </p:spPr>
        <p:txBody>
          <a:bodyPr wrap="square">
            <a:spAutoFit/>
          </a:bodyPr>
          <a:lstStyle/>
          <a:p>
            <a:pPr algn="ctr">
              <a:lnSpc>
                <a:spcPct val="107000"/>
              </a:lnSpc>
              <a:spcAft>
                <a:spcPts val="800"/>
              </a:spcAft>
            </a:pPr>
            <a:r>
              <a:rPr lang="en-US" sz="2800" u="sng" kern="100" dirty="0">
                <a:effectLst/>
                <a:highlight>
                  <a:srgbClr val="FFFFFF"/>
                </a:highlight>
                <a:latin typeface="Calibri" panose="020F0502020204030204" pitchFamily="34" charset="0"/>
                <a:ea typeface="Roboto" panose="02000000000000000000" pitchFamily="2" charset="0"/>
                <a:cs typeface="Calibri" panose="020F0502020204030204" pitchFamily="34" charset="0"/>
              </a:rPr>
              <a:t>8.REFERENCES</a:t>
            </a:r>
            <a:br>
              <a:rPr lang="en-US" sz="2800" u="sng" kern="100" dirty="0">
                <a:effectLst/>
                <a:highlight>
                  <a:srgbClr val="FFFFFF"/>
                </a:highlight>
                <a:latin typeface="Calibri" panose="020F0502020204030204" pitchFamily="34" charset="0"/>
                <a:ea typeface="Roboto" panose="02000000000000000000" pitchFamily="2" charset="0"/>
                <a:cs typeface="Calibri" panose="020F0502020204030204" pitchFamily="34" charset="0"/>
              </a:rPr>
            </a:b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1] ISO, ISO/IEC 27001:2022, Information security, cybersecurity and privacy protection - Information security management systems </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Available: </a:t>
            </a:r>
            <a:r>
              <a:rPr lang="en-IN"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2"/>
              </a:rPr>
              <a:t>https://www.iso.org/standard/82875.html</a:t>
            </a:r>
            <a:r>
              <a:rPr lang="en-IN" sz="1800" dirty="0">
                <a:solidFill>
                  <a:srgbClr val="000000"/>
                </a:solidFill>
                <a:effectLst/>
                <a:latin typeface="Calibri" panose="020F0502020204030204" pitchFamily="34" charset="0"/>
                <a:ea typeface="Times New Roman" panose="02020603050405020304" pitchFamily="18" charset="0"/>
              </a:rPr>
              <a:t>.</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2] ISO, ISO/IEC 27005:2018, Information technology - Security techniques - Information security risk management. </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3] OWAPS, ―OWASP TOP 10</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Available: </a:t>
            </a:r>
            <a:r>
              <a:rPr lang="en-IN"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3"/>
              </a:rPr>
              <a:t>https://owasp.org/www-project-top-ten/#</a:t>
            </a:r>
            <a:r>
              <a:rPr lang="en-IN" sz="1800" dirty="0">
                <a:solidFill>
                  <a:srgbClr val="000000"/>
                </a:solidFill>
                <a:effectLst/>
                <a:latin typeface="Calibri" panose="020F0502020204030204" pitchFamily="34"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4] ISO, ISO/IEC 27002:2022, Information security, cybersecurity and privacy protection — Information security controls.</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Available: </a:t>
            </a:r>
            <a:r>
              <a:rPr lang="en-IN"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4"/>
              </a:rPr>
              <a:t>https://www.iso.org/standard/75652.html</a:t>
            </a:r>
            <a:r>
              <a:rPr lang="en-IN" sz="1800" dirty="0">
                <a:solidFill>
                  <a:srgbClr val="000000"/>
                </a:solidFill>
                <a:effectLst/>
                <a:latin typeface="Calibri" panose="020F0502020204030204" pitchFamily="34"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5] NIST, Security and Privacy controls for Information Systems and Organizations</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Available: </a:t>
            </a:r>
            <a:r>
              <a:rPr lang="en-IN"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5"/>
              </a:rPr>
              <a:t>https://csrc.nist.gov/publications/detail/sp/800-53/rev-5/final</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6] NIST, Guide for conducting risk assessments,</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Available: </a:t>
            </a:r>
            <a:r>
              <a:rPr lang="en-IN"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6"/>
              </a:rPr>
              <a:t>https://csrc.nist.gov/publications/detail/sp/800-30/rev-1/final</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7] MITRE, Common Attack Pattern Enumeration and Classification (CAPEC) – A community resource for Identifying and understanding attacks</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Available: </a:t>
            </a:r>
            <a:r>
              <a:rPr lang="en-IN" sz="1800" u="sng"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hlinkClick r:id="rId7"/>
              </a:rPr>
              <a:t>https://capec.mitre.org/data/index.html</a:t>
            </a:r>
            <a:endParaRPr lang="en-IN" sz="1600" dirty="0">
              <a:solidFill>
                <a:srgbClr val="000000"/>
              </a:solidFill>
              <a:effectLst/>
              <a:latin typeface="Times New Roman" panose="02020603050405020304" pitchFamily="18" charset="0"/>
              <a:ea typeface="Times New Roman" panose="02020603050405020304" pitchFamily="18" charset="0"/>
            </a:endParaRPr>
          </a:p>
          <a:p>
            <a:r>
              <a:rPr lang="en-IN" sz="1800" dirty="0">
                <a:solidFill>
                  <a:srgbClr val="000000"/>
                </a:solidFill>
                <a:effectLst/>
                <a:latin typeface="Calibri" panose="020F0502020204030204" pitchFamily="34" charset="0"/>
                <a:ea typeface="Times New Roman" panose="02020603050405020304" pitchFamily="18" charset="0"/>
              </a:rPr>
              <a:t> </a:t>
            </a:r>
            <a:endParaRPr lang="en-IN" sz="1600" dirty="0">
              <a:solidFill>
                <a:srgbClr val="000000"/>
              </a:solidFill>
              <a:effectLst/>
              <a:latin typeface="Times New Roman" panose="02020603050405020304" pitchFamily="18" charset="0"/>
              <a:ea typeface="Times New Roman" panose="02020603050405020304" pitchFamily="18" charset="0"/>
            </a:endParaRPr>
          </a:p>
          <a:p>
            <a:pPr marL="457200" algn="just">
              <a:lnSpc>
                <a:spcPct val="107000"/>
              </a:lnSpc>
              <a:spcBef>
                <a:spcPts val="1200"/>
              </a:spcBef>
              <a:spcAft>
                <a:spcPts val="1200"/>
              </a:spcAft>
            </a:pPr>
            <a:r>
              <a:rPr lang="en-US" sz="1800" kern="100" dirty="0">
                <a:effectLst/>
                <a:highlight>
                  <a:srgbClr val="FFFFFF"/>
                </a:highlight>
                <a:latin typeface="Calibri" panose="020F0502020204030204" pitchFamily="34" charset="0"/>
                <a:ea typeface="Roboto" panose="02000000000000000000" pitchFamily="2"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solidFill>
                  <a:srgbClr val="4472C4"/>
                </a:solidFill>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12574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2587ECF-85E9-4393-9D87-8EB6F3F6C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688EC8-6D30-8455-D603-3E64B73BDCAF}"/>
              </a:ext>
            </a:extLst>
          </p:cNvPr>
          <p:cNvSpPr>
            <a:spLocks noGrp="1"/>
          </p:cNvSpPr>
          <p:nvPr>
            <p:ph type="title"/>
          </p:nvPr>
        </p:nvSpPr>
        <p:spPr>
          <a:xfrm>
            <a:off x="838199" y="537883"/>
            <a:ext cx="11196485" cy="1410346"/>
          </a:xfrm>
        </p:spPr>
        <p:txBody>
          <a:bodyPr anchor="b">
            <a:normAutofit/>
          </a:bodyPr>
          <a:lstStyle/>
          <a:p>
            <a:pPr algn="ctr"/>
            <a:r>
              <a:rPr lang="en-US" sz="4000" kern="100" dirty="0">
                <a:effectLst/>
                <a:latin typeface="Calibri" panose="020F0502020204030204" pitchFamily="34" charset="0"/>
                <a:ea typeface="Calibri" panose="020F0502020204030204" pitchFamily="34" charset="0"/>
                <a:cs typeface="Times New Roman" panose="02020603050405020304" pitchFamily="18" charset="0"/>
              </a:rPr>
              <a:t>1</a:t>
            </a:r>
            <a:r>
              <a:rPr lang="en-US" sz="4000" u="sng" kern="100" dirty="0">
                <a:effectLst/>
                <a:latin typeface="Calibri" panose="020F0502020204030204" pitchFamily="34" charset="0"/>
                <a:ea typeface="Calibri" panose="020F0502020204030204" pitchFamily="34" charset="0"/>
                <a:cs typeface="Calibri" panose="020F0502020204030204" pitchFamily="34" charset="0"/>
              </a:rPr>
              <a:t>. Executive Summary</a:t>
            </a:r>
            <a:endParaRPr lang="en-IN" sz="4000" dirty="0"/>
          </a:p>
        </p:txBody>
      </p:sp>
      <p:sp>
        <p:nvSpPr>
          <p:cNvPr id="3" name="Content Placeholder 2">
            <a:extLst>
              <a:ext uri="{FF2B5EF4-FFF2-40B4-BE49-F238E27FC236}">
                <a16:creationId xmlns:a16="http://schemas.microsoft.com/office/drawing/2014/main" id="{20B80C18-4A88-6F8A-487E-CA515ED6A8F6}"/>
              </a:ext>
            </a:extLst>
          </p:cNvPr>
          <p:cNvSpPr>
            <a:spLocks noGrp="1"/>
          </p:cNvSpPr>
          <p:nvPr>
            <p:ph idx="1"/>
          </p:nvPr>
        </p:nvSpPr>
        <p:spPr>
          <a:xfrm>
            <a:off x="838199" y="2686323"/>
            <a:ext cx="11127659" cy="3433583"/>
          </a:xfrm>
        </p:spPr>
        <p:txBody>
          <a:bodyPr>
            <a:normAutofit/>
          </a:bodyPr>
          <a:lstStyle/>
          <a:p>
            <a:pPr marL="0" indent="0">
              <a:spcBef>
                <a:spcPts val="1200"/>
              </a:spcBef>
              <a:spcAft>
                <a:spcPts val="12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spcBef>
                <a:spcPts val="1200"/>
              </a:spcBef>
              <a:spcAft>
                <a:spcPts val="1200"/>
              </a:spcAft>
              <a:buNone/>
            </a:pPr>
            <a:r>
              <a:rPr lang="en-US" sz="2000" kern="100" dirty="0">
                <a:effectLst/>
                <a:latin typeface="Calibri" panose="020F0502020204030204" pitchFamily="34" charset="0"/>
                <a:ea typeface="Roboto" panose="02000000000000000000" pitchFamily="2" charset="0"/>
                <a:cs typeface="Calibri" panose="020F0502020204030204" pitchFamily="34" charset="0"/>
              </a:rPr>
              <a:t>Cybersecurity frameworks are comprehensive guidelines and structures designed to help organizations establish and maintain effective cybersecurity practices. They provide a systematic approach to managing and mitigating cybersecurity risks, protecting sensitive information, and ensuring the confidentiality, integrity, and availability of systems and data.</a:t>
            </a:r>
          </a:p>
          <a:p>
            <a:pPr marL="0" indent="0">
              <a:spcBef>
                <a:spcPts val="1200"/>
              </a:spcBef>
              <a:spcAft>
                <a:spcPts val="1200"/>
              </a:spcAft>
              <a:buNone/>
            </a:pP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sz="2000" dirty="0"/>
          </a:p>
        </p:txBody>
      </p:sp>
    </p:spTree>
    <p:extLst>
      <p:ext uri="{BB962C8B-B14F-4D97-AF65-F5344CB8AC3E}">
        <p14:creationId xmlns:p14="http://schemas.microsoft.com/office/powerpoint/2010/main" val="4132531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2E2A9-E77D-B7AA-5B9C-C9F862FC5C93}"/>
              </a:ext>
            </a:extLst>
          </p:cNvPr>
          <p:cNvSpPr>
            <a:spLocks noGrp="1"/>
          </p:cNvSpPr>
          <p:nvPr>
            <p:ph type="title"/>
          </p:nvPr>
        </p:nvSpPr>
        <p:spPr>
          <a:xfrm>
            <a:off x="581193" y="702156"/>
            <a:ext cx="7225075" cy="1013800"/>
          </a:xfrm>
        </p:spPr>
        <p:txBody>
          <a:bodyPr>
            <a:normAutofit/>
          </a:bodyPr>
          <a:lstStyle/>
          <a:p>
            <a:r>
              <a:rPr lang="en-US" u="sng" dirty="0">
                <a:effectLst/>
                <a:latin typeface="Calibri" panose="020F0502020204030204" pitchFamily="34" charset="0"/>
                <a:ea typeface="Calibri" panose="020F0502020204030204" pitchFamily="34" charset="0"/>
              </a:rPr>
              <a:t>2. Introduction</a:t>
            </a:r>
            <a:endParaRPr lang="en-IN" u="sng" dirty="0"/>
          </a:p>
        </p:txBody>
      </p:sp>
      <p:sp>
        <p:nvSpPr>
          <p:cNvPr id="3" name="Content Placeholder 2">
            <a:extLst>
              <a:ext uri="{FF2B5EF4-FFF2-40B4-BE49-F238E27FC236}">
                <a16:creationId xmlns:a16="http://schemas.microsoft.com/office/drawing/2014/main" id="{97148D67-F27D-23B3-75FB-563CB63EBED4}"/>
              </a:ext>
            </a:extLst>
          </p:cNvPr>
          <p:cNvSpPr>
            <a:spLocks noGrp="1"/>
          </p:cNvSpPr>
          <p:nvPr>
            <p:ph idx="1"/>
          </p:nvPr>
        </p:nvSpPr>
        <p:spPr>
          <a:xfrm>
            <a:off x="581194" y="1896533"/>
            <a:ext cx="7225074" cy="3962266"/>
          </a:xfrm>
        </p:spPr>
        <p:txBody>
          <a:bodyPr>
            <a:noAutofit/>
          </a:bodyPr>
          <a:lstStyle/>
          <a:p>
            <a:pPr marL="0" indent="0">
              <a:buNone/>
            </a:pPr>
            <a:r>
              <a:rPr lang="en-US" dirty="0">
                <a:effectLst/>
                <a:latin typeface="Calibri" panose="020F0502020204030204" pitchFamily="34" charset="0"/>
                <a:ea typeface="Calibri" panose="020F0502020204030204" pitchFamily="34" charset="0"/>
              </a:rPr>
              <a:t>ABC University recognizes the critical importance of cybersecurity in today's digital landscape. As an institution that handles sensitive information, it is crucial to protect data, ensure privacy, and mitigate the risks associated with cyber threats. This hypothetical scenario outlines the implementation of cybersecurity measures within ABC University, showcasing a systematic approach to safeguarding its digital assets and fostering a secure environment</a:t>
            </a:r>
            <a:endParaRPr lang="en-IN" dirty="0"/>
          </a:p>
        </p:txBody>
      </p:sp>
      <p:pic>
        <p:nvPicPr>
          <p:cNvPr id="5" name="Picture 4">
            <a:extLst>
              <a:ext uri="{FF2B5EF4-FFF2-40B4-BE49-F238E27FC236}">
                <a16:creationId xmlns:a16="http://schemas.microsoft.com/office/drawing/2014/main" id="{728B5A30-4111-429D-9931-C8EC10F9D02C}"/>
              </a:ext>
            </a:extLst>
          </p:cNvPr>
          <p:cNvPicPr>
            <a:picLocks noChangeAspect="1"/>
          </p:cNvPicPr>
          <p:nvPr/>
        </p:nvPicPr>
        <p:blipFill rotWithShape="1">
          <a:blip r:embed="rId2"/>
          <a:srcRect l="31970" r="32143" b="1"/>
          <a:stretch/>
        </p:blipFill>
        <p:spPr>
          <a:xfrm>
            <a:off x="8042147" y="600075"/>
            <a:ext cx="3695828" cy="5792788"/>
          </a:xfrm>
          <a:prstGeom prst="rect">
            <a:avLst/>
          </a:prstGeom>
        </p:spPr>
      </p:pic>
    </p:spTree>
    <p:extLst>
      <p:ext uri="{BB962C8B-B14F-4D97-AF65-F5344CB8AC3E}">
        <p14:creationId xmlns:p14="http://schemas.microsoft.com/office/powerpoint/2010/main" val="29119497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66CA-08F2-DF85-E6B1-9E2A1046C2F3}"/>
              </a:ext>
            </a:extLst>
          </p:cNvPr>
          <p:cNvSpPr>
            <a:spLocks noGrp="1"/>
          </p:cNvSpPr>
          <p:nvPr>
            <p:ph type="title"/>
          </p:nvPr>
        </p:nvSpPr>
        <p:spPr/>
        <p:txBody>
          <a:bodyPr>
            <a:normAutofit/>
          </a:bodyPr>
          <a:lstStyle/>
          <a:p>
            <a:r>
              <a:rPr lang="en-US" sz="1800" kern="100" dirty="0">
                <a:effectLst/>
                <a:latin typeface="Calibri" panose="020F0502020204030204" pitchFamily="34" charset="0"/>
                <a:ea typeface="Calibri" panose="020F0502020204030204" pitchFamily="34" charset="0"/>
                <a:cs typeface="Calibri" panose="020F0502020204030204" pitchFamily="34" charset="0"/>
              </a:rPr>
              <a:t>2.1 Organization overview.                                                                              </a:t>
            </a:r>
            <a:r>
              <a:rPr lang="en-US" sz="1800" b="1" dirty="0"/>
              <a:t>2.2. Purpose of the Framework:</a:t>
            </a:r>
            <a:br>
              <a:rPr lang="en-US" sz="1800" b="1" dirty="0"/>
            </a:br>
            <a:br>
              <a:rPr lang="en-IN" sz="1800" b="1"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1800" b="1" dirty="0"/>
          </a:p>
        </p:txBody>
      </p:sp>
      <p:graphicFrame>
        <p:nvGraphicFramePr>
          <p:cNvPr id="5" name="Content Placeholder 2">
            <a:extLst>
              <a:ext uri="{FF2B5EF4-FFF2-40B4-BE49-F238E27FC236}">
                <a16:creationId xmlns:a16="http://schemas.microsoft.com/office/drawing/2014/main" id="{D333AA57-F5C2-8C5D-591C-9E3A6917844C}"/>
              </a:ext>
            </a:extLst>
          </p:cNvPr>
          <p:cNvGraphicFramePr>
            <a:graphicFrameLocks noGrp="1"/>
          </p:cNvGraphicFramePr>
          <p:nvPr>
            <p:ph idx="1"/>
            <p:extLst>
              <p:ext uri="{D42A27DB-BD31-4B8C-83A1-F6EECF244321}">
                <p14:modId xmlns:p14="http://schemas.microsoft.com/office/powerpoint/2010/main" val="3171681940"/>
              </p:ext>
            </p:extLst>
          </p:nvPr>
        </p:nvGraphicFramePr>
        <p:xfrm>
          <a:off x="838200" y="1010653"/>
          <a:ext cx="10515600" cy="51663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90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9C468-8FFC-294D-1CC5-186E3FA2DFA5}"/>
              </a:ext>
            </a:extLst>
          </p:cNvPr>
          <p:cNvSpPr>
            <a:spLocks noGrp="1"/>
          </p:cNvSpPr>
          <p:nvPr>
            <p:ph type="title"/>
          </p:nvPr>
        </p:nvSpPr>
        <p:spPr>
          <a:xfrm>
            <a:off x="838200" y="0"/>
            <a:ext cx="10515600" cy="1325563"/>
          </a:xfrm>
        </p:spPr>
        <p:txBody>
          <a:bodyPr>
            <a:normAutofit/>
          </a:bodyPr>
          <a:lstStyle/>
          <a:p>
            <a:pPr algn="ctr"/>
            <a:r>
              <a:rPr lang="en-US" sz="2400" kern="100" dirty="0">
                <a:effectLst/>
                <a:highlight>
                  <a:srgbClr val="FFFFFF"/>
                </a:highlight>
                <a:latin typeface="Calibri" panose="020F0502020204030204" pitchFamily="34" charset="0"/>
                <a:ea typeface="Roboto" panose="02000000000000000000" pitchFamily="2" charset="0"/>
                <a:cs typeface="Calibri" panose="020F0502020204030204" pitchFamily="34" charset="0"/>
              </a:rPr>
              <a:t>2.2. Purpose of the Framework:</a:t>
            </a:r>
            <a:br>
              <a:rPr lang="en-IN" sz="2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sz="2400" dirty="0"/>
          </a:p>
        </p:txBody>
      </p:sp>
      <p:sp>
        <p:nvSpPr>
          <p:cNvPr id="3" name="Content Placeholder 2">
            <a:extLst>
              <a:ext uri="{FF2B5EF4-FFF2-40B4-BE49-F238E27FC236}">
                <a16:creationId xmlns:a16="http://schemas.microsoft.com/office/drawing/2014/main" id="{5E11D1AE-4252-13FC-1AE6-680E2C84B9D6}"/>
              </a:ext>
            </a:extLst>
          </p:cNvPr>
          <p:cNvSpPr>
            <a:spLocks noGrp="1"/>
          </p:cNvSpPr>
          <p:nvPr>
            <p:ph idx="1"/>
          </p:nvPr>
        </p:nvSpPr>
        <p:spPr>
          <a:xfrm>
            <a:off x="631722" y="812903"/>
            <a:ext cx="10515600" cy="5597730"/>
          </a:xfrm>
        </p:spPr>
        <p:txBody>
          <a:bodyPr>
            <a:noAutofit/>
          </a:bodyPr>
          <a:lstStyle/>
          <a:p>
            <a:pPr algn="just">
              <a:lnSpc>
                <a:spcPct val="107000"/>
              </a:lnSpc>
              <a:spcAft>
                <a:spcPts val="800"/>
              </a:spcAft>
            </a:pPr>
            <a:r>
              <a:rPr lang="en-US" sz="1200"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ABC University seeks to implement a cybersecurity framework to ensure a well-structured and all-encompassing approach to safeguarding its systems, data, and network infrastructure from cyber threats. The implementation of this framework serves the following specific purposes and brings forth the following benefits for ABC University:</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Bef>
                <a:spcPts val="1500"/>
              </a:spcBef>
              <a:spcAft>
                <a:spcPts val="800"/>
              </a:spcAft>
              <a:buFont typeface="Wingdings" panose="05000000000000000000" pitchFamily="2" charset="2"/>
              <a:buChar char="Ø"/>
            </a:pPr>
            <a:r>
              <a:rPr lang="en-US" sz="12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Risk Management: A cybersecurity framework helps ABC University identify and assess the cybersecurity risks associated with their academic and administrative operations. It allows them to prioritize risks, allocate appropriate resources, and implement risk mitigation measures to protect sensitive information, academic records, and research data.</a:t>
            </a:r>
            <a:endParaRPr lang="en-IN" sz="12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800"/>
              </a:spcAft>
              <a:buFont typeface="Wingdings" panose="05000000000000000000" pitchFamily="2" charset="2"/>
              <a:buChar char="Ø"/>
            </a:pPr>
            <a:r>
              <a:rPr lang="en-US" sz="12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Compliance and Legal Requirements: As an educational institution, ABC University may have specific legal and regulatory requirements related to data privacy, student records, and research compliance. Implementing a cybersecurity framework helps the university ensure compliance with relevant laws and regulations, reducing the risk of penalties and legal consequences.</a:t>
            </a:r>
            <a:endParaRPr lang="en-IN" sz="12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800"/>
              </a:spcAft>
              <a:buFont typeface="Wingdings" panose="05000000000000000000" pitchFamily="2" charset="2"/>
              <a:buChar char="Ø"/>
            </a:pPr>
            <a:r>
              <a:rPr lang="en-US" sz="12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Protection of Intellectual Property: Universities often generate valuable intellectual property through research, innovation, and development activities. A cybersecurity framework helps safeguard intellectual property by implementing measures such as access controls, encryption, and secure storage to prevent unauthorized access, theft, or disclosure.</a:t>
            </a:r>
            <a:endParaRPr lang="en-IN" sz="12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800"/>
              </a:spcAft>
              <a:buFont typeface="Wingdings" panose="05000000000000000000" pitchFamily="2" charset="2"/>
              <a:buChar char="Ø"/>
            </a:pPr>
            <a:r>
              <a:rPr lang="en-US" sz="12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Incident Response and Recovery: A cybersecurity framework provides guidelines and procedures for ABC University to effectively respond to and recover from cybersecurity incidents. It helps establish incident response teams, define incident escalation processes, and outline steps for minimizing the impact of security breaches, including data breaches, malware attacks, or network intrusions.</a:t>
            </a:r>
            <a:endParaRPr lang="en-IN" sz="12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800"/>
              </a:spcAft>
              <a:buFont typeface="Wingdings" panose="05000000000000000000" pitchFamily="2" charset="2"/>
              <a:buChar char="Ø"/>
            </a:pPr>
            <a:r>
              <a:rPr lang="en-US" sz="12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User Awareness and Training: Universities typically have a diverse user base, including students, faculty, staff, and administrators. A cybersecurity framework ensures that adequate training and awareness programs are in place to educate users about cybersecurity best practices, safe computing habits, and the potential risks associated with technology usage. This helps promote a culture of cybersecurity awareness throughout the university community.</a:t>
            </a:r>
            <a:endParaRPr lang="en-IN" sz="12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1200"/>
              </a:spcAft>
              <a:buFont typeface="Wingdings" panose="05000000000000000000" pitchFamily="2" charset="2"/>
              <a:buChar char="Ø"/>
            </a:pPr>
            <a:r>
              <a:rPr lang="en-US" sz="12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Continuous Monitoring and Improvement: A cybersecurity framework emphasizes the importance of ongoing monitoring, evaluation, and improvement of security practices. ABC University can establish processes to monitor their network infrastructure, conduct vulnerability assessments, and regularly update security controls to address emerging threats and vulnerabilities.</a:t>
            </a:r>
            <a:endParaRPr lang="en-IN" sz="1200" dirty="0"/>
          </a:p>
        </p:txBody>
      </p:sp>
    </p:spTree>
    <p:extLst>
      <p:ext uri="{BB962C8B-B14F-4D97-AF65-F5344CB8AC3E}">
        <p14:creationId xmlns:p14="http://schemas.microsoft.com/office/powerpoint/2010/main" val="3949818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7C0FA-B407-ADDF-4846-6F2D3679E460}"/>
              </a:ext>
            </a:extLst>
          </p:cNvPr>
          <p:cNvSpPr>
            <a:spLocks noGrp="1"/>
          </p:cNvSpPr>
          <p:nvPr>
            <p:ph type="title"/>
          </p:nvPr>
        </p:nvSpPr>
        <p:spPr>
          <a:xfrm flipV="1">
            <a:off x="838200" y="-983226"/>
            <a:ext cx="10515600" cy="1348351"/>
          </a:xfrm>
        </p:spPr>
        <p:txBody>
          <a:bodyPr/>
          <a:lstStyle/>
          <a:p>
            <a:endParaRPr lang="en-IN" dirty="0"/>
          </a:p>
        </p:txBody>
      </p:sp>
      <p:sp>
        <p:nvSpPr>
          <p:cNvPr id="3" name="Content Placeholder 2">
            <a:extLst>
              <a:ext uri="{FF2B5EF4-FFF2-40B4-BE49-F238E27FC236}">
                <a16:creationId xmlns:a16="http://schemas.microsoft.com/office/drawing/2014/main" id="{458A2EC1-F6D6-EC92-4DA1-C9BF16385CB4}"/>
              </a:ext>
            </a:extLst>
          </p:cNvPr>
          <p:cNvSpPr>
            <a:spLocks noGrp="1"/>
          </p:cNvSpPr>
          <p:nvPr>
            <p:ph idx="1"/>
          </p:nvPr>
        </p:nvSpPr>
        <p:spPr>
          <a:xfrm>
            <a:off x="710381" y="235513"/>
            <a:ext cx="10515600" cy="5811838"/>
          </a:xfrm>
        </p:spPr>
        <p:txBody>
          <a:bodyPr>
            <a:noAutofit/>
          </a:bodyPr>
          <a:lstStyle/>
          <a:p>
            <a:pPr marL="0" indent="0" algn="ctr">
              <a:lnSpc>
                <a:spcPct val="107000"/>
              </a:lnSpc>
              <a:spcAft>
                <a:spcPts val="800"/>
              </a:spcAft>
              <a:buNone/>
            </a:pPr>
            <a:r>
              <a:rPr lang="en-US" sz="3200" kern="100" dirty="0">
                <a:effectLst/>
                <a:highlight>
                  <a:srgbClr val="FFFFFF"/>
                </a:highlight>
                <a:latin typeface="Calibri" panose="020F0502020204030204" pitchFamily="34" charset="0"/>
                <a:ea typeface="Roboto" panose="02000000000000000000" pitchFamily="2" charset="0"/>
                <a:cs typeface="Calibri" panose="020F0502020204030204" pitchFamily="34" charset="0"/>
              </a:rPr>
              <a:t>2.3. Scope:</a:t>
            </a:r>
            <a:endParaRPr lang="en-IN" sz="32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1400"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The cybersecurity framework for ABC University encompasses a wide range of systems, networks, and assets within the university's environment. Its purpose is to provide comprehensive protection and security measures for the following:</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Bef>
                <a:spcPts val="1200"/>
              </a:spcBef>
              <a:spcAft>
                <a:spcPts val="800"/>
              </a:spcAft>
              <a:buFont typeface="Wingdings" panose="05000000000000000000" pitchFamily="2" charset="2"/>
              <a:buChar char="Ø"/>
            </a:pPr>
            <a:r>
              <a:rPr lang="en-US" sz="14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Information Systems: The framework covers all information systems used at ABC University, including servers, databases, workstations, laptops, mobile devices, and other computing devices. Its focus is on securing these systems against unauthorized access, malware, and other cyber threats.</a:t>
            </a:r>
            <a:endParaRPr lang="en-IN" sz="14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800"/>
              </a:spcAft>
              <a:buFont typeface="Wingdings" panose="05000000000000000000" pitchFamily="2" charset="2"/>
              <a:buChar char="Ø"/>
            </a:pPr>
            <a:r>
              <a:rPr lang="en-US" sz="14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Network Infrastructure: ABC University's network infrastructure, which includes routers, switches, firewalls, wireless access points, and other network devices, is included in the framework. It aims to ensure the security of the network, protecting it against potential intrusions, data breaches, and unauthorized access.</a:t>
            </a:r>
            <a:endParaRPr lang="en-IN" sz="14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800"/>
              </a:spcAft>
              <a:buFont typeface="Wingdings" panose="05000000000000000000" pitchFamily="2" charset="2"/>
              <a:buChar char="Ø"/>
            </a:pPr>
            <a:r>
              <a:rPr lang="en-US" sz="14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Data and Information Assets: The framework is designed to safeguard sensitive data and information assets held by ABC University. This includes student </a:t>
            </a:r>
            <a:endParaRPr lang="en-IN" sz="14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800"/>
              </a:spcAft>
              <a:buFont typeface="Wingdings" panose="05000000000000000000" pitchFamily="2" charset="2"/>
              <a:buChar char="Ø"/>
            </a:pPr>
            <a:r>
              <a:rPr lang="en-US" sz="14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records, research data, financial information, and intellectual property. Measures such as encryption, access controls, and data backup strategies are implemented to protect the confidentiality, integrity, and availability of these assets.</a:t>
            </a:r>
            <a:endParaRPr lang="en-IN" sz="14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800"/>
              </a:spcAft>
              <a:buFont typeface="Wingdings" panose="05000000000000000000" pitchFamily="2" charset="2"/>
              <a:buChar char="Ø"/>
            </a:pPr>
            <a:r>
              <a:rPr lang="en-US" sz="14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Cloud Services: If ABC University utilizes cloud services, the framework extends its coverage to include the security aspects of these services. It encompasses evaluating the security of cloud providers, implementing appropriate access controls, and ensuring the protection and privacy of data in the cloud environment.</a:t>
            </a:r>
            <a:endParaRPr lang="en-IN" sz="14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a:p>
            <a:pPr lvl="0" algn="just">
              <a:lnSpc>
                <a:spcPct val="115000"/>
              </a:lnSpc>
              <a:spcAft>
                <a:spcPts val="800"/>
              </a:spcAft>
              <a:buFont typeface="Wingdings" panose="05000000000000000000" pitchFamily="2" charset="2"/>
              <a:buChar char="Ø"/>
            </a:pPr>
            <a:r>
              <a:rPr lang="en-US" sz="1400" u="none" strike="noStrike" kern="100" dirty="0">
                <a:solidFill>
                  <a:srgbClr val="000000"/>
                </a:solidFill>
                <a:effectLst/>
                <a:highlight>
                  <a:srgbClr val="FFFFFF"/>
                </a:highlight>
                <a:latin typeface="Calibri" panose="020F0502020204030204" pitchFamily="34" charset="0"/>
                <a:ea typeface="Roboto" panose="02000000000000000000" pitchFamily="2" charset="0"/>
                <a:cs typeface="Calibri" panose="020F0502020204030204" pitchFamily="34" charset="0"/>
              </a:rPr>
              <a:t>Physical Infrastructure: The framework also addresses the security of physical assets and infrastructure at ABC University. This includes access control systems, surveillance cameras, server rooms, and other physical security measures to prevent unauthorized entry, theft, and tampering.</a:t>
            </a:r>
            <a:endParaRPr lang="en-IN" sz="1400" u="none" strike="noStrike"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4112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B44081-1A52-5282-7E11-10A37D7CDBEE}"/>
              </a:ext>
            </a:extLst>
          </p:cNvPr>
          <p:cNvSpPr txBox="1"/>
          <p:nvPr/>
        </p:nvSpPr>
        <p:spPr>
          <a:xfrm>
            <a:off x="0" y="0"/>
            <a:ext cx="12192000" cy="7102072"/>
          </a:xfrm>
          <a:prstGeom prst="rect">
            <a:avLst/>
          </a:prstGeom>
          <a:noFill/>
        </p:spPr>
        <p:txBody>
          <a:bodyPr wrap="square">
            <a:spAutoFit/>
          </a:bodyPr>
          <a:lstStyle/>
          <a:p>
            <a:pPr algn="ctr">
              <a:lnSpc>
                <a:spcPct val="107000"/>
              </a:lnSpc>
              <a:spcAft>
                <a:spcPts val="800"/>
              </a:spcAft>
            </a:pPr>
            <a:r>
              <a:rPr lang="en-US" sz="2800" u="sng" kern="100" dirty="0">
                <a:effectLst/>
                <a:latin typeface="Calibri" panose="020F0502020204030204" pitchFamily="34" charset="0"/>
                <a:ea typeface="Calibri" panose="020F0502020204030204" pitchFamily="34" charset="0"/>
                <a:cs typeface="Times New Roman" panose="02020603050405020304" pitchFamily="18" charset="0"/>
              </a:rPr>
              <a:t>3. RISK ASSESMENT</a:t>
            </a:r>
            <a:endParaRPr lang="en-IN" sz="2800" u="sng"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risk assessment methodology employed for the university network involved the systematic identification of assets, threats, vulnerabilities, and potential impacts.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2800" kern="100" dirty="0">
                <a:effectLst/>
                <a:latin typeface="Calibri" panose="020F0502020204030204" pitchFamily="34" charset="0"/>
                <a:ea typeface="Calibri" panose="020F0502020204030204" pitchFamily="34" charset="0"/>
                <a:cs typeface="Calibri" panose="020F0502020204030204" pitchFamily="34" charset="0"/>
              </a:rPr>
              <a:t>3.1. Methodology:</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 Asset Identification: All the assets within the university network were identified. This included hardware components, software systems, data repositories, network infrastructure, and any other critical resources.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 Threat Identification: Various potential threats to the university network were identified. These could include external threats like hackers, malware, or physical attacks, as well as internal threats such as unauthorized access or data leakage.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 Vulnerability Assessment: A comprehensive assessment was conducted to identify vulnerabilities or weaknesses within the university network. This involved analyzing the security controls, configurations, and practices in place to determine any potential vulnerabilities that could be exploited by threats.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 Impact Analysis: The potential impact of each identified threat on the assets was analyzed. This assessment considered the potential consequences of successful attacks or security breaches, such as data loss, service disruption, financial loss, reputational damage, or regulatory non-compliance.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80158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1552C1-F2F8-1AB4-D080-A23D934FC557}"/>
              </a:ext>
            </a:extLst>
          </p:cNvPr>
          <p:cNvSpPr txBox="1"/>
          <p:nvPr/>
        </p:nvSpPr>
        <p:spPr>
          <a:xfrm>
            <a:off x="0" y="417095"/>
            <a:ext cx="12192000" cy="6480364"/>
          </a:xfrm>
          <a:prstGeom prst="rect">
            <a:avLst/>
          </a:prstGeom>
          <a:noFill/>
        </p:spPr>
        <p:txBody>
          <a:bodyPr wrap="square">
            <a:spAutoFit/>
          </a:bodyPr>
          <a:lstStyle/>
          <a:p>
            <a:pPr algn="ctr">
              <a:lnSpc>
                <a:spcPct val="107000"/>
              </a:lnSpc>
              <a:spcAft>
                <a:spcPts val="800"/>
              </a:spcAft>
            </a:pPr>
            <a:r>
              <a:rPr lang="en-US" sz="2800" kern="100" dirty="0">
                <a:effectLst/>
                <a:latin typeface="Calibri" panose="020F0502020204030204" pitchFamily="34" charset="0"/>
                <a:ea typeface="Calibri" panose="020F0502020204030204" pitchFamily="34" charset="0"/>
                <a:cs typeface="Calibri" panose="020F0502020204030204" pitchFamily="34" charset="0"/>
              </a:rPr>
              <a:t>3.2. Findings:</a:t>
            </a:r>
            <a:endParaRPr lang="en-IN" sz="2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Based on the risk assessment, the identified risks were prioritized by considering their potential impact and likelihood. The findings of the risk assessment were used to develop a risk register or matrix, which categorized risks based on their severity and probability. The prioritization of risks allowed for a focused allocation of resources and efforts towards addressing the most critical risks first.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The risk assessment findings may have highlighted risks such as: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kern="100" dirty="0">
                <a:effectLst/>
                <a:latin typeface="Calibri" panose="020F0502020204030204" pitchFamily="34" charset="0"/>
                <a:ea typeface="Calibri" panose="020F0502020204030204" pitchFamily="34" charset="0"/>
                <a:cs typeface="Calibri" panose="020F0502020204030204" pitchFamily="34" charset="0"/>
              </a:rPr>
              <a:t> </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 High-impact risks with a high likelihood of occurrence: These risks pose significant potential harm to the university network and are likely to occur. Immediate attention and mitigation measures should be prioritized for these risks.</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 Moderate-impact risks with a moderate likelihood of occurrence: These risks have a moderate potential impact on the network and are reasonably likely to occur. Mitigation measures should be planned and implemented to reduce their likelihood or impact.</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Wingdings" panose="05000000000000000000" pitchFamily="2" charset="2"/>
              <a:buChar char="Ø"/>
            </a:pPr>
            <a:r>
              <a:rPr lang="en-US" sz="1800" kern="100" dirty="0">
                <a:effectLst/>
                <a:latin typeface="Calibri" panose="020F0502020204030204" pitchFamily="34" charset="0"/>
                <a:ea typeface="Calibri" panose="020F0502020204030204" pitchFamily="34" charset="0"/>
                <a:cs typeface="Calibri" panose="020F0502020204030204" pitchFamily="34" charset="0"/>
              </a:rPr>
              <a:t> Low-impact risks with a low likelihood of occurrence: These risks have a relatively low potential impact on the network, and their likelihood of occurrence is low. While these risks may be less critical, monitoring and mitigation strategies should still be put in place to address them if they arise.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949255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AE6F2518-B084-4896-AF52-66CC2144AA26}"/>
    </a:ext>
  </a:extLst>
</a:theme>
</file>

<file path=docProps/app.xml><?xml version="1.0" encoding="utf-8"?>
<Properties xmlns="http://schemas.openxmlformats.org/officeDocument/2006/extended-properties" xmlns:vt="http://schemas.openxmlformats.org/officeDocument/2006/docPropsVTypes">
  <Template>Office Theme 2013 - 2022</Template>
  <TotalTime>167</TotalTime>
  <Words>4857</Words>
  <Application>Microsoft Office PowerPoint</Application>
  <PresentationFormat>Widescreen</PresentationFormat>
  <Paragraphs>281</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Symbol</vt:lpstr>
      <vt:lpstr>Times New Roman</vt:lpstr>
      <vt:lpstr>Wingdings</vt:lpstr>
      <vt:lpstr>Office Theme</vt:lpstr>
      <vt:lpstr>MINOR PROJECT                                - BY GROUP HOSTA</vt:lpstr>
      <vt:lpstr>INDEX</vt:lpstr>
      <vt:lpstr>1. Executive Summary</vt:lpstr>
      <vt:lpstr>2. Introduction</vt:lpstr>
      <vt:lpstr>2.1 Organization overview.                                                                              2.2. Purpose of the Framework:  </vt:lpstr>
      <vt:lpstr>2.2. Purpose of the Framework: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MINOR PROJECT                              - BY GROUP HOSTA </dc:title>
  <dc:creator>Nikita Nikale</dc:creator>
  <cp:lastModifiedBy>Nikita Nikale</cp:lastModifiedBy>
  <cp:revision>4</cp:revision>
  <dcterms:created xsi:type="dcterms:W3CDTF">2023-07-01T18:09:09Z</dcterms:created>
  <dcterms:modified xsi:type="dcterms:W3CDTF">2023-07-02T17:19:39Z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2023-07-01T19:40:52Z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dbc480cb-6e98-4a4b-825f-83d449278590</vt:lpwstr>
  </property>
  <property fmtid="{D5CDD505-2E9C-101B-9397-08002B2CF9AE}" pid="7" name="MSIP_Label_defa4170-0d19-0005-0004-bc88714345d2_ActionId">
    <vt:lpwstr>0b4870a6-c26b-46f9-9edc-f52e54213c22</vt:lpwstr>
  </property>
  <property fmtid="{D5CDD505-2E9C-101B-9397-08002B2CF9AE}" pid="8" name="MSIP_Label_defa4170-0d19-0005-0004-bc88714345d2_ContentBits">
    <vt:lpwstr>0</vt:lpwstr>
  </property>
</Properties>
</file>