
<file path=[Content_Types].xml><?xml version="1.0" encoding="utf-8"?>
<Types xmlns="http://schemas.openxmlformats.org/package/2006/content-types">
  <Default Extension="gif" ContentType="image/gi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778"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1">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1">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1">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186301" y="2527554"/>
            <a:ext cx="3819397" cy="513714"/>
          </a:xfrm>
          <a:prstGeom prst="rect">
            <a:avLst/>
          </a:prstGeom>
        </p:spPr>
        <p:txBody>
          <a:bodyPr wrap="square" lIns="0" tIns="0" rIns="0" bIns="0">
            <a:spAutoFit/>
          </a:bodyPr>
          <a:lstStyle>
            <a:lvl1pPr>
              <a:defRPr sz="3200" b="0" i="1">
                <a:solidFill>
                  <a:schemeClr val="tx1"/>
                </a:solidFill>
                <a:latin typeface="Calibri Light"/>
                <a:cs typeface="Calibri Light"/>
              </a:defRPr>
            </a:lvl1pPr>
          </a:lstStyle>
          <a:p>
            <a:endParaRPr/>
          </a:p>
        </p:txBody>
      </p:sp>
      <p:sp>
        <p:nvSpPr>
          <p:cNvPr id="3" name="Holder 3"/>
          <p:cNvSpPr>
            <a:spLocks noGrp="1"/>
          </p:cNvSpPr>
          <p:nvPr>
            <p:ph type="body" idx="1"/>
          </p:nvPr>
        </p:nvSpPr>
        <p:spPr>
          <a:xfrm>
            <a:off x="883031" y="1988566"/>
            <a:ext cx="10425937" cy="2718435"/>
          </a:xfrm>
          <a:prstGeom prst="rect">
            <a:avLst/>
          </a:prstGeom>
        </p:spPr>
        <p:txBody>
          <a:bodyPr wrap="square" lIns="0" tIns="0" rIns="0" bIns="0">
            <a:spAutoFit/>
          </a:bodyPr>
          <a:lstStyle>
            <a:lvl1pPr>
              <a:defRPr sz="16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709145" y="6576847"/>
            <a:ext cx="231775" cy="178434"/>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firstdarkangel2001.deviantart.com/art/Animated-Star-Background-Stock-649474574" TargetMode="External"/><Relationship Id="rId2" Type="http://schemas.openxmlformats.org/officeDocument/2006/relationships/image" Target="../media/image17.gi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C0085F-D9E2-4DFC-9DFD-D1EB332E9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00"/>
            <a:ext cx="12192000" cy="7493000"/>
          </a:xfrm>
          <a:prstGeom prst="rect">
            <a:avLst/>
          </a:prstGeom>
        </p:spPr>
      </p:pic>
      <p:sp>
        <p:nvSpPr>
          <p:cNvPr id="3" name="object 3"/>
          <p:cNvSpPr txBox="1">
            <a:spLocks noGrp="1"/>
          </p:cNvSpPr>
          <p:nvPr>
            <p:ph type="title"/>
          </p:nvPr>
        </p:nvSpPr>
        <p:spPr>
          <a:xfrm>
            <a:off x="0" y="3101533"/>
            <a:ext cx="7467600" cy="505267"/>
          </a:xfrm>
          <a:prstGeom prst="rect">
            <a:avLst/>
          </a:prstGeom>
        </p:spPr>
        <p:txBody>
          <a:bodyPr vert="horz" wrap="square" lIns="0" tIns="12700" rIns="0" bIns="0" rtlCol="0">
            <a:spAutoFit/>
          </a:bodyPr>
          <a:lstStyle/>
          <a:p>
            <a:pPr marL="12700" algn="ctr">
              <a:lnSpc>
                <a:spcPct val="100000"/>
              </a:lnSpc>
              <a:spcBef>
                <a:spcPts val="100"/>
              </a:spcBef>
            </a:pPr>
            <a:r>
              <a:rPr lang="en-US" b="0" i="0" dirty="0">
                <a:solidFill>
                  <a:schemeClr val="bg1"/>
                </a:solidFill>
                <a:effectLst/>
                <a:latin typeface="Segoe UI" panose="020B0502040204020203" pitchFamily="34" charset="0"/>
                <a:cs typeface="Segoe UI" panose="020B0502040204020203" pitchFamily="34" charset="0"/>
              </a:rPr>
              <a:t>Capstone Project – Telecom Churn</a:t>
            </a:r>
            <a:endParaRPr dirty="0">
              <a:solidFill>
                <a:schemeClr val="bg1"/>
              </a:solidFill>
              <a:latin typeface="Segoe UI" panose="020B0502040204020203" pitchFamily="34" charset="0"/>
              <a:cs typeface="Segoe UI" panose="020B0502040204020203" pitchFamily="34" charset="0"/>
            </a:endParaRPr>
          </a:p>
        </p:txBody>
      </p:sp>
      <p:sp>
        <p:nvSpPr>
          <p:cNvPr id="4" name="object 4"/>
          <p:cNvSpPr txBox="1"/>
          <p:nvPr/>
        </p:nvSpPr>
        <p:spPr>
          <a:xfrm>
            <a:off x="0" y="4445000"/>
            <a:ext cx="7086600" cy="289823"/>
          </a:xfrm>
          <a:prstGeom prst="rect">
            <a:avLst/>
          </a:prstGeom>
        </p:spPr>
        <p:txBody>
          <a:bodyPr vert="horz" wrap="square" lIns="0" tIns="12700" rIns="0" bIns="0" rtlCol="0">
            <a:spAutoFit/>
          </a:bodyPr>
          <a:lstStyle/>
          <a:p>
            <a:pPr marL="12700" algn="r">
              <a:lnSpc>
                <a:spcPct val="100000"/>
              </a:lnSpc>
              <a:spcBef>
                <a:spcPts val="100"/>
              </a:spcBef>
              <a:tabLst>
                <a:tab pos="601980" algn="l"/>
                <a:tab pos="1765300" algn="l"/>
                <a:tab pos="3024505" algn="l"/>
                <a:tab pos="3644265" algn="l"/>
                <a:tab pos="4199255" algn="l"/>
                <a:tab pos="5002530" algn="l"/>
              </a:tabLst>
            </a:pPr>
            <a:r>
              <a:rPr lang="en-US" sz="1800" dirty="0">
                <a:solidFill>
                  <a:schemeClr val="bg1"/>
                </a:solidFill>
                <a:latin typeface="Segoe UI" panose="020B0502040204020203" pitchFamily="34" charset="0"/>
                <a:cs typeface="Segoe UI" panose="020B0502040204020203" pitchFamily="34" charset="0"/>
              </a:rPr>
              <a:t>By A.R. </a:t>
            </a:r>
            <a:r>
              <a:rPr lang="en-US" sz="1800" dirty="0" err="1">
                <a:solidFill>
                  <a:schemeClr val="bg1"/>
                </a:solidFill>
                <a:latin typeface="Segoe UI" panose="020B0502040204020203" pitchFamily="34" charset="0"/>
                <a:cs typeface="Segoe UI" panose="020B0502040204020203" pitchFamily="34" charset="0"/>
              </a:rPr>
              <a:t>Premkumar</a:t>
            </a:r>
            <a:endParaRPr sz="1800" dirty="0">
              <a:solidFill>
                <a:schemeClr val="bg1"/>
              </a:solidFill>
              <a:latin typeface="Segoe UI" panose="020B0502040204020203" pitchFamily="34" charset="0"/>
              <a:cs typeface="Segoe UI" panose="020B0502040204020203" pitchFamily="34" charset="0"/>
            </a:endParaRPr>
          </a:p>
        </p:txBody>
      </p:sp>
      <p:sp>
        <p:nvSpPr>
          <p:cNvPr id="6" name="object 6"/>
          <p:cNvSpPr txBox="1"/>
          <p:nvPr/>
        </p:nvSpPr>
        <p:spPr>
          <a:xfrm>
            <a:off x="0" y="3683000"/>
            <a:ext cx="7620000" cy="405239"/>
          </a:xfrm>
          <a:prstGeom prst="rect">
            <a:avLst/>
          </a:prstGeom>
        </p:spPr>
        <p:txBody>
          <a:bodyPr vert="horz" wrap="square" lIns="0" tIns="127000" rIns="0" bIns="0" rtlCol="0">
            <a:spAutoFit/>
          </a:bodyPr>
          <a:lstStyle/>
          <a:p>
            <a:pPr marL="354965" algn="ctr">
              <a:lnSpc>
                <a:spcPct val="100000"/>
              </a:lnSpc>
              <a:spcBef>
                <a:spcPts val="1000"/>
              </a:spcBef>
            </a:pPr>
            <a:r>
              <a:rPr sz="1800" dirty="0">
                <a:solidFill>
                  <a:schemeClr val="bg1"/>
                </a:solidFill>
                <a:latin typeface="Segoe UI" panose="020B0502040204020203" pitchFamily="34" charset="0"/>
                <a:cs typeface="Segoe UI" panose="020B0502040204020203" pitchFamily="34" charset="0"/>
              </a:rPr>
              <a:t>U</a:t>
            </a:r>
            <a:r>
              <a:rPr lang="en-US" sz="1800" dirty="0">
                <a:solidFill>
                  <a:schemeClr val="bg1"/>
                </a:solidFill>
                <a:latin typeface="Segoe UI" panose="020B0502040204020203" pitchFamily="34" charset="0"/>
                <a:cs typeface="Segoe UI" panose="020B0502040204020203" pitchFamily="34" charset="0"/>
              </a:rPr>
              <a:t>sing </a:t>
            </a:r>
            <a:r>
              <a:rPr sz="1800" spc="-10" dirty="0">
                <a:solidFill>
                  <a:schemeClr val="bg1"/>
                </a:solidFill>
                <a:latin typeface="Segoe UI" panose="020B0502040204020203" pitchFamily="34" charset="0"/>
                <a:cs typeface="Segoe UI" panose="020B0502040204020203" pitchFamily="34" charset="0"/>
              </a:rPr>
              <a:t>L</a:t>
            </a:r>
            <a:r>
              <a:rPr lang="en-US" sz="1800" spc="-10" dirty="0">
                <a:solidFill>
                  <a:schemeClr val="bg1"/>
                </a:solidFill>
                <a:latin typeface="Segoe UI" panose="020B0502040204020203" pitchFamily="34" charset="0"/>
                <a:cs typeface="Segoe UI" panose="020B0502040204020203" pitchFamily="34" charset="0"/>
              </a:rPr>
              <a:t>ogistic </a:t>
            </a:r>
            <a:r>
              <a:rPr sz="1800" spc="-10" dirty="0">
                <a:solidFill>
                  <a:schemeClr val="bg1"/>
                </a:solidFill>
                <a:latin typeface="Segoe UI" panose="020B0502040204020203" pitchFamily="34" charset="0"/>
                <a:cs typeface="Segoe UI" panose="020B0502040204020203" pitchFamily="34" charset="0"/>
              </a:rPr>
              <a:t>R</a:t>
            </a:r>
            <a:r>
              <a:rPr lang="en-US" sz="1800" spc="-10" dirty="0">
                <a:solidFill>
                  <a:schemeClr val="bg1"/>
                </a:solidFill>
                <a:latin typeface="Segoe UI" panose="020B0502040204020203" pitchFamily="34" charset="0"/>
                <a:cs typeface="Segoe UI" panose="020B0502040204020203" pitchFamily="34" charset="0"/>
              </a:rPr>
              <a:t>egression</a:t>
            </a:r>
            <a:endParaRPr sz="1800" dirty="0">
              <a:solidFill>
                <a:schemeClr val="bg1"/>
              </a:solidFill>
              <a:latin typeface="Segoe UI" panose="020B0502040204020203" pitchFamily="34" charset="0"/>
              <a:cs typeface="Segoe UI"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228600"/>
            <a:ext cx="12192000" cy="444352"/>
          </a:xfrm>
          <a:prstGeom prst="rect">
            <a:avLst/>
          </a:prstGeom>
        </p:spPr>
        <p:txBody>
          <a:bodyPr vert="horz" wrap="square" lIns="0" tIns="13335" rIns="0" bIns="0" rtlCol="0">
            <a:spAutoFit/>
          </a:bodyPr>
          <a:lstStyle/>
          <a:p>
            <a:pPr marL="12700" algn="ctr">
              <a:lnSpc>
                <a:spcPct val="100000"/>
              </a:lnSpc>
              <a:spcBef>
                <a:spcPts val="105"/>
              </a:spcBef>
              <a:tabLst>
                <a:tab pos="1530985" algn="l"/>
                <a:tab pos="4069715" algn="l"/>
                <a:tab pos="4359275" algn="l"/>
              </a:tabLst>
            </a:pPr>
            <a:r>
              <a:rPr sz="2800" i="0" spc="250" dirty="0">
                <a:latin typeface="Segoe UI" panose="020B0502040204020203" pitchFamily="34" charset="0"/>
                <a:cs typeface="Segoe UI" panose="020B0502040204020203" pitchFamily="34" charset="0"/>
              </a:rPr>
              <a:t>M</a:t>
            </a:r>
            <a:r>
              <a:rPr sz="2800" i="0" spc="265" dirty="0">
                <a:latin typeface="Segoe UI" panose="020B0502040204020203" pitchFamily="34" charset="0"/>
                <a:cs typeface="Segoe UI" panose="020B0502040204020203" pitchFamily="34" charset="0"/>
              </a:rPr>
              <a:t>O</a:t>
            </a:r>
            <a:r>
              <a:rPr sz="2800" i="0" spc="270" dirty="0">
                <a:latin typeface="Segoe UI" panose="020B0502040204020203" pitchFamily="34" charset="0"/>
                <a:cs typeface="Segoe UI" panose="020B0502040204020203" pitchFamily="34" charset="0"/>
              </a:rPr>
              <a:t>D</a:t>
            </a:r>
            <a:r>
              <a:rPr sz="2800" i="0" spc="265" dirty="0">
                <a:latin typeface="Segoe UI" panose="020B0502040204020203" pitchFamily="34" charset="0"/>
                <a:cs typeface="Segoe UI" panose="020B0502040204020203" pitchFamily="34" charset="0"/>
              </a:rPr>
              <a:t>E</a:t>
            </a:r>
            <a:r>
              <a:rPr sz="2800" i="0" dirty="0">
                <a:latin typeface="Segoe UI" panose="020B0502040204020203" pitchFamily="34" charset="0"/>
                <a:cs typeface="Segoe UI" panose="020B0502040204020203" pitchFamily="34" charset="0"/>
              </a:rPr>
              <a:t>L</a:t>
            </a:r>
            <a:r>
              <a:rPr lang="en-US" sz="2800" i="0" dirty="0">
                <a:latin typeface="Segoe UI" panose="020B0502040204020203" pitchFamily="34" charset="0"/>
                <a:cs typeface="Segoe UI" panose="020B0502040204020203" pitchFamily="34" charset="0"/>
              </a:rPr>
              <a:t> </a:t>
            </a:r>
            <a:r>
              <a:rPr sz="2800" i="0" spc="275" dirty="0">
                <a:latin typeface="Segoe UI" panose="020B0502040204020203" pitchFamily="34" charset="0"/>
                <a:cs typeface="Segoe UI" panose="020B0502040204020203" pitchFamily="34" charset="0"/>
              </a:rPr>
              <a:t>E</a:t>
            </a:r>
            <a:r>
              <a:rPr sz="2800" i="0" spc="130" dirty="0">
                <a:latin typeface="Segoe UI" panose="020B0502040204020203" pitchFamily="34" charset="0"/>
                <a:cs typeface="Segoe UI" panose="020B0502040204020203" pitchFamily="34" charset="0"/>
              </a:rPr>
              <a:t>V</a:t>
            </a:r>
            <a:r>
              <a:rPr sz="2800" i="0" spc="265" dirty="0">
                <a:latin typeface="Segoe UI" panose="020B0502040204020203" pitchFamily="34" charset="0"/>
                <a:cs typeface="Segoe UI" panose="020B0502040204020203" pitchFamily="34" charset="0"/>
              </a:rPr>
              <a:t>A</a:t>
            </a:r>
            <a:r>
              <a:rPr sz="2800" i="0" spc="210" dirty="0">
                <a:latin typeface="Segoe UI" panose="020B0502040204020203" pitchFamily="34" charset="0"/>
                <a:cs typeface="Segoe UI" panose="020B0502040204020203" pitchFamily="34" charset="0"/>
              </a:rPr>
              <a:t>L</a:t>
            </a:r>
            <a:r>
              <a:rPr sz="2800" i="0" spc="200" dirty="0">
                <a:latin typeface="Segoe UI" panose="020B0502040204020203" pitchFamily="34" charset="0"/>
                <a:cs typeface="Segoe UI" panose="020B0502040204020203" pitchFamily="34" charset="0"/>
              </a:rPr>
              <a:t>U</a:t>
            </a:r>
            <a:r>
              <a:rPr sz="2800" i="0" spc="10" dirty="0">
                <a:latin typeface="Segoe UI" panose="020B0502040204020203" pitchFamily="34" charset="0"/>
                <a:cs typeface="Segoe UI" panose="020B0502040204020203" pitchFamily="34" charset="0"/>
              </a:rPr>
              <a:t>A</a:t>
            </a:r>
            <a:r>
              <a:rPr sz="2800" i="0" spc="270" dirty="0">
                <a:latin typeface="Segoe UI" panose="020B0502040204020203" pitchFamily="34" charset="0"/>
                <a:cs typeface="Segoe UI" panose="020B0502040204020203" pitchFamily="34" charset="0"/>
              </a:rPr>
              <a:t>TI</a:t>
            </a:r>
            <a:r>
              <a:rPr sz="2800" i="0" spc="250" dirty="0">
                <a:latin typeface="Segoe UI" panose="020B0502040204020203" pitchFamily="34" charset="0"/>
                <a:cs typeface="Segoe UI" panose="020B0502040204020203" pitchFamily="34" charset="0"/>
              </a:rPr>
              <a:t>O</a:t>
            </a:r>
            <a:r>
              <a:rPr sz="2800" i="0" dirty="0">
                <a:latin typeface="Segoe UI" panose="020B0502040204020203" pitchFamily="34" charset="0"/>
                <a:cs typeface="Segoe UI" panose="020B0502040204020203" pitchFamily="34" charset="0"/>
              </a:rPr>
              <a:t>N</a:t>
            </a:r>
            <a:r>
              <a:rPr lang="en-US" sz="2800" i="0" dirty="0">
                <a:latin typeface="Segoe UI" panose="020B0502040204020203" pitchFamily="34" charset="0"/>
                <a:cs typeface="Segoe UI" panose="020B0502040204020203" pitchFamily="34" charset="0"/>
              </a:rPr>
              <a:t> </a:t>
            </a:r>
            <a:r>
              <a:rPr sz="2800" i="0" dirty="0">
                <a:latin typeface="Segoe UI" panose="020B0502040204020203" pitchFamily="34" charset="0"/>
                <a:cs typeface="Segoe UI" panose="020B0502040204020203" pitchFamily="34" charset="0"/>
              </a:rPr>
              <a:t>-</a:t>
            </a:r>
            <a:r>
              <a:rPr lang="en-US" sz="2800" i="0" dirty="0">
                <a:latin typeface="Segoe UI" panose="020B0502040204020203" pitchFamily="34" charset="0"/>
                <a:cs typeface="Segoe UI" panose="020B0502040204020203" pitchFamily="34" charset="0"/>
              </a:rPr>
              <a:t> </a:t>
            </a:r>
            <a:r>
              <a:rPr sz="2800" i="0" spc="235" dirty="0">
                <a:latin typeface="Segoe UI" panose="020B0502040204020203" pitchFamily="34" charset="0"/>
                <a:cs typeface="Segoe UI" panose="020B0502040204020203" pitchFamily="34" charset="0"/>
              </a:rPr>
              <a:t>R</a:t>
            </a:r>
            <a:r>
              <a:rPr sz="2800" i="0" spc="265" dirty="0">
                <a:latin typeface="Segoe UI" panose="020B0502040204020203" pitchFamily="34" charset="0"/>
                <a:cs typeface="Segoe UI" panose="020B0502040204020203" pitchFamily="34" charset="0"/>
              </a:rPr>
              <a:t>O</a:t>
            </a:r>
            <a:r>
              <a:rPr sz="2800" i="0" spc="275" dirty="0">
                <a:latin typeface="Segoe UI" panose="020B0502040204020203" pitchFamily="34" charset="0"/>
                <a:cs typeface="Segoe UI" panose="020B0502040204020203" pitchFamily="34" charset="0"/>
              </a:rPr>
              <a:t>C</a:t>
            </a:r>
            <a:r>
              <a:rPr sz="2800" i="0" dirty="0">
                <a:latin typeface="Segoe UI" panose="020B0502040204020203" pitchFamily="34" charset="0"/>
                <a:cs typeface="Segoe UI" panose="020B0502040204020203" pitchFamily="34" charset="0"/>
              </a:rPr>
              <a:t>/</a:t>
            </a:r>
            <a:r>
              <a:rPr sz="2800" i="0" spc="-440" dirty="0">
                <a:latin typeface="Segoe UI" panose="020B0502040204020203" pitchFamily="34" charset="0"/>
                <a:cs typeface="Segoe UI" panose="020B0502040204020203" pitchFamily="34" charset="0"/>
              </a:rPr>
              <a:t> </a:t>
            </a:r>
            <a:r>
              <a:rPr sz="2800" i="0" spc="260" dirty="0">
                <a:latin typeface="Segoe UI" panose="020B0502040204020203" pitchFamily="34" charset="0"/>
                <a:cs typeface="Segoe UI" panose="020B0502040204020203" pitchFamily="34" charset="0"/>
              </a:rPr>
              <a:t>CU</a:t>
            </a:r>
            <a:r>
              <a:rPr sz="2800" i="0" spc="170" dirty="0">
                <a:latin typeface="Segoe UI" panose="020B0502040204020203" pitchFamily="34" charset="0"/>
                <a:cs typeface="Segoe UI" panose="020B0502040204020203" pitchFamily="34" charset="0"/>
              </a:rPr>
              <a:t>T</a:t>
            </a:r>
            <a:r>
              <a:rPr sz="2800" i="0" spc="250" dirty="0">
                <a:latin typeface="Segoe UI" panose="020B0502040204020203" pitchFamily="34" charset="0"/>
                <a:cs typeface="Segoe UI" panose="020B0502040204020203" pitchFamily="34" charset="0"/>
              </a:rPr>
              <a:t>O</a:t>
            </a:r>
            <a:r>
              <a:rPr sz="2800" i="0" spc="275" dirty="0">
                <a:latin typeface="Segoe UI" panose="020B0502040204020203" pitchFamily="34" charset="0"/>
                <a:cs typeface="Segoe UI" panose="020B0502040204020203" pitchFamily="34" charset="0"/>
              </a:rPr>
              <a:t>F</a:t>
            </a:r>
            <a:r>
              <a:rPr sz="2800" i="0" dirty="0">
                <a:latin typeface="Segoe UI" panose="020B0502040204020203" pitchFamily="34" charset="0"/>
                <a:cs typeface="Segoe UI" panose="020B0502040204020203" pitchFamily="34" charset="0"/>
              </a:rPr>
              <a:t>F</a:t>
            </a:r>
          </a:p>
        </p:txBody>
      </p:sp>
      <p:pic>
        <p:nvPicPr>
          <p:cNvPr id="4" name="Picture 3">
            <a:extLst>
              <a:ext uri="{FF2B5EF4-FFF2-40B4-BE49-F238E27FC236}">
                <a16:creationId xmlns:a16="http://schemas.microsoft.com/office/drawing/2014/main" id="{8BBE4053-8775-48F1-AF42-5C4033A91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3537128"/>
            <a:ext cx="4311157" cy="3075066"/>
          </a:xfrm>
          <a:prstGeom prst="rect">
            <a:avLst/>
          </a:prstGeom>
        </p:spPr>
      </p:pic>
      <p:pic>
        <p:nvPicPr>
          <p:cNvPr id="6" name="Picture 5">
            <a:extLst>
              <a:ext uri="{FF2B5EF4-FFF2-40B4-BE49-F238E27FC236}">
                <a16:creationId xmlns:a16="http://schemas.microsoft.com/office/drawing/2014/main" id="{C86E9A86-C2E0-43D1-AE8A-574F8CFDC7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117" y="1211275"/>
            <a:ext cx="4635884" cy="4651706"/>
          </a:xfrm>
          <a:prstGeom prst="rect">
            <a:avLst/>
          </a:prstGeom>
        </p:spPr>
      </p:pic>
      <p:pic>
        <p:nvPicPr>
          <p:cNvPr id="10" name="Picture 9">
            <a:extLst>
              <a:ext uri="{FF2B5EF4-FFF2-40B4-BE49-F238E27FC236}">
                <a16:creationId xmlns:a16="http://schemas.microsoft.com/office/drawing/2014/main" id="{EA9314A9-0946-4435-999E-D86945A3F0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2271" y="914400"/>
            <a:ext cx="4635885" cy="240647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504000"/>
            <a:ext cx="12192000" cy="444352"/>
          </a:xfrm>
          <a:prstGeom prst="rect">
            <a:avLst/>
          </a:prstGeom>
        </p:spPr>
        <p:txBody>
          <a:bodyPr vert="horz" wrap="square" lIns="0" tIns="13335" rIns="0" bIns="0" rtlCol="0">
            <a:spAutoFit/>
          </a:bodyPr>
          <a:lstStyle/>
          <a:p>
            <a:pPr marL="12700" algn="ctr">
              <a:lnSpc>
                <a:spcPct val="100000"/>
              </a:lnSpc>
              <a:spcBef>
                <a:spcPts val="105"/>
              </a:spcBef>
            </a:pPr>
            <a:r>
              <a:rPr sz="2800" i="0" spc="235" dirty="0">
                <a:latin typeface="Segoe UI" panose="020B0502040204020203" pitchFamily="34" charset="0"/>
                <a:cs typeface="Segoe UI" panose="020B0502040204020203" pitchFamily="34" charset="0"/>
              </a:rPr>
              <a:t>INFERENCES</a:t>
            </a:r>
          </a:p>
        </p:txBody>
      </p:sp>
      <p:sp>
        <p:nvSpPr>
          <p:cNvPr id="3" name="object 3"/>
          <p:cNvSpPr txBox="1"/>
          <p:nvPr/>
        </p:nvSpPr>
        <p:spPr>
          <a:xfrm>
            <a:off x="447548" y="1802384"/>
            <a:ext cx="10767060" cy="3319435"/>
          </a:xfrm>
          <a:prstGeom prst="rect">
            <a:avLst/>
          </a:prstGeom>
        </p:spPr>
        <p:txBody>
          <a:bodyPr vert="horz" wrap="square" lIns="0" tIns="53340" rIns="0" bIns="0" rtlCol="0">
            <a:spAutoFit/>
          </a:bodyPr>
          <a:lstStyle/>
          <a:p>
            <a:pPr marL="12700">
              <a:lnSpc>
                <a:spcPct val="150000"/>
              </a:lnSpc>
              <a:spcBef>
                <a:spcPts val="420"/>
              </a:spcBef>
            </a:pPr>
            <a:r>
              <a:rPr sz="1500" spc="-65" dirty="0">
                <a:latin typeface="Segoe UI" panose="020B0502040204020203" pitchFamily="34" charset="0"/>
                <a:cs typeface="Segoe UI" panose="020B0502040204020203" pitchFamily="34" charset="0"/>
              </a:rPr>
              <a:t>Top</a:t>
            </a:r>
            <a:r>
              <a:rPr sz="1500" spc="-15" dirty="0">
                <a:latin typeface="Segoe UI" panose="020B0502040204020203" pitchFamily="34" charset="0"/>
                <a:cs typeface="Segoe UI" panose="020B0502040204020203" pitchFamily="34" charset="0"/>
              </a:rPr>
              <a:t> </a:t>
            </a:r>
            <a:r>
              <a:rPr sz="1500" spc="-5" dirty="0">
                <a:latin typeface="Segoe UI" panose="020B0502040204020203" pitchFamily="34" charset="0"/>
                <a:cs typeface="Segoe UI" panose="020B0502040204020203" pitchFamily="34" charset="0"/>
              </a:rPr>
              <a:t>three</a:t>
            </a:r>
            <a:r>
              <a:rPr sz="1500" spc="10" dirty="0">
                <a:latin typeface="Segoe UI" panose="020B0502040204020203" pitchFamily="34" charset="0"/>
                <a:cs typeface="Segoe UI" panose="020B0502040204020203" pitchFamily="34" charset="0"/>
              </a:rPr>
              <a:t> </a:t>
            </a:r>
            <a:r>
              <a:rPr sz="1500" spc="-5" dirty="0">
                <a:latin typeface="Segoe UI" panose="020B0502040204020203" pitchFamily="34" charset="0"/>
                <a:cs typeface="Segoe UI" panose="020B0502040204020203" pitchFamily="34" charset="0"/>
              </a:rPr>
              <a:t>variables</a:t>
            </a:r>
            <a:r>
              <a:rPr sz="1500" spc="15" dirty="0">
                <a:latin typeface="Segoe UI" panose="020B0502040204020203" pitchFamily="34" charset="0"/>
                <a:cs typeface="Segoe UI" panose="020B0502040204020203" pitchFamily="34" charset="0"/>
              </a:rPr>
              <a:t> </a:t>
            </a:r>
            <a:r>
              <a:rPr sz="1500" spc="-5" dirty="0">
                <a:latin typeface="Segoe UI" panose="020B0502040204020203" pitchFamily="34" charset="0"/>
                <a:cs typeface="Segoe UI" panose="020B0502040204020203" pitchFamily="34" charset="0"/>
              </a:rPr>
              <a:t>in</a:t>
            </a:r>
            <a:r>
              <a:rPr sz="1500" spc="10" dirty="0">
                <a:latin typeface="Segoe UI" panose="020B0502040204020203" pitchFamily="34" charset="0"/>
                <a:cs typeface="Segoe UI" panose="020B0502040204020203" pitchFamily="34" charset="0"/>
              </a:rPr>
              <a:t> </a:t>
            </a:r>
            <a:r>
              <a:rPr sz="1500" spc="-10" dirty="0">
                <a:latin typeface="Segoe UI" panose="020B0502040204020203" pitchFamily="34" charset="0"/>
                <a:cs typeface="Segoe UI" panose="020B0502040204020203" pitchFamily="34" charset="0"/>
              </a:rPr>
              <a:t>your</a:t>
            </a:r>
            <a:r>
              <a:rPr sz="1500" spc="35" dirty="0">
                <a:latin typeface="Segoe UI" panose="020B0502040204020203" pitchFamily="34" charset="0"/>
                <a:cs typeface="Segoe UI" panose="020B0502040204020203" pitchFamily="34" charset="0"/>
              </a:rPr>
              <a:t> </a:t>
            </a:r>
            <a:r>
              <a:rPr sz="1500" spc="-5" dirty="0">
                <a:latin typeface="Segoe UI" panose="020B0502040204020203" pitchFamily="34" charset="0"/>
                <a:cs typeface="Segoe UI" panose="020B0502040204020203" pitchFamily="34" charset="0"/>
              </a:rPr>
              <a:t>model</a:t>
            </a:r>
            <a:r>
              <a:rPr sz="1500" spc="10" dirty="0">
                <a:latin typeface="Segoe UI" panose="020B0502040204020203" pitchFamily="34" charset="0"/>
                <a:cs typeface="Segoe UI" panose="020B0502040204020203" pitchFamily="34" charset="0"/>
              </a:rPr>
              <a:t> </a:t>
            </a:r>
            <a:r>
              <a:rPr sz="1500" spc="-15" dirty="0">
                <a:latin typeface="Segoe UI" panose="020B0502040204020203" pitchFamily="34" charset="0"/>
                <a:cs typeface="Segoe UI" panose="020B0502040204020203" pitchFamily="34" charset="0"/>
              </a:rPr>
              <a:t>which</a:t>
            </a:r>
            <a:r>
              <a:rPr sz="1500" spc="50" dirty="0">
                <a:latin typeface="Segoe UI" panose="020B0502040204020203" pitchFamily="34" charset="0"/>
                <a:cs typeface="Segoe UI" panose="020B0502040204020203" pitchFamily="34" charset="0"/>
              </a:rPr>
              <a:t> </a:t>
            </a:r>
            <a:r>
              <a:rPr sz="1500" spc="-5" dirty="0">
                <a:latin typeface="Segoe UI" panose="020B0502040204020203" pitchFamily="34" charset="0"/>
                <a:cs typeface="Segoe UI" panose="020B0502040204020203" pitchFamily="34" charset="0"/>
              </a:rPr>
              <a:t>contribute</a:t>
            </a:r>
            <a:r>
              <a:rPr sz="1500" spc="20" dirty="0">
                <a:latin typeface="Segoe UI" panose="020B0502040204020203" pitchFamily="34" charset="0"/>
                <a:cs typeface="Segoe UI" panose="020B0502040204020203" pitchFamily="34" charset="0"/>
              </a:rPr>
              <a:t> </a:t>
            </a:r>
            <a:r>
              <a:rPr sz="1500" dirty="0">
                <a:latin typeface="Segoe UI" panose="020B0502040204020203" pitchFamily="34" charset="0"/>
                <a:cs typeface="Segoe UI" panose="020B0502040204020203" pitchFamily="34" charset="0"/>
              </a:rPr>
              <a:t>most</a:t>
            </a:r>
            <a:r>
              <a:rPr sz="1500" spc="5" dirty="0">
                <a:latin typeface="Segoe UI" panose="020B0502040204020203" pitchFamily="34" charset="0"/>
                <a:cs typeface="Segoe UI" panose="020B0502040204020203" pitchFamily="34" charset="0"/>
              </a:rPr>
              <a:t> </a:t>
            </a:r>
            <a:r>
              <a:rPr sz="1500" spc="-10" dirty="0">
                <a:latin typeface="Segoe UI" panose="020B0502040204020203" pitchFamily="34" charset="0"/>
                <a:cs typeface="Segoe UI" panose="020B0502040204020203" pitchFamily="34" charset="0"/>
              </a:rPr>
              <a:t>towards</a:t>
            </a:r>
            <a:r>
              <a:rPr sz="1500" spc="40" dirty="0">
                <a:latin typeface="Segoe UI" panose="020B0502040204020203" pitchFamily="34" charset="0"/>
                <a:cs typeface="Segoe UI" panose="020B0502040204020203" pitchFamily="34" charset="0"/>
              </a:rPr>
              <a:t> </a:t>
            </a:r>
            <a:r>
              <a:rPr sz="1500" dirty="0">
                <a:latin typeface="Segoe UI" panose="020B0502040204020203" pitchFamily="34" charset="0"/>
                <a:cs typeface="Segoe UI" panose="020B0502040204020203" pitchFamily="34" charset="0"/>
              </a:rPr>
              <a:t>the</a:t>
            </a:r>
            <a:r>
              <a:rPr sz="1500" spc="-5" dirty="0">
                <a:latin typeface="Segoe UI" panose="020B0502040204020203" pitchFamily="34" charset="0"/>
                <a:cs typeface="Segoe UI" panose="020B0502040204020203" pitchFamily="34" charset="0"/>
              </a:rPr>
              <a:t> probability</a:t>
            </a:r>
            <a:r>
              <a:rPr sz="1500" spc="40" dirty="0">
                <a:latin typeface="Segoe UI" panose="020B0502040204020203" pitchFamily="34" charset="0"/>
                <a:cs typeface="Segoe UI" panose="020B0502040204020203" pitchFamily="34" charset="0"/>
              </a:rPr>
              <a:t> </a:t>
            </a:r>
            <a:r>
              <a:rPr sz="1500" dirty="0">
                <a:latin typeface="Segoe UI" panose="020B0502040204020203" pitchFamily="34" charset="0"/>
                <a:cs typeface="Segoe UI" panose="020B0502040204020203" pitchFamily="34" charset="0"/>
              </a:rPr>
              <a:t>of</a:t>
            </a:r>
            <a:r>
              <a:rPr sz="1500" spc="5" dirty="0">
                <a:latin typeface="Segoe UI" panose="020B0502040204020203" pitchFamily="34" charset="0"/>
                <a:cs typeface="Segoe UI" panose="020B0502040204020203" pitchFamily="34" charset="0"/>
              </a:rPr>
              <a:t> </a:t>
            </a:r>
            <a:r>
              <a:rPr sz="1500" spc="-5" dirty="0">
                <a:latin typeface="Segoe UI" panose="020B0502040204020203" pitchFamily="34" charset="0"/>
                <a:cs typeface="Segoe UI" panose="020B0502040204020203" pitchFamily="34" charset="0"/>
              </a:rPr>
              <a:t>a</a:t>
            </a:r>
            <a:r>
              <a:rPr sz="1500" spc="5" dirty="0">
                <a:latin typeface="Segoe UI" panose="020B0502040204020203" pitchFamily="34" charset="0"/>
                <a:cs typeface="Segoe UI" panose="020B0502040204020203" pitchFamily="34" charset="0"/>
              </a:rPr>
              <a:t> </a:t>
            </a:r>
            <a:r>
              <a:rPr lang="en-US" sz="1500" spc="-5" dirty="0">
                <a:latin typeface="Segoe UI" panose="020B0502040204020203" pitchFamily="34" charset="0"/>
                <a:cs typeface="Segoe UI" panose="020B0502040204020203" pitchFamily="34" charset="0"/>
              </a:rPr>
              <a:t>customer getting churned</a:t>
            </a:r>
            <a:endParaRPr sz="1500" dirty="0">
              <a:latin typeface="Segoe UI" panose="020B0502040204020203" pitchFamily="34" charset="0"/>
              <a:cs typeface="Segoe UI" panose="020B0502040204020203" pitchFamily="34" charset="0"/>
            </a:endParaRPr>
          </a:p>
          <a:p>
            <a:pPr marL="355600" indent="-342900">
              <a:lnSpc>
                <a:spcPct val="150000"/>
              </a:lnSpc>
              <a:spcBef>
                <a:spcPts val="325"/>
              </a:spcBef>
              <a:buFont typeface="+mj-lt"/>
              <a:buAutoNum type="alphaLcPeriod"/>
              <a:tabLst>
                <a:tab pos="354965" algn="l"/>
                <a:tab pos="355600" algn="l"/>
              </a:tabLst>
            </a:pPr>
            <a:r>
              <a:rPr lang="en-US" sz="1500" b="1" i="1" spc="-15" dirty="0">
                <a:latin typeface="Segoe UI" panose="020B0502040204020203" pitchFamily="34" charset="0"/>
                <a:cs typeface="Segoe UI" panose="020B0502040204020203" pitchFamily="34" charset="0"/>
              </a:rPr>
              <a:t>Age on Network ‘</a:t>
            </a:r>
            <a:r>
              <a:rPr lang="en-US" sz="1500" b="1" i="1" spc="-15" dirty="0" err="1">
                <a:latin typeface="Segoe UI" panose="020B0502040204020203" pitchFamily="34" charset="0"/>
                <a:cs typeface="Segoe UI" panose="020B0502040204020203" pitchFamily="34" charset="0"/>
              </a:rPr>
              <a:t>aon</a:t>
            </a:r>
            <a:r>
              <a:rPr lang="en-US" sz="1500" b="1" i="1" spc="-15" dirty="0">
                <a:latin typeface="Segoe UI" panose="020B0502040204020203" pitchFamily="34" charset="0"/>
                <a:cs typeface="Segoe UI" panose="020B0502040204020203" pitchFamily="34" charset="0"/>
              </a:rPr>
              <a:t>’</a:t>
            </a:r>
            <a:r>
              <a:rPr sz="1500" b="1" i="1" spc="-15" dirty="0">
                <a:latin typeface="Segoe UI" panose="020B0502040204020203" pitchFamily="34" charset="0"/>
                <a:cs typeface="Segoe UI" panose="020B0502040204020203" pitchFamily="34" charset="0"/>
              </a:rPr>
              <a:t>,</a:t>
            </a:r>
            <a:endParaRPr sz="1500" dirty="0">
              <a:latin typeface="Segoe UI" panose="020B0502040204020203" pitchFamily="34" charset="0"/>
              <a:cs typeface="Segoe UI" panose="020B0502040204020203" pitchFamily="34" charset="0"/>
            </a:endParaRPr>
          </a:p>
          <a:p>
            <a:pPr marL="355600" indent="-342900">
              <a:lnSpc>
                <a:spcPct val="150000"/>
              </a:lnSpc>
              <a:spcBef>
                <a:spcPts val="325"/>
              </a:spcBef>
              <a:buFont typeface="+mj-lt"/>
              <a:buAutoNum type="alphaLcPeriod"/>
              <a:tabLst>
                <a:tab pos="354965" algn="l"/>
                <a:tab pos="355600" algn="l"/>
              </a:tabLst>
            </a:pPr>
            <a:r>
              <a:rPr sz="1500" b="1" i="1" spc="-15" dirty="0">
                <a:latin typeface="Segoe UI" panose="020B0502040204020203" pitchFamily="34" charset="0"/>
                <a:cs typeface="Segoe UI" panose="020B0502040204020203" pitchFamily="34" charset="0"/>
              </a:rPr>
              <a:t>Total </a:t>
            </a:r>
            <a:r>
              <a:rPr lang="en-US" sz="1500" b="1" i="1" spc="-10" dirty="0">
                <a:latin typeface="Segoe UI" panose="020B0502040204020203" pitchFamily="34" charset="0"/>
                <a:cs typeface="Segoe UI" panose="020B0502040204020203" pitchFamily="34" charset="0"/>
              </a:rPr>
              <a:t>Reach Data ‘total_rech_data_9’</a:t>
            </a:r>
            <a:r>
              <a:rPr sz="1500" b="1" i="1" spc="-10" dirty="0">
                <a:latin typeface="Segoe UI" panose="020B0502040204020203" pitchFamily="34" charset="0"/>
                <a:cs typeface="Segoe UI" panose="020B0502040204020203" pitchFamily="34" charset="0"/>
              </a:rPr>
              <a:t>,</a:t>
            </a:r>
            <a:endParaRPr sz="1500" dirty="0">
              <a:latin typeface="Segoe UI" panose="020B0502040204020203" pitchFamily="34" charset="0"/>
              <a:cs typeface="Segoe UI" panose="020B0502040204020203" pitchFamily="34" charset="0"/>
            </a:endParaRPr>
          </a:p>
          <a:p>
            <a:pPr marL="355600" indent="-342900">
              <a:lnSpc>
                <a:spcPct val="150000"/>
              </a:lnSpc>
              <a:spcBef>
                <a:spcPts val="325"/>
              </a:spcBef>
              <a:buFont typeface="+mj-lt"/>
              <a:buAutoNum type="alphaLcPeriod"/>
              <a:tabLst>
                <a:tab pos="355600" algn="l"/>
              </a:tabLst>
            </a:pPr>
            <a:r>
              <a:rPr lang="en-US" sz="1500" b="1" i="1" spc="-5" dirty="0">
                <a:latin typeface="Segoe UI" panose="020B0502040204020203" pitchFamily="34" charset="0"/>
                <a:cs typeface="Segoe UI" panose="020B0502040204020203" pitchFamily="34" charset="0"/>
              </a:rPr>
              <a:t>Total Reach Num Group ‘total_rech_num_9’</a:t>
            </a:r>
            <a:endParaRPr sz="1500" dirty="0">
              <a:latin typeface="Segoe UI" panose="020B0502040204020203" pitchFamily="34" charset="0"/>
              <a:cs typeface="Segoe UI" panose="020B0502040204020203" pitchFamily="34" charset="0"/>
            </a:endParaRPr>
          </a:p>
          <a:p>
            <a:pPr>
              <a:lnSpc>
                <a:spcPct val="150000"/>
              </a:lnSpc>
              <a:spcBef>
                <a:spcPts val="10"/>
              </a:spcBef>
            </a:pPr>
            <a:endParaRPr sz="1500" dirty="0">
              <a:latin typeface="Segoe UI" panose="020B0502040204020203" pitchFamily="34" charset="0"/>
              <a:cs typeface="Segoe UI" panose="020B0502040204020203" pitchFamily="34" charset="0"/>
            </a:endParaRPr>
          </a:p>
          <a:p>
            <a:pPr marL="12700" marR="81915">
              <a:lnSpc>
                <a:spcPct val="150000"/>
              </a:lnSpc>
              <a:spcBef>
                <a:spcPts val="5"/>
              </a:spcBef>
            </a:pPr>
            <a:r>
              <a:rPr sz="1500" spc="-65" dirty="0">
                <a:latin typeface="Segoe UI" panose="020B0502040204020203" pitchFamily="34" charset="0"/>
                <a:cs typeface="Segoe UI" panose="020B0502040204020203" pitchFamily="34" charset="0"/>
              </a:rPr>
              <a:t>Top</a:t>
            </a:r>
            <a:r>
              <a:rPr sz="1500" spc="-15" dirty="0">
                <a:latin typeface="Segoe UI" panose="020B0502040204020203" pitchFamily="34" charset="0"/>
                <a:cs typeface="Segoe UI" panose="020B0502040204020203" pitchFamily="34" charset="0"/>
              </a:rPr>
              <a:t> </a:t>
            </a:r>
            <a:r>
              <a:rPr lang="en-US" sz="1500" spc="-15" dirty="0">
                <a:latin typeface="Segoe UI" panose="020B0502040204020203" pitchFamily="34" charset="0"/>
                <a:cs typeface="Segoe UI" panose="020B0502040204020203" pitchFamily="34" charset="0"/>
              </a:rPr>
              <a:t>c</a:t>
            </a:r>
            <a:r>
              <a:rPr sz="1500" spc="-5" dirty="0">
                <a:latin typeface="Segoe UI" panose="020B0502040204020203" pitchFamily="34" charset="0"/>
                <a:cs typeface="Segoe UI" panose="020B0502040204020203" pitchFamily="34" charset="0"/>
              </a:rPr>
              <a:t>ategorical/dummy</a:t>
            </a:r>
            <a:r>
              <a:rPr sz="1500" spc="30" dirty="0">
                <a:latin typeface="Segoe UI" panose="020B0502040204020203" pitchFamily="34" charset="0"/>
                <a:cs typeface="Segoe UI" panose="020B0502040204020203" pitchFamily="34" charset="0"/>
              </a:rPr>
              <a:t> </a:t>
            </a:r>
            <a:r>
              <a:rPr sz="1500" spc="-5" dirty="0">
                <a:latin typeface="Segoe UI" panose="020B0502040204020203" pitchFamily="34" charset="0"/>
                <a:cs typeface="Segoe UI" panose="020B0502040204020203" pitchFamily="34" charset="0"/>
              </a:rPr>
              <a:t>variables</a:t>
            </a:r>
            <a:r>
              <a:rPr sz="1500" spc="30" dirty="0">
                <a:latin typeface="Segoe UI" panose="020B0502040204020203" pitchFamily="34" charset="0"/>
                <a:cs typeface="Segoe UI" panose="020B0502040204020203" pitchFamily="34" charset="0"/>
              </a:rPr>
              <a:t> </a:t>
            </a:r>
            <a:r>
              <a:rPr sz="1500" spc="-5" dirty="0">
                <a:latin typeface="Segoe UI" panose="020B0502040204020203" pitchFamily="34" charset="0"/>
                <a:cs typeface="Segoe UI" panose="020B0502040204020203" pitchFamily="34" charset="0"/>
              </a:rPr>
              <a:t>in</a:t>
            </a:r>
            <a:r>
              <a:rPr sz="1500" dirty="0">
                <a:latin typeface="Segoe UI" panose="020B0502040204020203" pitchFamily="34" charset="0"/>
                <a:cs typeface="Segoe UI" panose="020B0502040204020203" pitchFamily="34" charset="0"/>
              </a:rPr>
              <a:t> the</a:t>
            </a:r>
            <a:r>
              <a:rPr sz="1500" spc="-5" dirty="0">
                <a:latin typeface="Segoe UI" panose="020B0502040204020203" pitchFamily="34" charset="0"/>
                <a:cs typeface="Segoe UI" panose="020B0502040204020203" pitchFamily="34" charset="0"/>
              </a:rPr>
              <a:t> model</a:t>
            </a:r>
            <a:r>
              <a:rPr sz="1500" spc="10" dirty="0">
                <a:latin typeface="Segoe UI" panose="020B0502040204020203" pitchFamily="34" charset="0"/>
                <a:cs typeface="Segoe UI" panose="020B0502040204020203" pitchFamily="34" charset="0"/>
              </a:rPr>
              <a:t> </a:t>
            </a:r>
            <a:r>
              <a:rPr sz="1500" spc="-15" dirty="0">
                <a:latin typeface="Segoe UI" panose="020B0502040204020203" pitchFamily="34" charset="0"/>
                <a:cs typeface="Segoe UI" panose="020B0502040204020203" pitchFamily="34" charset="0"/>
              </a:rPr>
              <a:t>which</a:t>
            </a:r>
            <a:r>
              <a:rPr sz="1500" spc="50" dirty="0">
                <a:latin typeface="Segoe UI" panose="020B0502040204020203" pitchFamily="34" charset="0"/>
                <a:cs typeface="Segoe UI" panose="020B0502040204020203" pitchFamily="34" charset="0"/>
              </a:rPr>
              <a:t> </a:t>
            </a:r>
            <a:r>
              <a:rPr sz="1500" spc="-5" dirty="0">
                <a:latin typeface="Segoe UI" panose="020B0502040204020203" pitchFamily="34" charset="0"/>
                <a:cs typeface="Segoe UI" panose="020B0502040204020203" pitchFamily="34" charset="0"/>
              </a:rPr>
              <a:t>should</a:t>
            </a:r>
            <a:r>
              <a:rPr sz="1500" spc="30" dirty="0">
                <a:latin typeface="Segoe UI" panose="020B0502040204020203" pitchFamily="34" charset="0"/>
                <a:cs typeface="Segoe UI" panose="020B0502040204020203" pitchFamily="34" charset="0"/>
              </a:rPr>
              <a:t> </a:t>
            </a:r>
            <a:r>
              <a:rPr sz="1500" spc="-5" dirty="0">
                <a:latin typeface="Segoe UI" panose="020B0502040204020203" pitchFamily="34" charset="0"/>
                <a:cs typeface="Segoe UI" panose="020B0502040204020203" pitchFamily="34" charset="0"/>
              </a:rPr>
              <a:t>be focused</a:t>
            </a:r>
            <a:r>
              <a:rPr sz="1500" spc="10" dirty="0">
                <a:latin typeface="Segoe UI" panose="020B0502040204020203" pitchFamily="34" charset="0"/>
                <a:cs typeface="Segoe UI" panose="020B0502040204020203" pitchFamily="34" charset="0"/>
              </a:rPr>
              <a:t> </a:t>
            </a:r>
            <a:r>
              <a:rPr sz="1500" dirty="0">
                <a:latin typeface="Segoe UI" panose="020B0502040204020203" pitchFamily="34" charset="0"/>
                <a:cs typeface="Segoe UI" panose="020B0502040204020203" pitchFamily="34" charset="0"/>
              </a:rPr>
              <a:t>the</a:t>
            </a:r>
            <a:r>
              <a:rPr sz="1500" spc="-5" dirty="0">
                <a:latin typeface="Segoe UI" panose="020B0502040204020203" pitchFamily="34" charset="0"/>
                <a:cs typeface="Segoe UI" panose="020B0502040204020203" pitchFamily="34" charset="0"/>
              </a:rPr>
              <a:t> </a:t>
            </a:r>
            <a:r>
              <a:rPr sz="1500" dirty="0">
                <a:latin typeface="Segoe UI" panose="020B0502040204020203" pitchFamily="34" charset="0"/>
                <a:cs typeface="Segoe UI" panose="020B0502040204020203" pitchFamily="34" charset="0"/>
              </a:rPr>
              <a:t>most </a:t>
            </a:r>
            <a:r>
              <a:rPr sz="1500" spc="-5" dirty="0">
                <a:latin typeface="Segoe UI" panose="020B0502040204020203" pitchFamily="34" charset="0"/>
                <a:cs typeface="Segoe UI" panose="020B0502040204020203" pitchFamily="34" charset="0"/>
              </a:rPr>
              <a:t>on</a:t>
            </a:r>
            <a:r>
              <a:rPr sz="1500" spc="10" dirty="0">
                <a:latin typeface="Segoe UI" panose="020B0502040204020203" pitchFamily="34" charset="0"/>
                <a:cs typeface="Segoe UI" panose="020B0502040204020203" pitchFamily="34" charset="0"/>
              </a:rPr>
              <a:t> </a:t>
            </a:r>
            <a:r>
              <a:rPr sz="1500" spc="-5" dirty="0">
                <a:latin typeface="Segoe UI" panose="020B0502040204020203" pitchFamily="34" charset="0"/>
                <a:cs typeface="Segoe UI" panose="020B0502040204020203" pitchFamily="34" charset="0"/>
              </a:rPr>
              <a:t>in order</a:t>
            </a:r>
            <a:r>
              <a:rPr sz="1500" spc="10" dirty="0">
                <a:latin typeface="Segoe UI" panose="020B0502040204020203" pitchFamily="34" charset="0"/>
                <a:cs typeface="Segoe UI" panose="020B0502040204020203" pitchFamily="34" charset="0"/>
              </a:rPr>
              <a:t> </a:t>
            </a:r>
            <a:r>
              <a:rPr lang="en-US" sz="1500" dirty="0">
                <a:latin typeface="Segoe UI" panose="020B0502040204020203" pitchFamily="34" charset="0"/>
                <a:cs typeface="Segoe UI" panose="020B0502040204020203" pitchFamily="34" charset="0"/>
              </a:rPr>
              <a:t>find </a:t>
            </a:r>
            <a:r>
              <a:rPr sz="1500" spc="-5" dirty="0">
                <a:latin typeface="Segoe UI" panose="020B0502040204020203" pitchFamily="34" charset="0"/>
                <a:cs typeface="Segoe UI" panose="020B0502040204020203" pitchFamily="34" charset="0"/>
              </a:rPr>
              <a:t>the</a:t>
            </a:r>
            <a:r>
              <a:rPr sz="1500" spc="-15" dirty="0">
                <a:latin typeface="Segoe UI" panose="020B0502040204020203" pitchFamily="34" charset="0"/>
                <a:cs typeface="Segoe UI" panose="020B0502040204020203" pitchFamily="34" charset="0"/>
              </a:rPr>
              <a:t> </a:t>
            </a:r>
            <a:r>
              <a:rPr lang="en-US" sz="1500" spc="-15" dirty="0">
                <a:latin typeface="Segoe UI" panose="020B0502040204020203" pitchFamily="34" charset="0"/>
                <a:cs typeface="Segoe UI" panose="020B0502040204020203" pitchFamily="34" charset="0"/>
              </a:rPr>
              <a:t>maximum </a:t>
            </a:r>
            <a:r>
              <a:rPr sz="1500" spc="-5" dirty="0">
                <a:latin typeface="Segoe UI" panose="020B0502040204020203" pitchFamily="34" charset="0"/>
                <a:cs typeface="Segoe UI" panose="020B0502040204020203" pitchFamily="34" charset="0"/>
              </a:rPr>
              <a:t>probability</a:t>
            </a:r>
            <a:r>
              <a:rPr sz="1500" spc="30" dirty="0">
                <a:latin typeface="Segoe UI" panose="020B0502040204020203" pitchFamily="34" charset="0"/>
                <a:cs typeface="Segoe UI" panose="020B0502040204020203" pitchFamily="34" charset="0"/>
              </a:rPr>
              <a:t> </a:t>
            </a:r>
            <a:r>
              <a:rPr sz="1500" dirty="0">
                <a:latin typeface="Segoe UI" panose="020B0502040204020203" pitchFamily="34" charset="0"/>
                <a:cs typeface="Segoe UI" panose="020B0502040204020203" pitchFamily="34" charset="0"/>
              </a:rPr>
              <a:t>of </a:t>
            </a:r>
            <a:r>
              <a:rPr lang="en-US" sz="1500" spc="-5" dirty="0">
                <a:latin typeface="Segoe UI" panose="020B0502040204020203" pitchFamily="34" charset="0"/>
                <a:cs typeface="Segoe UI" panose="020B0502040204020203" pitchFamily="34" charset="0"/>
              </a:rPr>
              <a:t>Churn</a:t>
            </a:r>
            <a:endParaRPr sz="1500" dirty="0">
              <a:latin typeface="Segoe UI" panose="020B0502040204020203" pitchFamily="34" charset="0"/>
              <a:cs typeface="Segoe UI" panose="020B0502040204020203" pitchFamily="34" charset="0"/>
            </a:endParaRPr>
          </a:p>
          <a:p>
            <a:pPr marL="355600" indent="-342900">
              <a:lnSpc>
                <a:spcPct val="150000"/>
              </a:lnSpc>
              <a:spcBef>
                <a:spcPts val="320"/>
              </a:spcBef>
              <a:buFont typeface="+mj-lt"/>
              <a:buAutoNum type="alphaLcPeriod"/>
              <a:tabLst>
                <a:tab pos="354965" algn="l"/>
                <a:tab pos="355600" algn="l"/>
              </a:tabLst>
            </a:pPr>
            <a:r>
              <a:rPr lang="en-US" sz="1500" b="1" dirty="0">
                <a:latin typeface="Segoe UI" panose="020B0502040204020203" pitchFamily="34" charset="0"/>
                <a:cs typeface="Segoe UI" panose="020B0502040204020203" pitchFamily="34" charset="0"/>
              </a:rPr>
              <a:t>'total_rech_data_group_8'</a:t>
            </a:r>
            <a:endParaRPr sz="1500" b="1" dirty="0">
              <a:latin typeface="Segoe UI" panose="020B0502040204020203" pitchFamily="34" charset="0"/>
              <a:cs typeface="Segoe UI" panose="020B0502040204020203" pitchFamily="34" charset="0"/>
            </a:endParaRPr>
          </a:p>
          <a:p>
            <a:pPr marL="355600" indent="-342900">
              <a:lnSpc>
                <a:spcPct val="150000"/>
              </a:lnSpc>
              <a:spcBef>
                <a:spcPts val="325"/>
              </a:spcBef>
              <a:buFont typeface="+mj-lt"/>
              <a:buAutoNum type="alphaLcPeriod"/>
              <a:tabLst>
                <a:tab pos="354965" algn="l"/>
                <a:tab pos="355600" algn="l"/>
              </a:tabLst>
            </a:pPr>
            <a:r>
              <a:rPr lang="en-IN" sz="1500" b="1" i="1" spc="-5" dirty="0">
                <a:latin typeface="Segoe UI" panose="020B0502040204020203" pitchFamily="34" charset="0"/>
                <a:cs typeface="Segoe UI" panose="020B0502040204020203" pitchFamily="34" charset="0"/>
              </a:rPr>
              <a:t>'total_rech_num_group_8'</a:t>
            </a:r>
            <a:endParaRPr sz="1500" dirty="0">
              <a:latin typeface="Segoe UI" panose="020B0502040204020203" pitchFamily="34" charset="0"/>
              <a:cs typeface="Segoe UI" panose="020B0502040204020203"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504000"/>
            <a:ext cx="12192000" cy="444352"/>
          </a:xfrm>
          <a:prstGeom prst="rect">
            <a:avLst/>
          </a:prstGeom>
        </p:spPr>
        <p:txBody>
          <a:bodyPr vert="horz" wrap="square" lIns="0" tIns="13335" rIns="0" bIns="0" rtlCol="0">
            <a:spAutoFit/>
          </a:bodyPr>
          <a:lstStyle/>
          <a:p>
            <a:pPr marL="12700" algn="ctr">
              <a:lnSpc>
                <a:spcPct val="100000"/>
              </a:lnSpc>
              <a:spcBef>
                <a:spcPts val="105"/>
              </a:spcBef>
            </a:pPr>
            <a:r>
              <a:rPr sz="2800" i="0" spc="220" dirty="0">
                <a:latin typeface="Segoe UI" panose="020B0502040204020203" pitchFamily="34" charset="0"/>
                <a:cs typeface="Segoe UI" panose="020B0502040204020203" pitchFamily="34" charset="0"/>
              </a:rPr>
              <a:t>RECOMMENDATION</a:t>
            </a:r>
          </a:p>
        </p:txBody>
      </p:sp>
      <p:sp>
        <p:nvSpPr>
          <p:cNvPr id="3" name="object 3"/>
          <p:cNvSpPr txBox="1"/>
          <p:nvPr/>
        </p:nvSpPr>
        <p:spPr>
          <a:xfrm>
            <a:off x="447548" y="1843532"/>
            <a:ext cx="10829925" cy="4102983"/>
          </a:xfrm>
          <a:prstGeom prst="rect">
            <a:avLst/>
          </a:prstGeom>
        </p:spPr>
        <p:txBody>
          <a:bodyPr vert="horz" wrap="square" lIns="0" tIns="12700" rIns="0" bIns="0" rtlCol="0">
            <a:spAutoFit/>
          </a:bodyPr>
          <a:lstStyle/>
          <a:p>
            <a:pPr marL="12700">
              <a:lnSpc>
                <a:spcPct val="110000"/>
              </a:lnSpc>
              <a:spcBef>
                <a:spcPts val="100"/>
              </a:spcBef>
            </a:pPr>
            <a:r>
              <a:rPr sz="1500" b="1" dirty="0">
                <a:latin typeface="Segoe UI" panose="020B0502040204020203" pitchFamily="34" charset="0"/>
                <a:cs typeface="Segoe UI" panose="020B0502040204020203" pitchFamily="34" charset="0"/>
              </a:rPr>
              <a:t>Depending</a:t>
            </a:r>
            <a:r>
              <a:rPr sz="1500" b="1" spc="-5" dirty="0">
                <a:latin typeface="Segoe UI" panose="020B0502040204020203" pitchFamily="34" charset="0"/>
                <a:cs typeface="Segoe UI" panose="020B0502040204020203" pitchFamily="34" charset="0"/>
              </a:rPr>
              <a:t> </a:t>
            </a:r>
            <a:r>
              <a:rPr sz="1500" b="1" dirty="0">
                <a:latin typeface="Segoe UI" panose="020B0502040204020203" pitchFamily="34" charset="0"/>
                <a:cs typeface="Segoe UI" panose="020B0502040204020203" pitchFamily="34" charset="0"/>
              </a:rPr>
              <a:t>on the</a:t>
            </a:r>
            <a:r>
              <a:rPr sz="1500" b="1" spc="-15" dirty="0">
                <a:latin typeface="Segoe UI" panose="020B0502040204020203" pitchFamily="34" charset="0"/>
                <a:cs typeface="Segoe UI" panose="020B0502040204020203" pitchFamily="34" charset="0"/>
              </a:rPr>
              <a:t> </a:t>
            </a:r>
            <a:r>
              <a:rPr sz="1500" b="1" spc="-5" dirty="0">
                <a:latin typeface="Segoe UI" panose="020B0502040204020203" pitchFamily="34" charset="0"/>
                <a:cs typeface="Segoe UI" panose="020B0502040204020203" pitchFamily="34" charset="0"/>
              </a:rPr>
              <a:t>requirements</a:t>
            </a:r>
            <a:r>
              <a:rPr sz="1500" b="1" spc="10" dirty="0">
                <a:latin typeface="Segoe UI" panose="020B0502040204020203" pitchFamily="34" charset="0"/>
                <a:cs typeface="Segoe UI" panose="020B0502040204020203" pitchFamily="34" charset="0"/>
              </a:rPr>
              <a:t> </a:t>
            </a:r>
            <a:r>
              <a:rPr sz="1500" b="1" dirty="0">
                <a:latin typeface="Segoe UI" panose="020B0502040204020203" pitchFamily="34" charset="0"/>
                <a:cs typeface="Segoe UI" panose="020B0502040204020203" pitchFamily="34" charset="0"/>
              </a:rPr>
              <a:t>the</a:t>
            </a:r>
            <a:r>
              <a:rPr sz="1500" b="1" spc="-5" dirty="0">
                <a:latin typeface="Segoe UI" panose="020B0502040204020203" pitchFamily="34" charset="0"/>
                <a:cs typeface="Segoe UI" panose="020B0502040204020203" pitchFamily="34" charset="0"/>
              </a:rPr>
              <a:t> </a:t>
            </a:r>
            <a:r>
              <a:rPr sz="1500" b="1" dirty="0">
                <a:latin typeface="Segoe UI" panose="020B0502040204020203" pitchFamily="34" charset="0"/>
                <a:cs typeface="Segoe UI" panose="020B0502040204020203" pitchFamily="34" charset="0"/>
              </a:rPr>
              <a:t>model</a:t>
            </a:r>
            <a:r>
              <a:rPr sz="1500" b="1" spc="-10" dirty="0">
                <a:latin typeface="Segoe UI" panose="020B0502040204020203" pitchFamily="34" charset="0"/>
                <a:cs typeface="Segoe UI" panose="020B0502040204020203" pitchFamily="34" charset="0"/>
              </a:rPr>
              <a:t> </a:t>
            </a:r>
            <a:r>
              <a:rPr sz="1500" b="1" spc="-5" dirty="0">
                <a:latin typeface="Segoe UI" panose="020B0502040204020203" pitchFamily="34" charset="0"/>
                <a:cs typeface="Segoe UI" panose="020B0502040204020203" pitchFamily="34" charset="0"/>
              </a:rPr>
              <a:t>needs</a:t>
            </a:r>
            <a:r>
              <a:rPr sz="1500" b="1" dirty="0">
                <a:latin typeface="Segoe UI" panose="020B0502040204020203" pitchFamily="34" charset="0"/>
                <a:cs typeface="Segoe UI" panose="020B0502040204020203" pitchFamily="34" charset="0"/>
              </a:rPr>
              <a:t> to</a:t>
            </a:r>
            <a:r>
              <a:rPr sz="1500" b="1" spc="-5" dirty="0">
                <a:latin typeface="Segoe UI" panose="020B0502040204020203" pitchFamily="34" charset="0"/>
                <a:cs typeface="Segoe UI" panose="020B0502040204020203" pitchFamily="34" charset="0"/>
              </a:rPr>
              <a:t> </a:t>
            </a:r>
            <a:r>
              <a:rPr sz="1500" b="1" dirty="0">
                <a:latin typeface="Segoe UI" panose="020B0502040204020203" pitchFamily="34" charset="0"/>
                <a:cs typeface="Segoe UI" panose="020B0502040204020203" pitchFamily="34" charset="0"/>
              </a:rPr>
              <a:t>be</a:t>
            </a:r>
            <a:r>
              <a:rPr sz="1500" b="1" spc="-5" dirty="0">
                <a:latin typeface="Segoe UI" panose="020B0502040204020203" pitchFamily="34" charset="0"/>
                <a:cs typeface="Segoe UI" panose="020B0502040204020203" pitchFamily="34" charset="0"/>
              </a:rPr>
              <a:t> </a:t>
            </a:r>
            <a:r>
              <a:rPr sz="1500" b="1" dirty="0">
                <a:latin typeface="Segoe UI" panose="020B0502040204020203" pitchFamily="34" charset="0"/>
                <a:cs typeface="Segoe UI" panose="020B0502040204020203" pitchFamily="34" charset="0"/>
              </a:rPr>
              <a:t>tweaked</a:t>
            </a:r>
            <a:r>
              <a:rPr sz="1500" b="1" spc="-30" dirty="0">
                <a:latin typeface="Segoe UI" panose="020B0502040204020203" pitchFamily="34" charset="0"/>
                <a:cs typeface="Segoe UI" panose="020B0502040204020203" pitchFamily="34" charset="0"/>
              </a:rPr>
              <a:t> </a:t>
            </a:r>
            <a:r>
              <a:rPr sz="1500" b="1" spc="-5" dirty="0">
                <a:latin typeface="Segoe UI" panose="020B0502040204020203" pitchFamily="34" charset="0"/>
                <a:cs typeface="Segoe UI" panose="020B0502040204020203" pitchFamily="34" charset="0"/>
              </a:rPr>
              <a:t>such</a:t>
            </a:r>
            <a:r>
              <a:rPr sz="1500" b="1" spc="5" dirty="0">
                <a:latin typeface="Segoe UI" panose="020B0502040204020203" pitchFamily="34" charset="0"/>
                <a:cs typeface="Segoe UI" panose="020B0502040204020203" pitchFamily="34" charset="0"/>
              </a:rPr>
              <a:t> </a:t>
            </a:r>
            <a:r>
              <a:rPr sz="1500" b="1" dirty="0">
                <a:latin typeface="Segoe UI" panose="020B0502040204020203" pitchFamily="34" charset="0"/>
                <a:cs typeface="Segoe UI" panose="020B0502040204020203" pitchFamily="34" charset="0"/>
              </a:rPr>
              <a:t>that</a:t>
            </a:r>
            <a:endParaRPr lang="en-US" sz="1500" b="1" dirty="0">
              <a:latin typeface="Segoe UI" panose="020B0502040204020203" pitchFamily="34" charset="0"/>
              <a:cs typeface="Segoe UI" panose="020B0502040204020203" pitchFamily="34" charset="0"/>
            </a:endParaRPr>
          </a:p>
          <a:p>
            <a:pPr marL="12700">
              <a:lnSpc>
                <a:spcPct val="110000"/>
              </a:lnSpc>
              <a:spcBef>
                <a:spcPts val="100"/>
              </a:spcBef>
            </a:pPr>
            <a:endParaRPr sz="1500" dirty="0">
              <a:latin typeface="Segoe UI" panose="020B0502040204020203" pitchFamily="34" charset="0"/>
              <a:cs typeface="Segoe UI" panose="020B0502040204020203" pitchFamily="34" charset="0"/>
            </a:endParaRPr>
          </a:p>
          <a:p>
            <a:pPr marL="285750" indent="-285750">
              <a:lnSpc>
                <a:spcPct val="130000"/>
              </a:lnSpc>
              <a:spcBef>
                <a:spcPts val="40"/>
              </a:spcBef>
              <a:buFont typeface="Wingdings" panose="05000000000000000000" pitchFamily="2" charset="2"/>
              <a:buChar char="Ø"/>
            </a:pPr>
            <a:r>
              <a:rPr lang="en-US" sz="1500" dirty="0">
                <a:latin typeface="Segoe UI" panose="020B0502040204020203" pitchFamily="34" charset="0"/>
                <a:cs typeface="Segoe UI" panose="020B0502040204020203" pitchFamily="34" charset="0"/>
              </a:rPr>
              <a:t>New clients are more likely to churn </a:t>
            </a:r>
          </a:p>
          <a:p>
            <a:pPr marL="285750" indent="-285750">
              <a:lnSpc>
                <a:spcPct val="130000"/>
              </a:lnSpc>
              <a:spcBef>
                <a:spcPts val="40"/>
              </a:spcBef>
              <a:buFont typeface="Wingdings" panose="05000000000000000000" pitchFamily="2" charset="2"/>
              <a:buChar char="Ø"/>
            </a:pPr>
            <a:r>
              <a:rPr lang="en-US" sz="1500" dirty="0">
                <a:latin typeface="Segoe UI" panose="020B0502040204020203" pitchFamily="34" charset="0"/>
                <a:cs typeface="Segoe UI" panose="020B0502040204020203" pitchFamily="34" charset="0"/>
              </a:rPr>
              <a:t>Clients with higher Monthly Charges are also more likely to churn</a:t>
            </a:r>
          </a:p>
          <a:p>
            <a:pPr marL="285750" indent="-285750">
              <a:lnSpc>
                <a:spcPct val="130000"/>
              </a:lnSpc>
              <a:spcBef>
                <a:spcPts val="40"/>
              </a:spcBef>
              <a:buFont typeface="Wingdings" panose="05000000000000000000" pitchFamily="2" charset="2"/>
              <a:buChar char="Ø"/>
            </a:pPr>
            <a:r>
              <a:rPr lang="en-US" sz="1500" dirty="0">
                <a:latin typeface="Segoe UI" panose="020B0502040204020203" pitchFamily="34" charset="0"/>
                <a:cs typeface="Segoe UI" panose="020B0502040204020203" pitchFamily="34" charset="0"/>
              </a:rPr>
              <a:t>Tenure and Monthly Charges are probably important features</a:t>
            </a:r>
          </a:p>
          <a:p>
            <a:pPr marL="285750" indent="-285750">
              <a:lnSpc>
                <a:spcPct val="130000"/>
              </a:lnSpc>
              <a:spcBef>
                <a:spcPts val="40"/>
              </a:spcBef>
              <a:buFont typeface="Wingdings" panose="05000000000000000000" pitchFamily="2" charset="2"/>
              <a:buChar char="Ø"/>
            </a:pPr>
            <a:r>
              <a:rPr lang="en-US" sz="1500" dirty="0">
                <a:latin typeface="Segoe UI" panose="020B0502040204020203" pitchFamily="34" charset="0"/>
                <a:cs typeface="Segoe UI" panose="020B0502040204020203" pitchFamily="34" charset="0"/>
              </a:rPr>
              <a:t>Customers with the first 4 additional services (Security, Backup, Protection, Tech support) are less likely to churn</a:t>
            </a:r>
          </a:p>
          <a:p>
            <a:pPr marL="285750" indent="-285750">
              <a:lnSpc>
                <a:spcPct val="130000"/>
              </a:lnSpc>
              <a:spcBef>
                <a:spcPts val="40"/>
              </a:spcBef>
              <a:buFont typeface="Wingdings" panose="05000000000000000000" pitchFamily="2" charset="2"/>
              <a:buChar char="Ø"/>
            </a:pPr>
            <a:r>
              <a:rPr lang="en-US" sz="1500" dirty="0">
                <a:latin typeface="Segoe UI" panose="020B0502040204020203" pitchFamily="34" charset="0"/>
                <a:cs typeface="Segoe UI" panose="020B0502040204020203" pitchFamily="34" charset="0"/>
              </a:rPr>
              <a:t>Streaming services are not likely to associate with churn</a:t>
            </a:r>
          </a:p>
          <a:p>
            <a:pPr marL="285750" indent="-285750">
              <a:lnSpc>
                <a:spcPct val="130000"/>
              </a:lnSpc>
              <a:spcBef>
                <a:spcPts val="40"/>
              </a:spcBef>
              <a:buFont typeface="Wingdings" panose="05000000000000000000" pitchFamily="2" charset="2"/>
              <a:buChar char="Ø"/>
            </a:pPr>
            <a:r>
              <a:rPr lang="en-US" sz="1500" dirty="0">
                <a:latin typeface="Segoe UI" panose="020B0502040204020203" pitchFamily="34" charset="0"/>
                <a:cs typeface="Segoe UI" panose="020B0502040204020203" pitchFamily="34" charset="0"/>
              </a:rPr>
              <a:t>Marketers should be careful with the tradeoff between precision and recall.</a:t>
            </a:r>
          </a:p>
          <a:p>
            <a:pPr marL="285750" indent="-285750">
              <a:lnSpc>
                <a:spcPct val="130000"/>
              </a:lnSpc>
              <a:spcBef>
                <a:spcPts val="40"/>
              </a:spcBef>
              <a:buFont typeface="Wingdings" panose="05000000000000000000" pitchFamily="2" charset="2"/>
              <a:buChar char="Ø"/>
            </a:pPr>
            <a:r>
              <a:rPr lang="en-US" sz="1500" dirty="0">
                <a:latin typeface="Segoe UI" panose="020B0502040204020203" pitchFamily="34" charset="0"/>
                <a:cs typeface="Segoe UI" panose="020B0502040204020203" pitchFamily="34" charset="0"/>
              </a:rPr>
              <a:t>We recommend future tuning out prediction model before we offer discount to retain customers.</a:t>
            </a:r>
          </a:p>
          <a:p>
            <a:pPr marL="285750" indent="-285750">
              <a:lnSpc>
                <a:spcPct val="130000"/>
              </a:lnSpc>
              <a:spcBef>
                <a:spcPts val="40"/>
              </a:spcBef>
              <a:buFont typeface="Wingdings" panose="05000000000000000000" pitchFamily="2" charset="2"/>
              <a:buChar char="Ø"/>
            </a:pPr>
            <a:r>
              <a:rPr lang="en-US" sz="1500" dirty="0">
                <a:latin typeface="Segoe UI" panose="020B0502040204020203" pitchFamily="34" charset="0"/>
                <a:cs typeface="Segoe UI" panose="020B0502040204020203" pitchFamily="34" charset="0"/>
              </a:rPr>
              <a:t>Limited Data (7,043 observations with 26 variables)</a:t>
            </a:r>
          </a:p>
          <a:p>
            <a:pPr marL="285750" indent="-285750">
              <a:lnSpc>
                <a:spcPct val="130000"/>
              </a:lnSpc>
              <a:spcBef>
                <a:spcPts val="40"/>
              </a:spcBef>
              <a:buFont typeface="Wingdings" panose="05000000000000000000" pitchFamily="2" charset="2"/>
              <a:buChar char="Ø"/>
            </a:pPr>
            <a:r>
              <a:rPr lang="en-US" sz="1500" dirty="0">
                <a:latin typeface="Segoe UI" panose="020B0502040204020203" pitchFamily="34" charset="0"/>
                <a:cs typeface="Segoe UI" panose="020B0502040204020203" pitchFamily="34" charset="0"/>
              </a:rPr>
              <a:t>Imbalanced Data (26.54% of churned customers) </a:t>
            </a:r>
          </a:p>
          <a:p>
            <a:pPr marL="285750" indent="-285750">
              <a:lnSpc>
                <a:spcPct val="130000"/>
              </a:lnSpc>
              <a:spcBef>
                <a:spcPts val="40"/>
              </a:spcBef>
              <a:buFont typeface="Wingdings" panose="05000000000000000000" pitchFamily="2" charset="2"/>
              <a:buChar char="Ø"/>
            </a:pPr>
            <a:r>
              <a:rPr lang="en-US" sz="1500" dirty="0">
                <a:latin typeface="Segoe UI" panose="020B0502040204020203" pitchFamily="34" charset="0"/>
                <a:cs typeface="Segoe UI" panose="020B0502040204020203" pitchFamily="34" charset="0"/>
              </a:rPr>
              <a:t>Bias: a point in time</a:t>
            </a:r>
          </a:p>
          <a:p>
            <a:pPr marL="285750" indent="-285750">
              <a:lnSpc>
                <a:spcPct val="130000"/>
              </a:lnSpc>
              <a:spcBef>
                <a:spcPts val="40"/>
              </a:spcBef>
              <a:buFont typeface="Wingdings" panose="05000000000000000000" pitchFamily="2" charset="2"/>
              <a:buChar char="Ø"/>
            </a:pPr>
            <a:r>
              <a:rPr lang="en-US" sz="1500" dirty="0">
                <a:latin typeface="Segoe UI" panose="020B0502040204020203" pitchFamily="34" charset="0"/>
                <a:cs typeface="Segoe UI" panose="020B0502040204020203" pitchFamily="34" charset="0"/>
              </a:rPr>
              <a:t>More features and more data to train model</a:t>
            </a:r>
          </a:p>
          <a:p>
            <a:pPr marL="285750" indent="-285750">
              <a:lnSpc>
                <a:spcPct val="130000"/>
              </a:lnSpc>
              <a:spcBef>
                <a:spcPts val="40"/>
              </a:spcBef>
              <a:buFont typeface="Wingdings" panose="05000000000000000000" pitchFamily="2" charset="2"/>
              <a:buChar char="Ø"/>
            </a:pPr>
            <a:r>
              <a:rPr lang="en-US" sz="1500" dirty="0">
                <a:latin typeface="Segoe UI" panose="020B0502040204020203" pitchFamily="34" charset="0"/>
                <a:cs typeface="Segoe UI" panose="020B0502040204020203" pitchFamily="34" charset="0"/>
              </a:rPr>
              <a:t>Not possible to retain high precision when aiming high recall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0800A97-04F4-44E7-86CF-9D025C05C74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12" name="TextBox 11">
            <a:extLst>
              <a:ext uri="{FF2B5EF4-FFF2-40B4-BE49-F238E27FC236}">
                <a16:creationId xmlns:a16="http://schemas.microsoft.com/office/drawing/2014/main" id="{8CE37ABE-4DB5-4833-8F01-0368C2B65695}"/>
              </a:ext>
            </a:extLst>
          </p:cNvPr>
          <p:cNvSpPr txBox="1"/>
          <p:nvPr/>
        </p:nvSpPr>
        <p:spPr>
          <a:xfrm>
            <a:off x="0" y="2971800"/>
            <a:ext cx="12192000" cy="861774"/>
          </a:xfrm>
          <a:prstGeom prst="rect">
            <a:avLst/>
          </a:prstGeom>
          <a:noFill/>
        </p:spPr>
        <p:txBody>
          <a:bodyPr wrap="square" rtlCol="0">
            <a:spAutoFit/>
          </a:bodyPr>
          <a:lstStyle/>
          <a:p>
            <a:pPr algn="ctr"/>
            <a:r>
              <a:rPr lang="en-US" sz="5000" dirty="0">
                <a:solidFill>
                  <a:schemeClr val="bg1"/>
                </a:solidFill>
                <a:latin typeface="Segoe UI" panose="020B0502040204020203" pitchFamily="34" charset="0"/>
                <a:cs typeface="Segoe UI" panose="020B0502040204020203" pitchFamily="34" charset="0"/>
              </a:rPr>
              <a:t>Thank You</a:t>
            </a:r>
            <a:endParaRPr lang="en-IN" sz="5000" dirty="0">
              <a:solidFill>
                <a:schemeClr val="bg1"/>
              </a:solidFill>
              <a:latin typeface="Segoe UI" panose="020B0502040204020203" pitchFamily="34" charset="0"/>
              <a:cs typeface="Segoe U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504000"/>
            <a:ext cx="12192000" cy="444352"/>
          </a:xfrm>
          <a:prstGeom prst="rect">
            <a:avLst/>
          </a:prstGeom>
        </p:spPr>
        <p:txBody>
          <a:bodyPr vert="horz" wrap="square" lIns="0" tIns="13335" rIns="0" bIns="0" rtlCol="0">
            <a:spAutoFit/>
          </a:bodyPr>
          <a:lstStyle/>
          <a:p>
            <a:pPr marL="12700" algn="ctr">
              <a:lnSpc>
                <a:spcPct val="100000"/>
              </a:lnSpc>
              <a:spcBef>
                <a:spcPts val="105"/>
              </a:spcBef>
            </a:pPr>
            <a:r>
              <a:rPr sz="2800" i="0" spc="-30" dirty="0">
                <a:latin typeface="Segoe UI" panose="020B0502040204020203" pitchFamily="34" charset="0"/>
                <a:cs typeface="Segoe UI" panose="020B0502040204020203" pitchFamily="34" charset="0"/>
              </a:rPr>
              <a:t>BUSINESS</a:t>
            </a:r>
            <a:r>
              <a:rPr sz="2800" i="0" spc="-120" dirty="0">
                <a:latin typeface="Segoe UI" panose="020B0502040204020203" pitchFamily="34" charset="0"/>
                <a:cs typeface="Segoe UI" panose="020B0502040204020203" pitchFamily="34" charset="0"/>
              </a:rPr>
              <a:t> </a:t>
            </a:r>
            <a:r>
              <a:rPr sz="2800" i="0" spc="-25" dirty="0">
                <a:latin typeface="Segoe UI" panose="020B0502040204020203" pitchFamily="34" charset="0"/>
                <a:cs typeface="Segoe UI" panose="020B0502040204020203" pitchFamily="34" charset="0"/>
              </a:rPr>
              <a:t>OBJECTIVE</a:t>
            </a:r>
          </a:p>
        </p:txBody>
      </p:sp>
      <p:sp>
        <p:nvSpPr>
          <p:cNvPr id="4" name="object 4"/>
          <p:cNvSpPr txBox="1">
            <a:spLocks noGrp="1"/>
          </p:cNvSpPr>
          <p:nvPr>
            <p:ph type="body" idx="1"/>
          </p:nvPr>
        </p:nvSpPr>
        <p:spPr>
          <a:xfrm>
            <a:off x="883031" y="1988566"/>
            <a:ext cx="10425937" cy="3305970"/>
          </a:xfrm>
          <a:prstGeom prst="rect">
            <a:avLst/>
          </a:prstGeom>
        </p:spPr>
        <p:txBody>
          <a:bodyPr vert="horz" wrap="square" lIns="0" tIns="36195" rIns="0" bIns="0" rtlCol="0">
            <a:spAutoFit/>
          </a:bodyPr>
          <a:lstStyle/>
          <a:p>
            <a:pPr marL="285750" indent="-285750" algn="l">
              <a:lnSpc>
                <a:spcPct val="130000"/>
              </a:lnSpc>
              <a:buFont typeface="Wingdings" panose="05000000000000000000" pitchFamily="2" charset="2"/>
              <a:buChar char="Ø"/>
            </a:pPr>
            <a:r>
              <a:rPr lang="en-US" sz="1500" b="0" i="0" dirty="0">
                <a:solidFill>
                  <a:srgbClr val="091E42"/>
                </a:solidFill>
                <a:effectLst/>
                <a:latin typeface="Segoe UI" panose="020B0502040204020203" pitchFamily="34" charset="0"/>
                <a:cs typeface="Segoe UI" panose="020B0502040204020203" pitchFamily="34" charset="0"/>
              </a:rPr>
              <a:t>In the telecom industry, customers are able to choose from multiple service providers and actively switch from one operator to another. In this highly competitive market, the telecommunications industry experiences an average of 15-25% annual churn rate. Given the fact that it costs 5-10 times more to acquire a new customer than to retain an existing one, </a:t>
            </a:r>
            <a:r>
              <a:rPr lang="en-US" sz="1500" b="1" i="0" dirty="0">
                <a:solidFill>
                  <a:srgbClr val="091E42"/>
                </a:solidFill>
                <a:effectLst/>
                <a:latin typeface="Segoe UI" panose="020B0502040204020203" pitchFamily="34" charset="0"/>
                <a:cs typeface="Segoe UI" panose="020B0502040204020203" pitchFamily="34" charset="0"/>
              </a:rPr>
              <a:t>customer retention</a:t>
            </a:r>
            <a:r>
              <a:rPr lang="en-US" sz="1500" b="0" i="0" dirty="0">
                <a:solidFill>
                  <a:srgbClr val="091E42"/>
                </a:solidFill>
                <a:effectLst/>
                <a:latin typeface="Segoe UI" panose="020B0502040204020203" pitchFamily="34" charset="0"/>
                <a:cs typeface="Segoe UI" panose="020B0502040204020203" pitchFamily="34" charset="0"/>
              </a:rPr>
              <a:t> has now become more important than customer acquisition.</a:t>
            </a:r>
          </a:p>
          <a:p>
            <a:pPr algn="l">
              <a:lnSpc>
                <a:spcPct val="130000"/>
              </a:lnSpc>
            </a:pPr>
            <a:endParaRPr lang="en-US" sz="1500" b="0" i="0" dirty="0">
              <a:solidFill>
                <a:srgbClr val="091E42"/>
              </a:solidFill>
              <a:effectLst/>
              <a:latin typeface="Segoe UI" panose="020B0502040204020203" pitchFamily="34" charset="0"/>
              <a:cs typeface="Segoe UI" panose="020B0502040204020203" pitchFamily="34" charset="0"/>
            </a:endParaRPr>
          </a:p>
          <a:p>
            <a:pPr marL="285750" indent="-285750" algn="l">
              <a:lnSpc>
                <a:spcPct val="130000"/>
              </a:lnSpc>
              <a:buFont typeface="Wingdings" panose="05000000000000000000" pitchFamily="2" charset="2"/>
              <a:buChar char="Ø"/>
            </a:pPr>
            <a:r>
              <a:rPr lang="en-US" sz="1500" b="0" i="0" dirty="0">
                <a:solidFill>
                  <a:srgbClr val="091E42"/>
                </a:solidFill>
                <a:effectLst/>
                <a:latin typeface="Segoe UI" panose="020B0502040204020203" pitchFamily="34" charset="0"/>
                <a:cs typeface="Segoe UI" panose="020B0502040204020203" pitchFamily="34" charset="0"/>
              </a:rPr>
              <a:t>For many incumbent operators, </a:t>
            </a:r>
            <a:r>
              <a:rPr lang="en-US" sz="1500" b="0" i="1" dirty="0">
                <a:solidFill>
                  <a:srgbClr val="091E42"/>
                </a:solidFill>
                <a:effectLst/>
                <a:latin typeface="Segoe UI" panose="020B0502040204020203" pitchFamily="34" charset="0"/>
                <a:cs typeface="Segoe UI" panose="020B0502040204020203" pitchFamily="34" charset="0"/>
              </a:rPr>
              <a:t>retaining highly profitable customers is the number one business goal</a:t>
            </a:r>
            <a:r>
              <a:rPr lang="en-US" sz="1500" b="0" i="0" dirty="0">
                <a:solidFill>
                  <a:srgbClr val="091E42"/>
                </a:solidFill>
                <a:effectLst/>
                <a:latin typeface="Segoe UI" panose="020B0502040204020203" pitchFamily="34" charset="0"/>
                <a:cs typeface="Segoe UI" panose="020B0502040204020203" pitchFamily="34" charset="0"/>
              </a:rPr>
              <a:t>.</a:t>
            </a:r>
          </a:p>
          <a:p>
            <a:pPr algn="l">
              <a:lnSpc>
                <a:spcPct val="130000"/>
              </a:lnSpc>
            </a:pPr>
            <a:r>
              <a:rPr lang="en-US" sz="1500" b="0" i="0" dirty="0">
                <a:solidFill>
                  <a:srgbClr val="091E42"/>
                </a:solidFill>
                <a:effectLst/>
                <a:latin typeface="Segoe UI" panose="020B0502040204020203" pitchFamily="34" charset="0"/>
                <a:cs typeface="Segoe UI" panose="020B0502040204020203" pitchFamily="34" charset="0"/>
              </a:rPr>
              <a:t> </a:t>
            </a:r>
          </a:p>
          <a:p>
            <a:pPr marL="285750" indent="-285750" algn="l">
              <a:lnSpc>
                <a:spcPct val="130000"/>
              </a:lnSpc>
              <a:buFont typeface="Wingdings" panose="05000000000000000000" pitchFamily="2" charset="2"/>
              <a:buChar char="Ø"/>
            </a:pPr>
            <a:r>
              <a:rPr lang="en-US" sz="1500" b="0" i="0" dirty="0">
                <a:solidFill>
                  <a:srgbClr val="091E42"/>
                </a:solidFill>
                <a:effectLst/>
                <a:latin typeface="Segoe UI" panose="020B0502040204020203" pitchFamily="34" charset="0"/>
                <a:cs typeface="Segoe UI" panose="020B0502040204020203" pitchFamily="34" charset="0"/>
              </a:rPr>
              <a:t>To reduce customer churn, telecom companies need to </a:t>
            </a:r>
            <a:r>
              <a:rPr lang="en-US" sz="1500" b="1" i="0" dirty="0">
                <a:solidFill>
                  <a:srgbClr val="091E42"/>
                </a:solidFill>
                <a:effectLst/>
                <a:latin typeface="Segoe UI" panose="020B0502040204020203" pitchFamily="34" charset="0"/>
                <a:cs typeface="Segoe UI" panose="020B0502040204020203" pitchFamily="34" charset="0"/>
              </a:rPr>
              <a:t>predict which highly profitable customers are at risk of churn.</a:t>
            </a:r>
          </a:p>
          <a:p>
            <a:pPr marL="285750" indent="-285750" algn="l">
              <a:lnSpc>
                <a:spcPct val="130000"/>
              </a:lnSpc>
              <a:buFont typeface="Wingdings" panose="05000000000000000000" pitchFamily="2" charset="2"/>
              <a:buChar char="Ø"/>
            </a:pPr>
            <a:endParaRPr lang="en-US" sz="1500" b="1" dirty="0">
              <a:solidFill>
                <a:srgbClr val="091E42"/>
              </a:solidFill>
              <a:latin typeface="Segoe UI" panose="020B0502040204020203" pitchFamily="34" charset="0"/>
              <a:cs typeface="Segoe UI" panose="020B0502040204020203" pitchFamily="34" charset="0"/>
            </a:endParaRPr>
          </a:p>
          <a:p>
            <a:pPr marL="285750" indent="-285750" algn="l">
              <a:lnSpc>
                <a:spcPct val="130000"/>
              </a:lnSpc>
              <a:buFont typeface="Wingdings" panose="05000000000000000000" pitchFamily="2" charset="2"/>
              <a:buChar char="Ø"/>
            </a:pPr>
            <a:r>
              <a:rPr lang="en-US" sz="1500" dirty="0">
                <a:solidFill>
                  <a:srgbClr val="091E42"/>
                </a:solidFill>
                <a:latin typeface="Segoe UI" panose="020B0502040204020203" pitchFamily="34" charset="0"/>
                <a:cs typeface="Segoe UI" panose="020B0502040204020203" pitchFamily="34" charset="0"/>
              </a:rPr>
              <a:t>The goal is to </a:t>
            </a:r>
            <a:r>
              <a:rPr lang="en-US" sz="1500" b="1" dirty="0">
                <a:solidFill>
                  <a:srgbClr val="091E42"/>
                </a:solidFill>
                <a:latin typeface="Segoe UI" panose="020B0502040204020203" pitchFamily="34" charset="0"/>
                <a:cs typeface="Segoe UI" panose="020B0502040204020203" pitchFamily="34" charset="0"/>
              </a:rPr>
              <a:t>develop a model</a:t>
            </a:r>
            <a:r>
              <a:rPr lang="en-US" sz="1500" dirty="0">
                <a:solidFill>
                  <a:srgbClr val="091E42"/>
                </a:solidFill>
                <a:latin typeface="Segoe UI" panose="020B0502040204020203" pitchFamily="34" charset="0"/>
                <a:cs typeface="Segoe UI" panose="020B0502040204020203" pitchFamily="34" charset="0"/>
              </a:rPr>
              <a:t> to predict customers who are likely to Churn</a:t>
            </a:r>
            <a:endParaRPr lang="en-US" sz="1500" i="0" dirty="0">
              <a:solidFill>
                <a:srgbClr val="091E42"/>
              </a:solidFill>
              <a:effectLst/>
              <a:latin typeface="Segoe UI" panose="020B0502040204020203" pitchFamily="34" charset="0"/>
              <a:cs typeface="Segoe UI"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0" y="504000"/>
            <a:ext cx="12192000" cy="444352"/>
          </a:xfrm>
          <a:prstGeom prst="rect">
            <a:avLst/>
          </a:prstGeom>
        </p:spPr>
        <p:txBody>
          <a:bodyPr vert="horz" wrap="square" lIns="0" tIns="13335" rIns="0" bIns="0" rtlCol="0">
            <a:spAutoFit/>
          </a:bodyPr>
          <a:lstStyle/>
          <a:p>
            <a:pPr marL="12700" algn="ctr">
              <a:lnSpc>
                <a:spcPct val="100000"/>
              </a:lnSpc>
              <a:spcBef>
                <a:spcPts val="105"/>
              </a:spcBef>
            </a:pPr>
            <a:r>
              <a:rPr sz="2800" i="0" spc="-5" dirty="0">
                <a:latin typeface="Segoe UI" panose="020B0502040204020203" pitchFamily="34" charset="0"/>
                <a:cs typeface="Segoe UI" panose="020B0502040204020203" pitchFamily="34" charset="0"/>
              </a:rPr>
              <a:t>SOLUTION</a:t>
            </a:r>
            <a:r>
              <a:rPr sz="2800" i="0" spc="-60" dirty="0">
                <a:latin typeface="Segoe UI" panose="020B0502040204020203" pitchFamily="34" charset="0"/>
                <a:cs typeface="Segoe UI" panose="020B0502040204020203" pitchFamily="34" charset="0"/>
              </a:rPr>
              <a:t> </a:t>
            </a:r>
            <a:r>
              <a:rPr sz="2800" i="0" spc="-10" dirty="0">
                <a:latin typeface="Segoe UI" panose="020B0502040204020203" pitchFamily="34" charset="0"/>
                <a:cs typeface="Segoe UI" panose="020B0502040204020203" pitchFamily="34" charset="0"/>
              </a:rPr>
              <a:t>METHODOLOGY</a:t>
            </a:r>
          </a:p>
        </p:txBody>
      </p:sp>
      <p:sp>
        <p:nvSpPr>
          <p:cNvPr id="7" name="object 4">
            <a:extLst>
              <a:ext uri="{FF2B5EF4-FFF2-40B4-BE49-F238E27FC236}">
                <a16:creationId xmlns:a16="http://schemas.microsoft.com/office/drawing/2014/main" id="{E2A33D2F-DFD9-42DE-828C-58C3A887627F}"/>
              </a:ext>
            </a:extLst>
          </p:cNvPr>
          <p:cNvSpPr txBox="1">
            <a:spLocks noGrp="1"/>
          </p:cNvSpPr>
          <p:nvPr>
            <p:ph type="body" idx="1"/>
          </p:nvPr>
        </p:nvSpPr>
        <p:spPr>
          <a:xfrm>
            <a:off x="883031" y="1988566"/>
            <a:ext cx="10425937" cy="3186706"/>
          </a:xfrm>
          <a:prstGeom prst="rect">
            <a:avLst/>
          </a:prstGeom>
        </p:spPr>
        <p:txBody>
          <a:bodyPr vert="horz" wrap="square" lIns="0" tIns="36195" rIns="0" bIns="0" rtlCol="0">
            <a:spAutoFit/>
          </a:bodyPr>
          <a:lstStyle/>
          <a:p>
            <a:pPr marL="298450" indent="-298450">
              <a:lnSpc>
                <a:spcPct val="150000"/>
              </a:lnSpc>
              <a:spcBef>
                <a:spcPts val="1110"/>
              </a:spcBef>
              <a:buFont typeface="Wingdings" panose="05000000000000000000" pitchFamily="2" charset="2"/>
              <a:buChar char="Ø"/>
              <a:tabLst>
                <a:tab pos="299720" algn="l"/>
                <a:tab pos="972819" algn="l"/>
                <a:tab pos="2165350" algn="l"/>
                <a:tab pos="2720340" algn="l"/>
              </a:tabLst>
            </a:pPr>
            <a:r>
              <a:rPr lang="pt-BR" sz="1500" dirty="0">
                <a:solidFill>
                  <a:srgbClr val="091E42"/>
                </a:solidFill>
                <a:latin typeface="Segoe UI" panose="020B0502040204020203" pitchFamily="34" charset="0"/>
                <a:cs typeface="Segoe UI" panose="020B0502040204020203" pitchFamily="34" charset="0"/>
              </a:rPr>
              <a:t>D</a:t>
            </a:r>
            <a:r>
              <a:rPr lang="pt-BR" sz="1500" spc="-114"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a</a:t>
            </a:r>
            <a:r>
              <a:rPr lang="pt-BR" sz="1500" spc="-125"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t</a:t>
            </a:r>
            <a:r>
              <a:rPr lang="pt-BR" sz="1500" spc="-14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a	C</a:t>
            </a:r>
            <a:r>
              <a:rPr lang="pt-BR" sz="1500" spc="-11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l</a:t>
            </a:r>
            <a:r>
              <a:rPr lang="pt-BR" sz="1500" spc="-114"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e</a:t>
            </a:r>
            <a:r>
              <a:rPr lang="pt-BR" sz="1500" spc="-11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a</a:t>
            </a:r>
            <a:r>
              <a:rPr lang="pt-BR" sz="1500" spc="-11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n</a:t>
            </a:r>
            <a:r>
              <a:rPr lang="pt-BR" sz="1500" spc="-11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i</a:t>
            </a:r>
            <a:r>
              <a:rPr lang="pt-BR" sz="1500" spc="-114"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n</a:t>
            </a:r>
            <a:r>
              <a:rPr lang="pt-BR" sz="1500" spc="-11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g	a</a:t>
            </a:r>
            <a:r>
              <a:rPr lang="pt-BR" sz="1500" spc="-11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n</a:t>
            </a:r>
            <a:r>
              <a:rPr lang="pt-BR" sz="1500" spc="-11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d	m</a:t>
            </a:r>
            <a:r>
              <a:rPr lang="pt-BR" sz="1500" spc="-11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a</a:t>
            </a:r>
            <a:r>
              <a:rPr lang="pt-BR" sz="1500" spc="-11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n</a:t>
            </a:r>
            <a:r>
              <a:rPr lang="pt-BR" sz="1500" spc="-11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i</a:t>
            </a:r>
            <a:r>
              <a:rPr lang="pt-BR" sz="1500" spc="-114"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p</a:t>
            </a:r>
            <a:r>
              <a:rPr lang="pt-BR" sz="1500" spc="-11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u</a:t>
            </a:r>
            <a:r>
              <a:rPr lang="pt-BR" sz="1500" spc="-11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l</a:t>
            </a:r>
            <a:r>
              <a:rPr lang="pt-BR" sz="1500" spc="-114"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a</a:t>
            </a:r>
            <a:r>
              <a:rPr lang="pt-BR" sz="1500" spc="-125"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t</a:t>
            </a:r>
            <a:r>
              <a:rPr lang="pt-BR" sz="1500" spc="-114"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i</a:t>
            </a:r>
            <a:r>
              <a:rPr lang="pt-BR" sz="1500" spc="-114"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o</a:t>
            </a:r>
            <a:r>
              <a:rPr lang="pt-BR" sz="1500" spc="-114"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n</a:t>
            </a:r>
            <a:endParaRPr lang="pt-BR" sz="1500" dirty="0">
              <a:latin typeface="Segoe UI" panose="020B0502040204020203" pitchFamily="34" charset="0"/>
              <a:cs typeface="Segoe UI" panose="020B0502040204020203" pitchFamily="34" charset="0"/>
            </a:endParaRPr>
          </a:p>
          <a:p>
            <a:pPr marL="298450" indent="-298450">
              <a:lnSpc>
                <a:spcPct val="150000"/>
              </a:lnSpc>
              <a:spcBef>
                <a:spcPts val="1010"/>
              </a:spcBef>
              <a:buFont typeface="Wingdings" panose="05000000000000000000" pitchFamily="2" charset="2"/>
              <a:buChar char="Ø"/>
              <a:tabLst>
                <a:tab pos="299720" algn="l"/>
                <a:tab pos="1871345" algn="l"/>
                <a:tab pos="2546985" algn="l"/>
              </a:tabLst>
            </a:pPr>
            <a:r>
              <a:rPr lang="pt-BR" sz="1500" dirty="0">
                <a:solidFill>
                  <a:srgbClr val="091E42"/>
                </a:solidFill>
                <a:latin typeface="Segoe UI" panose="020B0502040204020203" pitchFamily="34" charset="0"/>
                <a:cs typeface="Segoe UI" panose="020B0502040204020203" pitchFamily="34" charset="0"/>
              </a:rPr>
              <a:t>E</a:t>
            </a:r>
            <a:r>
              <a:rPr lang="pt-BR" sz="1500" spc="-114"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x</a:t>
            </a:r>
            <a:r>
              <a:rPr lang="pt-BR" sz="1500" spc="-11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p</a:t>
            </a:r>
            <a:r>
              <a:rPr lang="pt-BR" sz="1500" spc="-11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l</a:t>
            </a:r>
            <a:r>
              <a:rPr lang="pt-BR" sz="1500" spc="-114"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o</a:t>
            </a:r>
            <a:r>
              <a:rPr lang="pt-BR" sz="1500" spc="-114"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r</a:t>
            </a:r>
            <a:r>
              <a:rPr lang="pt-BR" sz="1500" spc="-15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a</a:t>
            </a:r>
            <a:r>
              <a:rPr lang="pt-BR" sz="1500" spc="-12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t</a:t>
            </a:r>
            <a:r>
              <a:rPr lang="pt-BR" sz="1500" spc="-125"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o</a:t>
            </a:r>
            <a:r>
              <a:rPr lang="pt-BR" sz="1500" spc="-114"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r</a:t>
            </a:r>
            <a:r>
              <a:rPr lang="pt-BR" sz="1500" spc="-105"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y	D</a:t>
            </a:r>
            <a:r>
              <a:rPr lang="pt-BR" sz="1500" spc="-114"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a</a:t>
            </a:r>
            <a:r>
              <a:rPr lang="pt-BR" sz="1500" spc="-12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t</a:t>
            </a:r>
            <a:r>
              <a:rPr lang="pt-BR" sz="1500" spc="-14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a	A</a:t>
            </a:r>
            <a:r>
              <a:rPr lang="pt-BR" sz="1500" spc="-105"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n</a:t>
            </a:r>
            <a:r>
              <a:rPr lang="pt-BR" sz="1500" spc="-11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a</a:t>
            </a:r>
            <a:r>
              <a:rPr lang="pt-BR" sz="1500" spc="-11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l</a:t>
            </a:r>
            <a:r>
              <a:rPr lang="pt-BR" sz="1500" spc="-114"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y</a:t>
            </a:r>
            <a:r>
              <a:rPr lang="pt-BR" sz="1500" spc="-125"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s</a:t>
            </a:r>
            <a:r>
              <a:rPr lang="pt-BR" sz="1500" spc="-105"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i</a:t>
            </a:r>
            <a:r>
              <a:rPr lang="pt-BR" sz="1500" spc="-114"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s</a:t>
            </a:r>
            <a:endParaRPr lang="pt-BR" sz="1500" dirty="0">
              <a:latin typeface="Segoe UI" panose="020B0502040204020203" pitchFamily="34" charset="0"/>
              <a:cs typeface="Segoe UI" panose="020B0502040204020203" pitchFamily="34" charset="0"/>
            </a:endParaRPr>
          </a:p>
          <a:p>
            <a:pPr marL="298450" indent="-298450">
              <a:lnSpc>
                <a:spcPct val="150000"/>
              </a:lnSpc>
              <a:spcBef>
                <a:spcPts val="1000"/>
              </a:spcBef>
              <a:buFont typeface="Wingdings" panose="05000000000000000000" pitchFamily="2" charset="2"/>
              <a:buChar char="Ø"/>
              <a:tabLst>
                <a:tab pos="299720" algn="l"/>
                <a:tab pos="1183005" algn="l"/>
              </a:tabLst>
            </a:pPr>
            <a:r>
              <a:rPr lang="pt-BR" sz="1500" dirty="0">
                <a:solidFill>
                  <a:srgbClr val="091E42"/>
                </a:solidFill>
                <a:latin typeface="Segoe UI" panose="020B0502040204020203" pitchFamily="34" charset="0"/>
                <a:cs typeface="Segoe UI" panose="020B0502040204020203" pitchFamily="34" charset="0"/>
              </a:rPr>
              <a:t>M</a:t>
            </a:r>
            <a:r>
              <a:rPr lang="pt-BR" sz="1500" spc="-114"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o</a:t>
            </a:r>
            <a:r>
              <a:rPr lang="pt-BR" sz="1500" spc="-114"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d</a:t>
            </a:r>
            <a:r>
              <a:rPr lang="pt-BR" sz="1500" spc="-11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e</a:t>
            </a:r>
            <a:r>
              <a:rPr lang="pt-BR" sz="1500" spc="-105"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l	B</a:t>
            </a:r>
            <a:r>
              <a:rPr lang="pt-BR" sz="1500" spc="-105"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u</a:t>
            </a:r>
            <a:r>
              <a:rPr lang="pt-BR" sz="1500" spc="-11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i</a:t>
            </a:r>
            <a:r>
              <a:rPr lang="pt-BR" sz="1500" spc="-114"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l</a:t>
            </a:r>
            <a:r>
              <a:rPr lang="pt-BR" sz="1500" spc="-114"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d</a:t>
            </a:r>
            <a:r>
              <a:rPr lang="pt-BR" sz="1500" spc="-11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i</a:t>
            </a:r>
            <a:r>
              <a:rPr lang="pt-BR" sz="1500" spc="-114"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n</a:t>
            </a:r>
            <a:r>
              <a:rPr lang="pt-BR" sz="1500" spc="-11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g</a:t>
            </a:r>
            <a:endParaRPr lang="pt-BR" sz="1500" dirty="0">
              <a:latin typeface="Segoe UI" panose="020B0502040204020203" pitchFamily="34" charset="0"/>
              <a:cs typeface="Segoe UI" panose="020B0502040204020203" pitchFamily="34" charset="0"/>
            </a:endParaRPr>
          </a:p>
          <a:p>
            <a:pPr marL="298450" indent="-298450">
              <a:lnSpc>
                <a:spcPct val="150000"/>
              </a:lnSpc>
              <a:spcBef>
                <a:spcPts val="994"/>
              </a:spcBef>
              <a:buFont typeface="Wingdings" panose="05000000000000000000" pitchFamily="2" charset="2"/>
              <a:buChar char="Ø"/>
              <a:tabLst>
                <a:tab pos="299720" algn="l"/>
                <a:tab pos="1183005" algn="l"/>
              </a:tabLst>
            </a:pPr>
            <a:r>
              <a:rPr lang="pt-BR" sz="1500" dirty="0">
                <a:solidFill>
                  <a:srgbClr val="091E42"/>
                </a:solidFill>
                <a:latin typeface="Segoe UI" panose="020B0502040204020203" pitchFamily="34" charset="0"/>
                <a:cs typeface="Segoe UI" panose="020B0502040204020203" pitchFamily="34" charset="0"/>
              </a:rPr>
              <a:t>M</a:t>
            </a:r>
            <a:r>
              <a:rPr lang="pt-BR" sz="1500" spc="-114"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o</a:t>
            </a:r>
            <a:r>
              <a:rPr lang="pt-BR" sz="1500" spc="-114"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d</a:t>
            </a:r>
            <a:r>
              <a:rPr lang="pt-BR" sz="1500" spc="-11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e</a:t>
            </a:r>
            <a:r>
              <a:rPr lang="pt-BR" sz="1500" spc="-105"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l	E</a:t>
            </a:r>
            <a:r>
              <a:rPr lang="pt-BR" sz="1500" spc="-15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v</a:t>
            </a:r>
            <a:r>
              <a:rPr lang="pt-BR" sz="1500" spc="-13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a</a:t>
            </a:r>
            <a:r>
              <a:rPr lang="pt-BR" sz="1500" spc="-11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l</a:t>
            </a:r>
            <a:r>
              <a:rPr lang="pt-BR" sz="1500" spc="-114"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u</a:t>
            </a:r>
            <a:r>
              <a:rPr lang="pt-BR" sz="1500" spc="-11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a</a:t>
            </a:r>
            <a:r>
              <a:rPr lang="pt-BR" sz="1500" spc="-12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t</a:t>
            </a:r>
            <a:r>
              <a:rPr lang="pt-BR" sz="1500" spc="-114"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i</a:t>
            </a:r>
            <a:r>
              <a:rPr lang="pt-BR" sz="1500" spc="-114"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o</a:t>
            </a:r>
            <a:r>
              <a:rPr lang="pt-BR" sz="1500" spc="-114"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n</a:t>
            </a:r>
            <a:endParaRPr lang="pt-BR" sz="1500" dirty="0">
              <a:latin typeface="Segoe UI" panose="020B0502040204020203" pitchFamily="34" charset="0"/>
              <a:cs typeface="Segoe UI" panose="020B0502040204020203" pitchFamily="34" charset="0"/>
            </a:endParaRPr>
          </a:p>
          <a:p>
            <a:pPr marL="298450" indent="-298450">
              <a:lnSpc>
                <a:spcPct val="150000"/>
              </a:lnSpc>
              <a:spcBef>
                <a:spcPts val="1010"/>
              </a:spcBef>
              <a:buFont typeface="Wingdings" panose="05000000000000000000" pitchFamily="2" charset="2"/>
              <a:buChar char="Ø"/>
              <a:tabLst>
                <a:tab pos="299720" algn="l"/>
                <a:tab pos="1181100" algn="l"/>
                <a:tab pos="2603500" algn="l"/>
                <a:tab pos="3010535" algn="l"/>
              </a:tabLst>
            </a:pPr>
            <a:r>
              <a:rPr lang="pt-BR" sz="1500" dirty="0">
                <a:solidFill>
                  <a:srgbClr val="091E42"/>
                </a:solidFill>
                <a:latin typeface="Segoe UI" panose="020B0502040204020203" pitchFamily="34" charset="0"/>
                <a:cs typeface="Segoe UI" panose="020B0502040204020203" pitchFamily="34" charset="0"/>
              </a:rPr>
              <a:t>M</a:t>
            </a:r>
            <a:r>
              <a:rPr lang="pt-BR" sz="1500" spc="-114"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o</a:t>
            </a:r>
            <a:r>
              <a:rPr lang="pt-BR" sz="1500" spc="-114"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d</a:t>
            </a:r>
            <a:r>
              <a:rPr lang="pt-BR" sz="1500" spc="-11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e</a:t>
            </a:r>
            <a:r>
              <a:rPr lang="pt-BR" sz="1500" spc="-105"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l	P</a:t>
            </a:r>
            <a:r>
              <a:rPr lang="pt-BR" sz="1500" spc="-114"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r</a:t>
            </a:r>
            <a:r>
              <a:rPr lang="pt-BR" sz="1500" spc="-14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e</a:t>
            </a:r>
            <a:r>
              <a:rPr lang="pt-BR" sz="1500" spc="-105"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d</a:t>
            </a:r>
            <a:r>
              <a:rPr lang="pt-BR" sz="1500" spc="-11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i</a:t>
            </a:r>
            <a:r>
              <a:rPr lang="pt-BR" sz="1500" spc="-114"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c</a:t>
            </a:r>
            <a:r>
              <a:rPr lang="pt-BR" sz="1500" spc="-114"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t</a:t>
            </a:r>
            <a:r>
              <a:rPr lang="pt-BR" sz="1500" spc="-114"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i</a:t>
            </a:r>
            <a:r>
              <a:rPr lang="pt-BR" sz="1500" spc="-114"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o</a:t>
            </a:r>
            <a:r>
              <a:rPr lang="pt-BR" sz="1500" spc="-114"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n	o</a:t>
            </a:r>
            <a:r>
              <a:rPr lang="pt-BR" sz="1500" spc="-114"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n	</a:t>
            </a:r>
            <a:r>
              <a:rPr lang="pt-BR" sz="1500" spc="140" dirty="0">
                <a:solidFill>
                  <a:srgbClr val="091E42"/>
                </a:solidFill>
                <a:latin typeface="Segoe UI" panose="020B0502040204020203" pitchFamily="34" charset="0"/>
                <a:cs typeface="Segoe UI" panose="020B0502040204020203" pitchFamily="34" charset="0"/>
              </a:rPr>
              <a:t>T</a:t>
            </a:r>
            <a:r>
              <a:rPr lang="pt-BR" sz="1500" dirty="0">
                <a:solidFill>
                  <a:srgbClr val="091E42"/>
                </a:solidFill>
                <a:latin typeface="Segoe UI" panose="020B0502040204020203" pitchFamily="34" charset="0"/>
                <a:cs typeface="Segoe UI" panose="020B0502040204020203" pitchFamily="34" charset="0"/>
              </a:rPr>
              <a:t>e</a:t>
            </a:r>
            <a:r>
              <a:rPr lang="pt-BR" sz="1500" spc="-105"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s</a:t>
            </a:r>
            <a:r>
              <a:rPr lang="pt-BR" sz="1500" spc="-13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t</a:t>
            </a:r>
            <a:r>
              <a:rPr lang="pt-BR" sz="1500" spc="-114"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s</a:t>
            </a:r>
            <a:r>
              <a:rPr lang="pt-BR" sz="1500" spc="-105"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e</a:t>
            </a:r>
            <a:r>
              <a:rPr lang="pt-BR" sz="1500" spc="-12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t</a:t>
            </a:r>
            <a:endParaRPr lang="pt-BR" sz="1500" dirty="0">
              <a:latin typeface="Segoe UI" panose="020B0502040204020203" pitchFamily="34" charset="0"/>
              <a:cs typeface="Segoe UI" panose="020B0502040204020203" pitchFamily="34" charset="0"/>
            </a:endParaRPr>
          </a:p>
          <a:p>
            <a:pPr marL="298450" indent="-298450">
              <a:lnSpc>
                <a:spcPct val="150000"/>
              </a:lnSpc>
              <a:spcBef>
                <a:spcPts val="994"/>
              </a:spcBef>
              <a:buFont typeface="Wingdings" panose="05000000000000000000" pitchFamily="2" charset="2"/>
              <a:buChar char="Ø"/>
              <a:tabLst>
                <a:tab pos="299720" algn="l"/>
              </a:tabLst>
            </a:pPr>
            <a:r>
              <a:rPr lang="pt-BR" sz="1500" dirty="0">
                <a:solidFill>
                  <a:srgbClr val="091E42"/>
                </a:solidFill>
                <a:latin typeface="Segoe UI" panose="020B0502040204020203" pitchFamily="34" charset="0"/>
                <a:cs typeface="Segoe UI" panose="020B0502040204020203" pitchFamily="34" charset="0"/>
              </a:rPr>
              <a:t>I</a:t>
            </a:r>
            <a:r>
              <a:rPr lang="pt-BR" sz="1500" spc="-11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n</a:t>
            </a:r>
            <a:r>
              <a:rPr lang="pt-BR" sz="1500" spc="-12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f</a:t>
            </a:r>
            <a:r>
              <a:rPr lang="pt-BR" sz="1500" spc="-155"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e</a:t>
            </a:r>
            <a:r>
              <a:rPr lang="pt-BR" sz="1500" spc="-105"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r</a:t>
            </a:r>
            <a:r>
              <a:rPr lang="pt-BR" sz="1500" spc="-14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e</a:t>
            </a:r>
            <a:r>
              <a:rPr lang="pt-BR" sz="1500" spc="-105"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n</a:t>
            </a:r>
            <a:r>
              <a:rPr lang="pt-BR" sz="1500" spc="-11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c</a:t>
            </a:r>
            <a:r>
              <a:rPr lang="pt-BR" sz="1500" spc="-114"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e</a:t>
            </a:r>
            <a:r>
              <a:rPr lang="pt-BR" sz="1500" spc="-105"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s</a:t>
            </a:r>
            <a:endParaRPr lang="pt-BR" sz="1500" dirty="0">
              <a:latin typeface="Segoe UI" panose="020B0502040204020203" pitchFamily="34" charset="0"/>
              <a:cs typeface="Segoe UI" panose="020B0502040204020203" pitchFamily="34" charset="0"/>
            </a:endParaRPr>
          </a:p>
          <a:p>
            <a:pPr marL="298450" indent="-298450">
              <a:lnSpc>
                <a:spcPct val="150000"/>
              </a:lnSpc>
              <a:spcBef>
                <a:spcPts val="994"/>
              </a:spcBef>
              <a:buFont typeface="Wingdings" panose="05000000000000000000" pitchFamily="2" charset="2"/>
              <a:buChar char="Ø"/>
              <a:tabLst>
                <a:tab pos="299720" algn="l"/>
              </a:tabLst>
            </a:pPr>
            <a:r>
              <a:rPr lang="pt-BR" sz="1500" dirty="0">
                <a:solidFill>
                  <a:srgbClr val="091E42"/>
                </a:solidFill>
                <a:latin typeface="Segoe UI" panose="020B0502040204020203" pitchFamily="34" charset="0"/>
                <a:cs typeface="Segoe UI" panose="020B0502040204020203" pitchFamily="34" charset="0"/>
              </a:rPr>
              <a:t>R</a:t>
            </a:r>
            <a:r>
              <a:rPr lang="pt-BR" sz="1500" spc="-15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e</a:t>
            </a:r>
            <a:r>
              <a:rPr lang="pt-BR" sz="1500" spc="-105"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c</a:t>
            </a:r>
            <a:r>
              <a:rPr lang="pt-BR" sz="1500" spc="-13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o</a:t>
            </a:r>
            <a:r>
              <a:rPr lang="pt-BR" sz="1500" spc="-114"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m</a:t>
            </a:r>
            <a:r>
              <a:rPr lang="pt-BR" sz="1500" spc="-11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m</a:t>
            </a:r>
            <a:r>
              <a:rPr lang="pt-BR" sz="1500" spc="-11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e</a:t>
            </a:r>
            <a:r>
              <a:rPr lang="pt-BR" sz="1500" spc="-105"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n</a:t>
            </a:r>
            <a:r>
              <a:rPr lang="pt-BR" sz="1500" spc="-11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d</a:t>
            </a:r>
            <a:r>
              <a:rPr lang="pt-BR" sz="1500" spc="-11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a</a:t>
            </a:r>
            <a:r>
              <a:rPr lang="pt-BR" sz="1500" spc="-120"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t</a:t>
            </a:r>
            <a:r>
              <a:rPr lang="pt-BR" sz="1500" spc="-114"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i</a:t>
            </a:r>
            <a:r>
              <a:rPr lang="pt-BR" sz="1500" spc="-114"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o</a:t>
            </a:r>
            <a:r>
              <a:rPr lang="pt-BR" sz="1500" spc="-114" dirty="0">
                <a:solidFill>
                  <a:srgbClr val="091E42"/>
                </a:solidFill>
                <a:latin typeface="Segoe UI" panose="020B0502040204020203" pitchFamily="34" charset="0"/>
                <a:cs typeface="Segoe UI" panose="020B0502040204020203" pitchFamily="34" charset="0"/>
              </a:rPr>
              <a:t> </a:t>
            </a:r>
            <a:r>
              <a:rPr lang="pt-BR" sz="1500" dirty="0">
                <a:solidFill>
                  <a:srgbClr val="091E42"/>
                </a:solidFill>
                <a:latin typeface="Segoe UI" panose="020B0502040204020203" pitchFamily="34" charset="0"/>
                <a:cs typeface="Segoe UI" panose="020B0502040204020203" pitchFamily="34" charset="0"/>
              </a:rPr>
              <a:t>n</a:t>
            </a:r>
            <a:endParaRPr lang="pt-BR" sz="1500" dirty="0">
              <a:latin typeface="Segoe UI" panose="020B0502040204020203" pitchFamily="34" charset="0"/>
              <a:cs typeface="Segoe U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504000"/>
            <a:ext cx="12191999" cy="444352"/>
          </a:xfrm>
          <a:prstGeom prst="rect">
            <a:avLst/>
          </a:prstGeom>
        </p:spPr>
        <p:txBody>
          <a:bodyPr vert="horz" wrap="square" lIns="0" tIns="13335" rIns="0" bIns="0" rtlCol="0">
            <a:spAutoFit/>
          </a:bodyPr>
          <a:lstStyle/>
          <a:p>
            <a:pPr marL="12700" algn="ctr">
              <a:lnSpc>
                <a:spcPct val="100000"/>
              </a:lnSpc>
              <a:spcBef>
                <a:spcPts val="105"/>
              </a:spcBef>
              <a:tabLst>
                <a:tab pos="1110615" algn="l"/>
              </a:tabLst>
            </a:pPr>
            <a:r>
              <a:rPr sz="2800" i="0" spc="70" dirty="0">
                <a:latin typeface="Segoe UI" panose="020B0502040204020203" pitchFamily="34" charset="0"/>
                <a:cs typeface="Segoe UI" panose="020B0502040204020203" pitchFamily="34" charset="0"/>
              </a:rPr>
              <a:t>DATA</a:t>
            </a:r>
            <a:r>
              <a:rPr lang="en-US" sz="2800" i="0" spc="70" dirty="0">
                <a:latin typeface="Segoe UI" panose="020B0502040204020203" pitchFamily="34" charset="0"/>
                <a:cs typeface="Segoe UI" panose="020B0502040204020203" pitchFamily="34" charset="0"/>
              </a:rPr>
              <a:t> </a:t>
            </a:r>
            <a:r>
              <a:rPr sz="2800" i="0" spc="229" dirty="0">
                <a:latin typeface="Segoe UI" panose="020B0502040204020203" pitchFamily="34" charset="0"/>
                <a:cs typeface="Segoe UI" panose="020B0502040204020203" pitchFamily="34" charset="0"/>
              </a:rPr>
              <a:t>CLEANING</a:t>
            </a:r>
          </a:p>
        </p:txBody>
      </p:sp>
      <p:sp>
        <p:nvSpPr>
          <p:cNvPr id="3" name="object 3"/>
          <p:cNvSpPr txBox="1"/>
          <p:nvPr/>
        </p:nvSpPr>
        <p:spPr>
          <a:xfrm>
            <a:off x="1038555" y="1941117"/>
            <a:ext cx="9529445" cy="3953583"/>
          </a:xfrm>
          <a:prstGeom prst="rect">
            <a:avLst/>
          </a:prstGeom>
        </p:spPr>
        <p:txBody>
          <a:bodyPr vert="horz" wrap="square" lIns="0" tIns="33655" rIns="0" bIns="0" rtlCol="0">
            <a:spAutoFit/>
          </a:bodyPr>
          <a:lstStyle/>
          <a:p>
            <a:pPr marL="299085" indent="-287020">
              <a:lnSpc>
                <a:spcPct val="150000"/>
              </a:lnSpc>
              <a:spcBef>
                <a:spcPts val="265"/>
              </a:spcBef>
              <a:buFont typeface="Wingdings" panose="05000000000000000000" pitchFamily="2" charset="2"/>
              <a:buChar char="Ø"/>
              <a:tabLst>
                <a:tab pos="299720" algn="l"/>
              </a:tabLst>
            </a:pPr>
            <a:r>
              <a:rPr sz="1500" spc="-10" dirty="0">
                <a:latin typeface="Segoe UI" panose="020B0502040204020203" pitchFamily="34" charset="0"/>
                <a:cs typeface="Segoe UI" panose="020B0502040204020203" pitchFamily="34" charset="0"/>
              </a:rPr>
              <a:t>There</a:t>
            </a:r>
            <a:r>
              <a:rPr sz="1500" spc="5" dirty="0">
                <a:latin typeface="Segoe UI" panose="020B0502040204020203" pitchFamily="34" charset="0"/>
                <a:cs typeface="Segoe UI" panose="020B0502040204020203" pitchFamily="34" charset="0"/>
              </a:rPr>
              <a:t> </a:t>
            </a:r>
            <a:r>
              <a:rPr sz="1500" dirty="0">
                <a:latin typeface="Segoe UI" panose="020B0502040204020203" pitchFamily="34" charset="0"/>
                <a:cs typeface="Segoe UI" panose="020B0502040204020203" pitchFamily="34" charset="0"/>
              </a:rPr>
              <a:t>a</a:t>
            </a:r>
            <a:r>
              <a:rPr lang="en-US" sz="1500" dirty="0">
                <a:latin typeface="Segoe UI" panose="020B0502040204020203" pitchFamily="34" charset="0"/>
                <a:cs typeface="Segoe UI" panose="020B0502040204020203" pitchFamily="34" charset="0"/>
              </a:rPr>
              <a:t>re</a:t>
            </a:r>
            <a:r>
              <a:rPr sz="1500" spc="5" dirty="0">
                <a:latin typeface="Segoe UI" panose="020B0502040204020203" pitchFamily="34" charset="0"/>
                <a:cs typeface="Segoe UI" panose="020B0502040204020203" pitchFamily="34" charset="0"/>
              </a:rPr>
              <a:t> </a:t>
            </a:r>
            <a:r>
              <a:rPr lang="en-US" sz="1500" spc="5" dirty="0">
                <a:latin typeface="Segoe UI" panose="020B0502040204020203" pitchFamily="34" charset="0"/>
                <a:cs typeface="Segoe UI" panose="020B0502040204020203" pitchFamily="34" charset="0"/>
              </a:rPr>
              <a:t>226 </a:t>
            </a:r>
            <a:r>
              <a:rPr sz="1500" spc="-5" dirty="0">
                <a:latin typeface="Segoe UI" panose="020B0502040204020203" pitchFamily="34" charset="0"/>
                <a:cs typeface="Segoe UI" panose="020B0502040204020203" pitchFamily="34" charset="0"/>
              </a:rPr>
              <a:t>columns with</a:t>
            </a:r>
            <a:r>
              <a:rPr sz="1500" spc="5" dirty="0">
                <a:latin typeface="Segoe UI" panose="020B0502040204020203" pitchFamily="34" charset="0"/>
                <a:cs typeface="Segoe UI" panose="020B0502040204020203" pitchFamily="34" charset="0"/>
              </a:rPr>
              <a:t> </a:t>
            </a:r>
            <a:r>
              <a:rPr sz="1500" spc="-5" dirty="0">
                <a:latin typeface="Segoe UI" panose="020B0502040204020203" pitchFamily="34" charset="0"/>
                <a:cs typeface="Segoe UI" panose="020B0502040204020203" pitchFamily="34" charset="0"/>
              </a:rPr>
              <a:t>high</a:t>
            </a:r>
            <a:r>
              <a:rPr sz="1500" spc="-15" dirty="0">
                <a:latin typeface="Segoe UI" panose="020B0502040204020203" pitchFamily="34" charset="0"/>
                <a:cs typeface="Segoe UI" panose="020B0502040204020203" pitchFamily="34" charset="0"/>
              </a:rPr>
              <a:t> </a:t>
            </a:r>
            <a:r>
              <a:rPr sz="1500" dirty="0">
                <a:latin typeface="Segoe UI" panose="020B0502040204020203" pitchFamily="34" charset="0"/>
                <a:cs typeface="Segoe UI" panose="020B0502040204020203" pitchFamily="34" charset="0"/>
              </a:rPr>
              <a:t>number</a:t>
            </a:r>
            <a:r>
              <a:rPr sz="1500" spc="-10" dirty="0">
                <a:latin typeface="Segoe UI" panose="020B0502040204020203" pitchFamily="34" charset="0"/>
                <a:cs typeface="Segoe UI" panose="020B0502040204020203" pitchFamily="34" charset="0"/>
              </a:rPr>
              <a:t> </a:t>
            </a:r>
            <a:r>
              <a:rPr sz="1500" spc="-5" dirty="0">
                <a:latin typeface="Segoe UI" panose="020B0502040204020203" pitchFamily="34" charset="0"/>
                <a:cs typeface="Segoe UI" panose="020B0502040204020203" pitchFamily="34" charset="0"/>
              </a:rPr>
              <a:t>of missing</a:t>
            </a:r>
            <a:r>
              <a:rPr sz="1500" spc="20" dirty="0">
                <a:latin typeface="Segoe UI" panose="020B0502040204020203" pitchFamily="34" charset="0"/>
                <a:cs typeface="Segoe UI" panose="020B0502040204020203" pitchFamily="34" charset="0"/>
              </a:rPr>
              <a:t> </a:t>
            </a:r>
            <a:r>
              <a:rPr sz="1500" spc="-5" dirty="0">
                <a:latin typeface="Segoe UI" panose="020B0502040204020203" pitchFamily="34" charset="0"/>
                <a:cs typeface="Segoe UI" panose="020B0502040204020203" pitchFamily="34" charset="0"/>
              </a:rPr>
              <a:t>values </a:t>
            </a:r>
            <a:r>
              <a:rPr sz="1500" dirty="0">
                <a:latin typeface="Segoe UI" panose="020B0502040204020203" pitchFamily="34" charset="0"/>
                <a:cs typeface="Segoe UI" panose="020B0502040204020203" pitchFamily="34" charset="0"/>
              </a:rPr>
              <a:t>and </a:t>
            </a:r>
            <a:r>
              <a:rPr sz="1500" spc="-5" dirty="0">
                <a:latin typeface="Segoe UI" panose="020B0502040204020203" pitchFamily="34" charset="0"/>
                <a:cs typeface="Segoe UI" panose="020B0502040204020203" pitchFamily="34" charset="0"/>
              </a:rPr>
              <a:t>since</a:t>
            </a:r>
            <a:r>
              <a:rPr sz="1500" spc="25" dirty="0">
                <a:latin typeface="Segoe UI" panose="020B0502040204020203" pitchFamily="34" charset="0"/>
                <a:cs typeface="Segoe UI" panose="020B0502040204020203" pitchFamily="34" charset="0"/>
              </a:rPr>
              <a:t> </a:t>
            </a:r>
            <a:r>
              <a:rPr sz="1500" spc="-10" dirty="0">
                <a:latin typeface="Segoe UI" panose="020B0502040204020203" pitchFamily="34" charset="0"/>
                <a:cs typeface="Segoe UI" panose="020B0502040204020203" pitchFamily="34" charset="0"/>
              </a:rPr>
              <a:t>we</a:t>
            </a:r>
            <a:r>
              <a:rPr sz="1500" spc="-5" dirty="0">
                <a:latin typeface="Segoe UI" panose="020B0502040204020203" pitchFamily="34" charset="0"/>
                <a:cs typeface="Segoe UI" panose="020B0502040204020203" pitchFamily="34" charset="0"/>
              </a:rPr>
              <a:t> </a:t>
            </a:r>
            <a:r>
              <a:rPr sz="1500" spc="-20" dirty="0">
                <a:latin typeface="Segoe UI" panose="020B0502040204020203" pitchFamily="34" charset="0"/>
                <a:cs typeface="Segoe UI" panose="020B0502040204020203" pitchFamily="34" charset="0"/>
              </a:rPr>
              <a:t>have</a:t>
            </a:r>
            <a:r>
              <a:rPr sz="1500" spc="10" dirty="0">
                <a:latin typeface="Segoe UI" panose="020B0502040204020203" pitchFamily="34" charset="0"/>
                <a:cs typeface="Segoe UI" panose="020B0502040204020203" pitchFamily="34" charset="0"/>
              </a:rPr>
              <a:t> </a:t>
            </a:r>
            <a:r>
              <a:rPr sz="1500" spc="-10" dirty="0">
                <a:latin typeface="Segoe UI" panose="020B0502040204020203" pitchFamily="34" charset="0"/>
                <a:cs typeface="Segoe UI" panose="020B0502040204020203" pitchFamily="34" charset="0"/>
              </a:rPr>
              <a:t>around</a:t>
            </a:r>
            <a:r>
              <a:rPr lang="en-US" sz="1500" spc="-10" dirty="0">
                <a:latin typeface="Segoe UI" panose="020B0502040204020203" pitchFamily="34" charset="0"/>
                <a:cs typeface="Segoe UI" panose="020B0502040204020203" pitchFamily="34" charset="0"/>
              </a:rPr>
              <a:t> </a:t>
            </a:r>
            <a:r>
              <a:rPr lang="en-US" sz="1500" dirty="0">
                <a:latin typeface="Segoe UI" panose="020B0502040204020203" pitchFamily="34" charset="0"/>
                <a:cs typeface="Segoe UI" panose="020B0502040204020203" pitchFamily="34" charset="0"/>
              </a:rPr>
              <a:t>99999</a:t>
            </a:r>
            <a:r>
              <a:rPr sz="1500" spc="-30" dirty="0">
                <a:latin typeface="Segoe UI" panose="020B0502040204020203" pitchFamily="34" charset="0"/>
                <a:cs typeface="Segoe UI" panose="020B0502040204020203" pitchFamily="34" charset="0"/>
              </a:rPr>
              <a:t> </a:t>
            </a:r>
            <a:r>
              <a:rPr sz="1500" spc="-15" dirty="0">
                <a:latin typeface="Segoe UI" panose="020B0502040204020203" pitchFamily="34" charset="0"/>
                <a:cs typeface="Segoe UI" panose="020B0502040204020203" pitchFamily="34" charset="0"/>
              </a:rPr>
              <a:t>data</a:t>
            </a:r>
            <a:r>
              <a:rPr sz="1500" spc="5" dirty="0">
                <a:latin typeface="Segoe UI" panose="020B0502040204020203" pitchFamily="34" charset="0"/>
                <a:cs typeface="Segoe UI" panose="020B0502040204020203" pitchFamily="34" charset="0"/>
              </a:rPr>
              <a:t> </a:t>
            </a:r>
            <a:r>
              <a:rPr sz="1500" spc="-5" dirty="0">
                <a:latin typeface="Segoe UI" panose="020B0502040204020203" pitchFamily="34" charset="0"/>
                <a:cs typeface="Segoe UI" panose="020B0502040204020203" pitchFamily="34" charset="0"/>
              </a:rPr>
              <a:t>points</a:t>
            </a:r>
            <a:r>
              <a:rPr sz="1500" spc="5" dirty="0">
                <a:latin typeface="Segoe UI" panose="020B0502040204020203" pitchFamily="34" charset="0"/>
                <a:cs typeface="Segoe UI" panose="020B0502040204020203" pitchFamily="34" charset="0"/>
              </a:rPr>
              <a:t> </a:t>
            </a:r>
            <a:r>
              <a:rPr sz="1500" spc="-10" dirty="0">
                <a:latin typeface="Segoe UI" panose="020B0502040204020203" pitchFamily="34" charset="0"/>
                <a:cs typeface="Segoe UI" panose="020B0502040204020203" pitchFamily="34" charset="0"/>
              </a:rPr>
              <a:t>we</a:t>
            </a:r>
            <a:r>
              <a:rPr sz="1500" spc="-5" dirty="0">
                <a:latin typeface="Segoe UI" panose="020B0502040204020203" pitchFamily="34" charset="0"/>
                <a:cs typeface="Segoe UI" panose="020B0502040204020203" pitchFamily="34" charset="0"/>
              </a:rPr>
              <a:t> can</a:t>
            </a:r>
            <a:r>
              <a:rPr sz="1500" dirty="0">
                <a:latin typeface="Segoe UI" panose="020B0502040204020203" pitchFamily="34" charset="0"/>
                <a:cs typeface="Segoe UI" panose="020B0502040204020203" pitchFamily="34" charset="0"/>
              </a:rPr>
              <a:t> </a:t>
            </a:r>
            <a:r>
              <a:rPr sz="1500" spc="-10" dirty="0">
                <a:latin typeface="Segoe UI" panose="020B0502040204020203" pitchFamily="34" charset="0"/>
                <a:cs typeface="Segoe UI" panose="020B0502040204020203" pitchFamily="34" charset="0"/>
              </a:rPr>
              <a:t>eliminate</a:t>
            </a:r>
            <a:r>
              <a:rPr sz="1500" spc="40" dirty="0">
                <a:latin typeface="Segoe UI" panose="020B0502040204020203" pitchFamily="34" charset="0"/>
                <a:cs typeface="Segoe UI" panose="020B0502040204020203" pitchFamily="34" charset="0"/>
              </a:rPr>
              <a:t> </a:t>
            </a:r>
            <a:r>
              <a:rPr sz="1500" dirty="0">
                <a:latin typeface="Segoe UI" panose="020B0502040204020203" pitchFamily="34" charset="0"/>
                <a:cs typeface="Segoe UI" panose="020B0502040204020203" pitchFamily="34" charset="0"/>
              </a:rPr>
              <a:t>the</a:t>
            </a:r>
            <a:r>
              <a:rPr sz="1500" spc="-5" dirty="0">
                <a:latin typeface="Segoe UI" panose="020B0502040204020203" pitchFamily="34" charset="0"/>
                <a:cs typeface="Segoe UI" panose="020B0502040204020203" pitchFamily="34" charset="0"/>
              </a:rPr>
              <a:t> columns</a:t>
            </a:r>
            <a:r>
              <a:rPr sz="1500" spc="-15" dirty="0">
                <a:latin typeface="Segoe UI" panose="020B0502040204020203" pitchFamily="34" charset="0"/>
                <a:cs typeface="Segoe UI" panose="020B0502040204020203" pitchFamily="34" charset="0"/>
              </a:rPr>
              <a:t> </a:t>
            </a:r>
            <a:r>
              <a:rPr lang="en-US" sz="1500" spc="-15" dirty="0">
                <a:latin typeface="Segoe UI" panose="020B0502040204020203" pitchFamily="34" charset="0"/>
                <a:cs typeface="Segoe UI" panose="020B0502040204020203" pitchFamily="34" charset="0"/>
              </a:rPr>
              <a:t>that are less relevant to this project</a:t>
            </a:r>
            <a:r>
              <a:rPr sz="1500" spc="-10" dirty="0">
                <a:latin typeface="Segoe UI" panose="020B0502040204020203" pitchFamily="34" charset="0"/>
                <a:cs typeface="Segoe UI" panose="020B0502040204020203" pitchFamily="34" charset="0"/>
              </a:rPr>
              <a:t>;</a:t>
            </a:r>
            <a:endParaRPr sz="1500" dirty="0">
              <a:latin typeface="Segoe UI" panose="020B0502040204020203" pitchFamily="34" charset="0"/>
              <a:cs typeface="Segoe UI" panose="020B0502040204020203" pitchFamily="34" charset="0"/>
            </a:endParaRPr>
          </a:p>
          <a:p>
            <a:pPr marL="299085" indent="-287020">
              <a:lnSpc>
                <a:spcPct val="150000"/>
              </a:lnSpc>
              <a:spcBef>
                <a:spcPts val="170"/>
              </a:spcBef>
              <a:buFont typeface="Wingdings" panose="05000000000000000000" pitchFamily="2" charset="2"/>
              <a:buChar char="Ø"/>
              <a:tabLst>
                <a:tab pos="299720" algn="l"/>
              </a:tabLst>
            </a:pPr>
            <a:r>
              <a:rPr sz="1500" spc="-35" dirty="0">
                <a:latin typeface="Segoe UI" panose="020B0502040204020203" pitchFamily="34" charset="0"/>
                <a:cs typeface="Segoe UI" panose="020B0502040204020203" pitchFamily="34" charset="0"/>
              </a:rPr>
              <a:t>We</a:t>
            </a:r>
            <a:r>
              <a:rPr sz="1500" spc="-5" dirty="0">
                <a:latin typeface="Segoe UI" panose="020B0502040204020203" pitchFamily="34" charset="0"/>
                <a:cs typeface="Segoe UI" panose="020B0502040204020203" pitchFamily="34" charset="0"/>
              </a:rPr>
              <a:t> </a:t>
            </a:r>
            <a:r>
              <a:rPr sz="1500" spc="-10" dirty="0">
                <a:latin typeface="Segoe UI" panose="020B0502040204020203" pitchFamily="34" charset="0"/>
                <a:cs typeface="Segoe UI" panose="020B0502040204020203" pitchFamily="34" charset="0"/>
              </a:rPr>
              <a:t>dropped</a:t>
            </a:r>
            <a:r>
              <a:rPr sz="1500" spc="-15" dirty="0">
                <a:latin typeface="Segoe UI" panose="020B0502040204020203" pitchFamily="34" charset="0"/>
                <a:cs typeface="Segoe UI" panose="020B0502040204020203" pitchFamily="34" charset="0"/>
              </a:rPr>
              <a:t> </a:t>
            </a:r>
            <a:r>
              <a:rPr lang="en-US" sz="1500" spc="-5" dirty="0" err="1">
                <a:latin typeface="Segoe UI" panose="020B0502040204020203" pitchFamily="34" charset="0"/>
                <a:cs typeface="Segoe UI" panose="020B0502040204020203" pitchFamily="34" charset="0"/>
              </a:rPr>
              <a:t>mobile_number</a:t>
            </a:r>
            <a:r>
              <a:rPr lang="en-US" sz="1500" spc="-5" dirty="0">
                <a:latin typeface="Segoe UI" panose="020B0502040204020203" pitchFamily="34" charset="0"/>
                <a:cs typeface="Segoe UI" panose="020B0502040204020203" pitchFamily="34" charset="0"/>
              </a:rPr>
              <a:t>, </a:t>
            </a:r>
            <a:r>
              <a:rPr lang="en-US" sz="1500" spc="-5" dirty="0" err="1">
                <a:latin typeface="Segoe UI" panose="020B0502040204020203" pitchFamily="34" charset="0"/>
                <a:cs typeface="Segoe UI" panose="020B0502040204020203" pitchFamily="34" charset="0"/>
              </a:rPr>
              <a:t>circle_id</a:t>
            </a:r>
            <a:r>
              <a:rPr lang="en-US" sz="1500" spc="-5" dirty="0">
                <a:latin typeface="Segoe UI" panose="020B0502040204020203" pitchFamily="34" charset="0"/>
                <a:cs typeface="Segoe UI" panose="020B0502040204020203" pitchFamily="34" charset="0"/>
              </a:rPr>
              <a:t>, columns that end with “-9”, </a:t>
            </a:r>
            <a:r>
              <a:rPr sz="1500" spc="-5" dirty="0">
                <a:latin typeface="Segoe UI" panose="020B0502040204020203" pitchFamily="34" charset="0"/>
                <a:cs typeface="Segoe UI" panose="020B0502040204020203" pitchFamily="34" charset="0"/>
              </a:rPr>
              <a:t>since</a:t>
            </a:r>
            <a:r>
              <a:rPr sz="1500" spc="10" dirty="0">
                <a:latin typeface="Segoe UI" panose="020B0502040204020203" pitchFamily="34" charset="0"/>
                <a:cs typeface="Segoe UI" panose="020B0502040204020203" pitchFamily="34" charset="0"/>
              </a:rPr>
              <a:t> </a:t>
            </a:r>
            <a:r>
              <a:rPr lang="en-US" sz="1500" spc="-15" dirty="0">
                <a:latin typeface="Segoe UI" panose="020B0502040204020203" pitchFamily="34" charset="0"/>
                <a:cs typeface="Segoe UI" panose="020B0502040204020203" pitchFamily="34" charset="0"/>
              </a:rPr>
              <a:t>they are </a:t>
            </a:r>
            <a:r>
              <a:rPr sz="1500" spc="-5" dirty="0">
                <a:latin typeface="Segoe UI" panose="020B0502040204020203" pitchFamily="34" charset="0"/>
                <a:cs typeface="Segoe UI" panose="020B0502040204020203" pitchFamily="34" charset="0"/>
              </a:rPr>
              <a:t>of no</a:t>
            </a:r>
            <a:r>
              <a:rPr sz="1500" spc="-15" dirty="0">
                <a:latin typeface="Segoe UI" panose="020B0502040204020203" pitchFamily="34" charset="0"/>
                <a:cs typeface="Segoe UI" panose="020B0502040204020203" pitchFamily="34" charset="0"/>
              </a:rPr>
              <a:t> </a:t>
            </a:r>
            <a:r>
              <a:rPr sz="1500" spc="-5" dirty="0">
                <a:latin typeface="Segoe UI" panose="020B0502040204020203" pitchFamily="34" charset="0"/>
                <a:cs typeface="Segoe UI" panose="020B0502040204020203" pitchFamily="34" charset="0"/>
              </a:rPr>
              <a:t>use</a:t>
            </a:r>
            <a:r>
              <a:rPr sz="1500" dirty="0">
                <a:latin typeface="Segoe UI" panose="020B0502040204020203" pitchFamily="34" charset="0"/>
                <a:cs typeface="Segoe UI" panose="020B0502040204020203" pitchFamily="34" charset="0"/>
              </a:rPr>
              <a:t> </a:t>
            </a:r>
            <a:r>
              <a:rPr sz="1500" spc="-15" dirty="0">
                <a:latin typeface="Segoe UI" panose="020B0502040204020203" pitchFamily="34" charset="0"/>
                <a:cs typeface="Segoe UI" panose="020B0502040204020203" pitchFamily="34" charset="0"/>
              </a:rPr>
              <a:t>to</a:t>
            </a:r>
            <a:r>
              <a:rPr sz="1500" dirty="0">
                <a:latin typeface="Segoe UI" panose="020B0502040204020203" pitchFamily="34" charset="0"/>
                <a:cs typeface="Segoe UI" panose="020B0502040204020203" pitchFamily="34" charset="0"/>
              </a:rPr>
              <a:t> us</a:t>
            </a:r>
            <a:r>
              <a:rPr sz="1500" spc="-10" dirty="0">
                <a:latin typeface="Segoe UI" panose="020B0502040204020203" pitchFamily="34" charset="0"/>
                <a:cs typeface="Segoe UI" panose="020B0502040204020203" pitchFamily="34" charset="0"/>
              </a:rPr>
              <a:t>;</a:t>
            </a:r>
            <a:endParaRPr sz="1500" dirty="0">
              <a:latin typeface="Segoe UI" panose="020B0502040204020203" pitchFamily="34" charset="0"/>
              <a:cs typeface="Segoe UI" panose="020B0502040204020203" pitchFamily="34" charset="0"/>
            </a:endParaRPr>
          </a:p>
          <a:p>
            <a:pPr marL="299085" indent="-287020">
              <a:lnSpc>
                <a:spcPct val="150000"/>
              </a:lnSpc>
              <a:spcBef>
                <a:spcPts val="165"/>
              </a:spcBef>
              <a:buFont typeface="Wingdings" panose="05000000000000000000" pitchFamily="2" charset="2"/>
              <a:buChar char="Ø"/>
              <a:tabLst>
                <a:tab pos="299720" algn="l"/>
              </a:tabLst>
            </a:pPr>
            <a:r>
              <a:rPr lang="en-US" sz="1500" spc="-10" dirty="0">
                <a:latin typeface="Segoe UI" panose="020B0502040204020203" pitchFamily="34" charset="0"/>
                <a:cs typeface="Segoe UI" panose="020B0502040204020203" pitchFamily="34" charset="0"/>
              </a:rPr>
              <a:t>Columns like 'loc_og_t2o_mou', 'std_og_t2o_mou', 'loc_ic_t2o_mou', 'last_date_of_month_6’, etc., which has unique values of 0s and 1s which are of no use</a:t>
            </a:r>
            <a:r>
              <a:rPr sz="1500" spc="-5" dirty="0">
                <a:latin typeface="Segoe UI" panose="020B0502040204020203" pitchFamily="34" charset="0"/>
                <a:cs typeface="Segoe UI" panose="020B0502040204020203" pitchFamily="34" charset="0"/>
              </a:rPr>
              <a:t>;</a:t>
            </a:r>
            <a:endParaRPr sz="1500" dirty="0">
              <a:latin typeface="Segoe UI" panose="020B0502040204020203" pitchFamily="34" charset="0"/>
              <a:cs typeface="Segoe UI" panose="020B0502040204020203" pitchFamily="34" charset="0"/>
            </a:endParaRPr>
          </a:p>
          <a:p>
            <a:pPr marL="299085" indent="-287020">
              <a:lnSpc>
                <a:spcPct val="150000"/>
              </a:lnSpc>
              <a:spcBef>
                <a:spcPts val="170"/>
              </a:spcBef>
              <a:buFont typeface="Wingdings" panose="05000000000000000000" pitchFamily="2" charset="2"/>
              <a:buChar char="Ø"/>
              <a:tabLst>
                <a:tab pos="299720" algn="l"/>
              </a:tabLst>
            </a:pPr>
            <a:r>
              <a:rPr lang="en-US" sz="1500" spc="-35" dirty="0">
                <a:latin typeface="Segoe UI" panose="020B0502040204020203" pitchFamily="34" charset="0"/>
                <a:cs typeface="Segoe UI" panose="020B0502040204020203" pitchFamily="34" charset="0"/>
              </a:rPr>
              <a:t>Filled Nan values with zeros on columns like date_of_last_rech_data_9, date_of_last_rech_data_6, date_of_last_rech_data_8, date_of_last_rech_data_7, av_rech_amt_data_6, fb_user_6, total_rech_data_6, et.</a:t>
            </a:r>
            <a:endParaRPr sz="1500" dirty="0">
              <a:latin typeface="Segoe UI" panose="020B0502040204020203" pitchFamily="34" charset="0"/>
              <a:cs typeface="Segoe UI" panose="020B0502040204020203" pitchFamily="34" charset="0"/>
            </a:endParaRPr>
          </a:p>
          <a:p>
            <a:pPr marL="299085" indent="-287020">
              <a:lnSpc>
                <a:spcPct val="150000"/>
              </a:lnSpc>
              <a:spcBef>
                <a:spcPts val="170"/>
              </a:spcBef>
              <a:buFont typeface="Wingdings" panose="05000000000000000000" pitchFamily="2" charset="2"/>
              <a:buChar char="Ø"/>
              <a:tabLst>
                <a:tab pos="299720" algn="l"/>
              </a:tabLst>
            </a:pPr>
            <a:r>
              <a:rPr lang="en-US" sz="1500" spc="-35" dirty="0">
                <a:latin typeface="Segoe UI" panose="020B0502040204020203" pitchFamily="34" charset="0"/>
                <a:cs typeface="Segoe UI" panose="020B0502040204020203" pitchFamily="34" charset="0"/>
              </a:rPr>
              <a:t>Identified high collinearity between columns and deleted columns 'arpu_2g_6', 'arpu_2g_7', 'arpu_2g_8', 'arpu_2g_9', 'arpu_3g_6’, etc</a:t>
            </a:r>
            <a:r>
              <a:rPr sz="1500" spc="-10" dirty="0">
                <a:latin typeface="Segoe UI" panose="020B0502040204020203" pitchFamily="34" charset="0"/>
                <a:cs typeface="Segoe UI" panose="020B0502040204020203" pitchFamily="34" charset="0"/>
              </a:rPr>
              <a:t>.</a:t>
            </a:r>
            <a:endParaRPr lang="en-US" sz="1500" spc="-10" dirty="0">
              <a:latin typeface="Segoe UI" panose="020B0502040204020203" pitchFamily="34" charset="0"/>
              <a:cs typeface="Segoe UI" panose="020B0502040204020203" pitchFamily="34" charset="0"/>
            </a:endParaRPr>
          </a:p>
          <a:p>
            <a:pPr marL="299085" indent="-287020">
              <a:lnSpc>
                <a:spcPct val="150000"/>
              </a:lnSpc>
              <a:spcBef>
                <a:spcPts val="170"/>
              </a:spcBef>
              <a:buFont typeface="Wingdings" panose="05000000000000000000" pitchFamily="2" charset="2"/>
              <a:buChar char="Ø"/>
              <a:tabLst>
                <a:tab pos="299720" algn="l"/>
              </a:tabLst>
            </a:pPr>
            <a:r>
              <a:rPr lang="en-IN" sz="1500" spc="-10" dirty="0">
                <a:latin typeface="Segoe UI" panose="020B0502040204020203" pitchFamily="34" charset="0"/>
                <a:cs typeface="Segoe UI" panose="020B0502040204020203" pitchFamily="34" charset="0"/>
              </a:rPr>
              <a:t>Add column 'Avg_arpu_67’ by taking </a:t>
            </a:r>
            <a:r>
              <a:rPr lang="en-IN" sz="1500" spc="-10" dirty="0" err="1">
                <a:latin typeface="Segoe UI" panose="020B0502040204020203" pitchFamily="34" charset="0"/>
                <a:cs typeface="Segoe UI" panose="020B0502040204020203" pitchFamily="34" charset="0"/>
              </a:rPr>
              <a:t>avg</a:t>
            </a:r>
            <a:r>
              <a:rPr lang="en-IN" sz="1500" spc="-10" dirty="0">
                <a:latin typeface="Segoe UI" panose="020B0502040204020203" pitchFamily="34" charset="0"/>
                <a:cs typeface="Segoe UI" panose="020B0502040204020203" pitchFamily="34" charset="0"/>
              </a:rPr>
              <a:t> of columns 'arpu_6’ &amp; 'arpu_7’, and deleted both columns 6 &amp; 7.</a:t>
            </a:r>
            <a:endParaRPr lang="en-US" sz="1500" spc="-10" dirty="0">
              <a:latin typeface="Segoe UI" panose="020B0502040204020203" pitchFamily="34" charset="0"/>
              <a:cs typeface="Segoe UI" panose="020B0502040204020203" pitchFamily="34" charset="0"/>
            </a:endParaRPr>
          </a:p>
          <a:p>
            <a:pPr marL="12065">
              <a:lnSpc>
                <a:spcPct val="150000"/>
              </a:lnSpc>
              <a:spcBef>
                <a:spcPts val="170"/>
              </a:spcBef>
              <a:tabLst>
                <a:tab pos="299720" algn="l"/>
              </a:tabLst>
            </a:pPr>
            <a:endParaRPr sz="1500" dirty="0">
              <a:latin typeface="Segoe UI" panose="020B0502040204020203" pitchFamily="34" charset="0"/>
              <a:cs typeface="Segoe UI"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504000"/>
            <a:ext cx="12192000" cy="444352"/>
          </a:xfrm>
          <a:prstGeom prst="rect">
            <a:avLst/>
          </a:prstGeom>
        </p:spPr>
        <p:txBody>
          <a:bodyPr vert="horz" wrap="square" lIns="0" tIns="13335" rIns="0" bIns="0" rtlCol="0">
            <a:spAutoFit/>
          </a:bodyPr>
          <a:lstStyle/>
          <a:p>
            <a:pPr marL="12700" algn="ctr">
              <a:lnSpc>
                <a:spcPct val="100000"/>
              </a:lnSpc>
              <a:spcBef>
                <a:spcPts val="105"/>
              </a:spcBef>
              <a:tabLst>
                <a:tab pos="2442845" algn="l"/>
              </a:tabLst>
            </a:pPr>
            <a:r>
              <a:rPr sz="2800" i="0" spc="275" dirty="0">
                <a:latin typeface="Segoe UI" panose="020B0502040204020203" pitchFamily="34" charset="0"/>
                <a:cs typeface="Segoe UI" panose="020B0502040204020203" pitchFamily="34" charset="0"/>
              </a:rPr>
              <a:t>U</a:t>
            </a:r>
            <a:r>
              <a:rPr sz="2800" i="0" spc="265" dirty="0">
                <a:latin typeface="Segoe UI" panose="020B0502040204020203" pitchFamily="34" charset="0"/>
                <a:cs typeface="Segoe UI" panose="020B0502040204020203" pitchFamily="34" charset="0"/>
              </a:rPr>
              <a:t>N</a:t>
            </a:r>
            <a:r>
              <a:rPr sz="2800" i="0" spc="280" dirty="0">
                <a:latin typeface="Segoe UI" panose="020B0502040204020203" pitchFamily="34" charset="0"/>
                <a:cs typeface="Segoe UI" panose="020B0502040204020203" pitchFamily="34" charset="0"/>
              </a:rPr>
              <a:t>I</a:t>
            </a:r>
            <a:r>
              <a:rPr sz="2800" i="0" spc="114" dirty="0">
                <a:latin typeface="Segoe UI" panose="020B0502040204020203" pitchFamily="34" charset="0"/>
                <a:cs typeface="Segoe UI" panose="020B0502040204020203" pitchFamily="34" charset="0"/>
              </a:rPr>
              <a:t>V</a:t>
            </a:r>
            <a:r>
              <a:rPr sz="2800" i="0" spc="265" dirty="0">
                <a:latin typeface="Segoe UI" panose="020B0502040204020203" pitchFamily="34" charset="0"/>
                <a:cs typeface="Segoe UI" panose="020B0502040204020203" pitchFamily="34" charset="0"/>
              </a:rPr>
              <a:t>A</a:t>
            </a:r>
            <a:r>
              <a:rPr sz="2800" i="0" spc="254" dirty="0">
                <a:latin typeface="Segoe UI" panose="020B0502040204020203" pitchFamily="34" charset="0"/>
                <a:cs typeface="Segoe UI" panose="020B0502040204020203" pitchFamily="34" charset="0"/>
              </a:rPr>
              <a:t>R</a:t>
            </a:r>
            <a:r>
              <a:rPr sz="2800" i="0" spc="280" dirty="0">
                <a:latin typeface="Segoe UI" panose="020B0502040204020203" pitchFamily="34" charset="0"/>
                <a:cs typeface="Segoe UI" panose="020B0502040204020203" pitchFamily="34" charset="0"/>
              </a:rPr>
              <a:t>I</a:t>
            </a:r>
            <a:r>
              <a:rPr sz="2800" i="0" spc="10" dirty="0">
                <a:latin typeface="Segoe UI" panose="020B0502040204020203" pitchFamily="34" charset="0"/>
                <a:cs typeface="Segoe UI" panose="020B0502040204020203" pitchFamily="34" charset="0"/>
              </a:rPr>
              <a:t>A</a:t>
            </a:r>
            <a:r>
              <a:rPr sz="2800" i="0" spc="270" dirty="0">
                <a:latin typeface="Segoe UI" panose="020B0502040204020203" pitchFamily="34" charset="0"/>
                <a:cs typeface="Segoe UI" panose="020B0502040204020203" pitchFamily="34" charset="0"/>
              </a:rPr>
              <a:t>T</a:t>
            </a:r>
            <a:r>
              <a:rPr sz="2800" i="0" dirty="0">
                <a:latin typeface="Segoe UI" panose="020B0502040204020203" pitchFamily="34" charset="0"/>
                <a:cs typeface="Segoe UI" panose="020B0502040204020203" pitchFamily="34" charset="0"/>
              </a:rPr>
              <a:t>E</a:t>
            </a:r>
            <a:r>
              <a:rPr lang="en-US" sz="2800" i="0" dirty="0">
                <a:latin typeface="Segoe UI" panose="020B0502040204020203" pitchFamily="34" charset="0"/>
                <a:cs typeface="Segoe UI" panose="020B0502040204020203" pitchFamily="34" charset="0"/>
              </a:rPr>
              <a:t> </a:t>
            </a:r>
            <a:r>
              <a:rPr sz="2800" i="0" spc="280" dirty="0">
                <a:latin typeface="Segoe UI" panose="020B0502040204020203" pitchFamily="34" charset="0"/>
                <a:cs typeface="Segoe UI" panose="020B0502040204020203" pitchFamily="34" charset="0"/>
              </a:rPr>
              <a:t>A</a:t>
            </a:r>
            <a:r>
              <a:rPr sz="2800" i="0" spc="265" dirty="0">
                <a:latin typeface="Segoe UI" panose="020B0502040204020203" pitchFamily="34" charset="0"/>
                <a:cs typeface="Segoe UI" panose="020B0502040204020203" pitchFamily="34" charset="0"/>
              </a:rPr>
              <a:t>NA</a:t>
            </a:r>
            <a:r>
              <a:rPr sz="2800" i="0" spc="20" dirty="0">
                <a:latin typeface="Segoe UI" panose="020B0502040204020203" pitchFamily="34" charset="0"/>
                <a:cs typeface="Segoe UI" panose="020B0502040204020203" pitchFamily="34" charset="0"/>
              </a:rPr>
              <a:t>L</a:t>
            </a:r>
            <a:r>
              <a:rPr sz="2800" i="0" spc="245" dirty="0">
                <a:latin typeface="Segoe UI" panose="020B0502040204020203" pitchFamily="34" charset="0"/>
                <a:cs typeface="Segoe UI" panose="020B0502040204020203" pitchFamily="34" charset="0"/>
              </a:rPr>
              <a:t>Y</a:t>
            </a:r>
            <a:r>
              <a:rPr sz="2800" i="0" spc="270" dirty="0">
                <a:latin typeface="Segoe UI" panose="020B0502040204020203" pitchFamily="34" charset="0"/>
                <a:cs typeface="Segoe UI" panose="020B0502040204020203" pitchFamily="34" charset="0"/>
              </a:rPr>
              <a:t>S</a:t>
            </a:r>
            <a:r>
              <a:rPr sz="2800" i="0" spc="280" dirty="0">
                <a:latin typeface="Segoe UI" panose="020B0502040204020203" pitchFamily="34" charset="0"/>
                <a:cs typeface="Segoe UI" panose="020B0502040204020203" pitchFamily="34" charset="0"/>
              </a:rPr>
              <a:t>I</a:t>
            </a:r>
            <a:r>
              <a:rPr sz="2800" i="0" dirty="0">
                <a:latin typeface="Segoe UI" panose="020B0502040204020203" pitchFamily="34" charset="0"/>
                <a:cs typeface="Segoe UI" panose="020B0502040204020203" pitchFamily="34" charset="0"/>
              </a:rPr>
              <a:t>S</a:t>
            </a:r>
          </a:p>
        </p:txBody>
      </p:sp>
      <p:sp>
        <p:nvSpPr>
          <p:cNvPr id="6" name="object 6"/>
          <p:cNvSpPr txBox="1"/>
          <p:nvPr/>
        </p:nvSpPr>
        <p:spPr>
          <a:xfrm>
            <a:off x="550265" y="5257800"/>
            <a:ext cx="11094619" cy="1008546"/>
          </a:xfrm>
          <a:prstGeom prst="rect">
            <a:avLst/>
          </a:prstGeom>
        </p:spPr>
        <p:txBody>
          <a:bodyPr vert="horz" wrap="square" lIns="0" tIns="12700" rIns="0" bIns="0" rtlCol="0">
            <a:spAutoFit/>
          </a:bodyPr>
          <a:lstStyle/>
          <a:p>
            <a:pPr marL="299085" indent="-287020">
              <a:lnSpc>
                <a:spcPct val="150000"/>
              </a:lnSpc>
              <a:spcBef>
                <a:spcPts val="100"/>
              </a:spcBef>
              <a:buFont typeface="Wingdings" panose="05000000000000000000" pitchFamily="2" charset="2"/>
              <a:buChar char="Ø"/>
              <a:tabLst>
                <a:tab pos="299720" algn="l"/>
              </a:tabLst>
            </a:pPr>
            <a:r>
              <a:rPr lang="en-US" sz="1500" spc="-5" dirty="0">
                <a:latin typeface="Segoe UI" panose="020B0502040204020203" pitchFamily="34" charset="0"/>
                <a:cs typeface="Segoe UI" panose="020B0502040204020203" pitchFamily="34" charset="0"/>
              </a:rPr>
              <a:t>Definitely there’s class imbalance in Churn and Non-Churn counts. This is tackled using SMOTE before logistics regression. </a:t>
            </a:r>
            <a:endParaRPr sz="1500" dirty="0">
              <a:latin typeface="Segoe UI" panose="020B0502040204020203" pitchFamily="34" charset="0"/>
              <a:cs typeface="Segoe UI" panose="020B0502040204020203" pitchFamily="34" charset="0"/>
            </a:endParaRPr>
          </a:p>
          <a:p>
            <a:pPr marL="299085" indent="-287020">
              <a:lnSpc>
                <a:spcPct val="150000"/>
              </a:lnSpc>
              <a:buFont typeface="Wingdings" panose="05000000000000000000" pitchFamily="2" charset="2"/>
              <a:buChar char="Ø"/>
              <a:tabLst>
                <a:tab pos="299720" algn="l"/>
              </a:tabLst>
            </a:pPr>
            <a:r>
              <a:rPr lang="en-US" sz="1500" spc="-10" dirty="0">
                <a:latin typeface="Segoe UI" panose="020B0502040204020203" pitchFamily="34" charset="0"/>
                <a:cs typeface="Segoe UI" panose="020B0502040204020203" pitchFamily="34" charset="0"/>
              </a:rPr>
              <a:t>Avg Revenue per user for the good phase of months 6 &amp; 7 has been arrived to identify the probability density function.</a:t>
            </a:r>
            <a:endParaRPr sz="1500" dirty="0">
              <a:latin typeface="Segoe UI" panose="020B0502040204020203" pitchFamily="34" charset="0"/>
              <a:cs typeface="Segoe UI" panose="020B0502040204020203" pitchFamily="34" charset="0"/>
            </a:endParaRPr>
          </a:p>
          <a:p>
            <a:pPr marL="299085" indent="-287020">
              <a:lnSpc>
                <a:spcPct val="150000"/>
              </a:lnSpc>
              <a:buFont typeface="Wingdings" panose="05000000000000000000" pitchFamily="2" charset="2"/>
              <a:buChar char="Ø"/>
              <a:tabLst>
                <a:tab pos="299720" algn="l"/>
              </a:tabLst>
            </a:pPr>
            <a:r>
              <a:rPr lang="en-US" sz="1500" spc="-10" dirty="0">
                <a:latin typeface="Segoe UI" panose="020B0502040204020203" pitchFamily="34" charset="0"/>
                <a:cs typeface="Segoe UI" panose="020B0502040204020203" pitchFamily="34" charset="0"/>
              </a:rPr>
              <a:t>Its evident that customer retention grows stronger over long duration.  In other words, the Churn rate is high in first 6 months.</a:t>
            </a:r>
            <a:endParaRPr sz="1500" dirty="0">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73F0FC69-8FBD-45A0-B244-145017B49775}"/>
              </a:ext>
            </a:extLst>
          </p:cNvPr>
          <p:cNvSpPr txBox="1"/>
          <p:nvPr/>
        </p:nvSpPr>
        <p:spPr>
          <a:xfrm>
            <a:off x="691199" y="1310550"/>
            <a:ext cx="3275915" cy="323165"/>
          </a:xfrm>
          <a:prstGeom prst="rect">
            <a:avLst/>
          </a:prstGeom>
          <a:noFill/>
        </p:spPr>
        <p:txBody>
          <a:bodyPr wrap="square" rtlCol="0">
            <a:spAutoFit/>
          </a:bodyPr>
          <a:lstStyle/>
          <a:p>
            <a:pPr algn="ctr"/>
            <a:r>
              <a:rPr lang="en-US" sz="1500" b="1" dirty="0">
                <a:solidFill>
                  <a:schemeClr val="accent5">
                    <a:lumMod val="50000"/>
                  </a:schemeClr>
                </a:solidFill>
              </a:rPr>
              <a:t>Churn Count</a:t>
            </a:r>
            <a:endParaRPr lang="en-IN" sz="1500" b="1" dirty="0">
              <a:solidFill>
                <a:schemeClr val="accent5">
                  <a:lumMod val="50000"/>
                </a:schemeClr>
              </a:solidFill>
            </a:endParaRPr>
          </a:p>
        </p:txBody>
      </p:sp>
      <p:sp>
        <p:nvSpPr>
          <p:cNvPr id="12" name="TextBox 11">
            <a:extLst>
              <a:ext uri="{FF2B5EF4-FFF2-40B4-BE49-F238E27FC236}">
                <a16:creationId xmlns:a16="http://schemas.microsoft.com/office/drawing/2014/main" id="{00B617A6-3D4F-465E-9F22-7B21F9D0F420}"/>
              </a:ext>
            </a:extLst>
          </p:cNvPr>
          <p:cNvSpPr txBox="1"/>
          <p:nvPr/>
        </p:nvSpPr>
        <p:spPr>
          <a:xfrm>
            <a:off x="4191000" y="1295400"/>
            <a:ext cx="3420000" cy="323165"/>
          </a:xfrm>
          <a:prstGeom prst="rect">
            <a:avLst/>
          </a:prstGeom>
          <a:noFill/>
        </p:spPr>
        <p:txBody>
          <a:bodyPr wrap="square" rtlCol="0">
            <a:spAutoFit/>
          </a:bodyPr>
          <a:lstStyle/>
          <a:p>
            <a:pPr algn="ctr"/>
            <a:r>
              <a:rPr lang="en-US" sz="1500" b="1" dirty="0">
                <a:solidFill>
                  <a:schemeClr val="accent5">
                    <a:lumMod val="50000"/>
                  </a:schemeClr>
                </a:solidFill>
              </a:rPr>
              <a:t>Average Revenue per user Months 6 &amp; 7</a:t>
            </a:r>
            <a:endParaRPr lang="en-IN" sz="1500" b="1" dirty="0">
              <a:solidFill>
                <a:schemeClr val="accent5">
                  <a:lumMod val="50000"/>
                </a:schemeClr>
              </a:solidFill>
            </a:endParaRPr>
          </a:p>
        </p:txBody>
      </p:sp>
      <p:sp>
        <p:nvSpPr>
          <p:cNvPr id="13" name="TextBox 12">
            <a:extLst>
              <a:ext uri="{FF2B5EF4-FFF2-40B4-BE49-F238E27FC236}">
                <a16:creationId xmlns:a16="http://schemas.microsoft.com/office/drawing/2014/main" id="{1756D82D-D942-4456-989A-D7645811A496}"/>
              </a:ext>
            </a:extLst>
          </p:cNvPr>
          <p:cNvSpPr txBox="1"/>
          <p:nvPr/>
        </p:nvSpPr>
        <p:spPr>
          <a:xfrm>
            <a:off x="7795736" y="1313978"/>
            <a:ext cx="3849148" cy="323165"/>
          </a:xfrm>
          <a:prstGeom prst="rect">
            <a:avLst/>
          </a:prstGeom>
          <a:noFill/>
        </p:spPr>
        <p:txBody>
          <a:bodyPr wrap="square" rtlCol="0">
            <a:spAutoFit/>
          </a:bodyPr>
          <a:lstStyle/>
          <a:p>
            <a:pPr algn="ctr"/>
            <a:r>
              <a:rPr lang="en-US" sz="1500" b="1" dirty="0">
                <a:solidFill>
                  <a:schemeClr val="accent5">
                    <a:lumMod val="50000"/>
                  </a:schemeClr>
                </a:solidFill>
              </a:rPr>
              <a:t>Churn vs Non-Churn</a:t>
            </a:r>
            <a:endParaRPr lang="en-IN" sz="1500" b="1" dirty="0">
              <a:solidFill>
                <a:schemeClr val="accent5">
                  <a:lumMod val="50000"/>
                </a:schemeClr>
              </a:solidFill>
            </a:endParaRPr>
          </a:p>
        </p:txBody>
      </p:sp>
      <p:pic>
        <p:nvPicPr>
          <p:cNvPr id="7" name="Picture 6">
            <a:extLst>
              <a:ext uri="{FF2B5EF4-FFF2-40B4-BE49-F238E27FC236}">
                <a16:creationId xmlns:a16="http://schemas.microsoft.com/office/drawing/2014/main" id="{7EE1EA0D-454F-48F5-AC14-05FD65CEA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7114" y="1633715"/>
            <a:ext cx="3652885" cy="3351583"/>
          </a:xfrm>
          <a:prstGeom prst="rect">
            <a:avLst/>
          </a:prstGeom>
        </p:spPr>
      </p:pic>
      <p:pic>
        <p:nvPicPr>
          <p:cNvPr id="17" name="Picture 16">
            <a:extLst>
              <a:ext uri="{FF2B5EF4-FFF2-40B4-BE49-F238E27FC236}">
                <a16:creationId xmlns:a16="http://schemas.microsoft.com/office/drawing/2014/main" id="{71C448AE-9AA9-4741-B3C2-0CC6494BB5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200" y="1749943"/>
            <a:ext cx="3291694" cy="3031200"/>
          </a:xfrm>
          <a:prstGeom prst="rect">
            <a:avLst/>
          </a:prstGeom>
        </p:spPr>
      </p:pic>
      <p:pic>
        <p:nvPicPr>
          <p:cNvPr id="19" name="Picture 18">
            <a:extLst>
              <a:ext uri="{FF2B5EF4-FFF2-40B4-BE49-F238E27FC236}">
                <a16:creationId xmlns:a16="http://schemas.microsoft.com/office/drawing/2014/main" id="{ECDF2C09-3355-482F-87F7-98736EBAF1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8679" y="1809033"/>
            <a:ext cx="4036121" cy="29721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504000"/>
            <a:ext cx="12192000" cy="444352"/>
          </a:xfrm>
          <a:prstGeom prst="rect">
            <a:avLst/>
          </a:prstGeom>
        </p:spPr>
        <p:txBody>
          <a:bodyPr vert="horz" wrap="square" lIns="0" tIns="13335" rIns="0" bIns="0" rtlCol="0">
            <a:spAutoFit/>
          </a:bodyPr>
          <a:lstStyle/>
          <a:p>
            <a:pPr marL="12700" algn="ctr">
              <a:lnSpc>
                <a:spcPct val="100000"/>
              </a:lnSpc>
              <a:spcBef>
                <a:spcPts val="105"/>
              </a:spcBef>
              <a:tabLst>
                <a:tab pos="2275205" algn="l"/>
              </a:tabLst>
            </a:pPr>
            <a:r>
              <a:rPr sz="2800" i="0" spc="275" dirty="0">
                <a:latin typeface="Segoe UI" panose="020B0502040204020203" pitchFamily="34" charset="0"/>
                <a:cs typeface="Segoe UI" panose="020B0502040204020203" pitchFamily="34" charset="0"/>
              </a:rPr>
              <a:t>B</a:t>
            </a:r>
            <a:r>
              <a:rPr sz="2800" i="0" spc="295" dirty="0">
                <a:latin typeface="Segoe UI" panose="020B0502040204020203" pitchFamily="34" charset="0"/>
                <a:cs typeface="Segoe UI" panose="020B0502040204020203" pitchFamily="34" charset="0"/>
              </a:rPr>
              <a:t>I</a:t>
            </a:r>
            <a:r>
              <a:rPr sz="2800" i="0" dirty="0">
                <a:latin typeface="Segoe UI" panose="020B0502040204020203" pitchFamily="34" charset="0"/>
                <a:cs typeface="Segoe UI" panose="020B0502040204020203" pitchFamily="34" charset="0"/>
              </a:rPr>
              <a:t>-</a:t>
            </a:r>
            <a:r>
              <a:rPr sz="2800" i="0" spc="-434" dirty="0">
                <a:latin typeface="Segoe UI" panose="020B0502040204020203" pitchFamily="34" charset="0"/>
                <a:cs typeface="Segoe UI" panose="020B0502040204020203" pitchFamily="34" charset="0"/>
              </a:rPr>
              <a:t> </a:t>
            </a:r>
            <a:r>
              <a:rPr sz="2800" i="0" spc="120" dirty="0">
                <a:latin typeface="Segoe UI" panose="020B0502040204020203" pitchFamily="34" charset="0"/>
                <a:cs typeface="Segoe UI" panose="020B0502040204020203" pitchFamily="34" charset="0"/>
              </a:rPr>
              <a:t>V</a:t>
            </a:r>
            <a:r>
              <a:rPr sz="2800" i="0" spc="270" dirty="0">
                <a:latin typeface="Segoe UI" panose="020B0502040204020203" pitchFamily="34" charset="0"/>
                <a:cs typeface="Segoe UI" panose="020B0502040204020203" pitchFamily="34" charset="0"/>
              </a:rPr>
              <a:t>A</a:t>
            </a:r>
            <a:r>
              <a:rPr sz="2800" i="0" spc="260" dirty="0">
                <a:latin typeface="Segoe UI" panose="020B0502040204020203" pitchFamily="34" charset="0"/>
                <a:cs typeface="Segoe UI" panose="020B0502040204020203" pitchFamily="34" charset="0"/>
              </a:rPr>
              <a:t>R</a:t>
            </a:r>
            <a:r>
              <a:rPr sz="2800" i="0" spc="280" dirty="0">
                <a:latin typeface="Segoe UI" panose="020B0502040204020203" pitchFamily="34" charset="0"/>
                <a:cs typeface="Segoe UI" panose="020B0502040204020203" pitchFamily="34" charset="0"/>
              </a:rPr>
              <a:t>I</a:t>
            </a:r>
            <a:r>
              <a:rPr sz="2800" i="0" spc="30" dirty="0">
                <a:latin typeface="Segoe UI" panose="020B0502040204020203" pitchFamily="34" charset="0"/>
                <a:cs typeface="Segoe UI" panose="020B0502040204020203" pitchFamily="34" charset="0"/>
              </a:rPr>
              <a:t>A</a:t>
            </a:r>
            <a:r>
              <a:rPr sz="2800" i="0" spc="270" dirty="0">
                <a:latin typeface="Segoe UI" panose="020B0502040204020203" pitchFamily="34" charset="0"/>
                <a:cs typeface="Segoe UI" panose="020B0502040204020203" pitchFamily="34" charset="0"/>
              </a:rPr>
              <a:t>T</a:t>
            </a:r>
            <a:r>
              <a:rPr sz="2800" i="0" dirty="0">
                <a:latin typeface="Segoe UI" panose="020B0502040204020203" pitchFamily="34" charset="0"/>
                <a:cs typeface="Segoe UI" panose="020B0502040204020203" pitchFamily="34" charset="0"/>
              </a:rPr>
              <a:t>E</a:t>
            </a:r>
            <a:r>
              <a:rPr lang="en-US" sz="2800" i="0" dirty="0">
                <a:latin typeface="Segoe UI" panose="020B0502040204020203" pitchFamily="34" charset="0"/>
                <a:cs typeface="Segoe UI" panose="020B0502040204020203" pitchFamily="34" charset="0"/>
              </a:rPr>
              <a:t> </a:t>
            </a:r>
            <a:r>
              <a:rPr sz="2800" i="0" spc="280" dirty="0">
                <a:latin typeface="Segoe UI" panose="020B0502040204020203" pitchFamily="34" charset="0"/>
                <a:cs typeface="Segoe UI" panose="020B0502040204020203" pitchFamily="34" charset="0"/>
              </a:rPr>
              <a:t>A</a:t>
            </a:r>
            <a:r>
              <a:rPr sz="2800" i="0" spc="270" dirty="0">
                <a:latin typeface="Segoe UI" panose="020B0502040204020203" pitchFamily="34" charset="0"/>
                <a:cs typeface="Segoe UI" panose="020B0502040204020203" pitchFamily="34" charset="0"/>
              </a:rPr>
              <a:t>NA</a:t>
            </a:r>
            <a:r>
              <a:rPr sz="2800" i="0" spc="25" dirty="0">
                <a:latin typeface="Segoe UI" panose="020B0502040204020203" pitchFamily="34" charset="0"/>
                <a:cs typeface="Segoe UI" panose="020B0502040204020203" pitchFamily="34" charset="0"/>
              </a:rPr>
              <a:t>L</a:t>
            </a:r>
            <a:r>
              <a:rPr sz="2800" i="0" spc="254" dirty="0">
                <a:latin typeface="Segoe UI" panose="020B0502040204020203" pitchFamily="34" charset="0"/>
                <a:cs typeface="Segoe UI" panose="020B0502040204020203" pitchFamily="34" charset="0"/>
              </a:rPr>
              <a:t>Y</a:t>
            </a:r>
            <a:r>
              <a:rPr sz="2800" i="0" spc="275" dirty="0">
                <a:latin typeface="Segoe UI" panose="020B0502040204020203" pitchFamily="34" charset="0"/>
                <a:cs typeface="Segoe UI" panose="020B0502040204020203" pitchFamily="34" charset="0"/>
              </a:rPr>
              <a:t>S</a:t>
            </a:r>
            <a:r>
              <a:rPr sz="2800" i="0" spc="270" dirty="0">
                <a:latin typeface="Segoe UI" panose="020B0502040204020203" pitchFamily="34" charset="0"/>
                <a:cs typeface="Segoe UI" panose="020B0502040204020203" pitchFamily="34" charset="0"/>
              </a:rPr>
              <a:t>I</a:t>
            </a:r>
            <a:r>
              <a:rPr sz="2800" i="0" dirty="0">
                <a:latin typeface="Segoe UI" panose="020B0502040204020203" pitchFamily="34" charset="0"/>
                <a:cs typeface="Segoe UI" panose="020B0502040204020203" pitchFamily="34" charset="0"/>
              </a:rPr>
              <a:t>S</a:t>
            </a:r>
          </a:p>
        </p:txBody>
      </p:sp>
      <p:sp>
        <p:nvSpPr>
          <p:cNvPr id="7" name="object 7"/>
          <p:cNvSpPr txBox="1"/>
          <p:nvPr/>
        </p:nvSpPr>
        <p:spPr>
          <a:xfrm>
            <a:off x="685800" y="5345454"/>
            <a:ext cx="11121280" cy="1031629"/>
          </a:xfrm>
          <a:prstGeom prst="rect">
            <a:avLst/>
          </a:prstGeom>
        </p:spPr>
        <p:txBody>
          <a:bodyPr vert="horz" wrap="square" lIns="0" tIns="12700" rIns="0" bIns="0" rtlCol="0">
            <a:spAutoFit/>
          </a:bodyPr>
          <a:lstStyle/>
          <a:p>
            <a:pPr marL="299085" indent="-287020">
              <a:lnSpc>
                <a:spcPct val="150000"/>
              </a:lnSpc>
              <a:spcBef>
                <a:spcPts val="100"/>
              </a:spcBef>
              <a:buFont typeface="Wingdings" panose="05000000000000000000" pitchFamily="2" charset="2"/>
              <a:buChar char="Ø"/>
              <a:tabLst>
                <a:tab pos="299720" algn="l"/>
              </a:tabLst>
            </a:pPr>
            <a:r>
              <a:rPr lang="en-US" sz="1500" b="0" i="0" dirty="0">
                <a:effectLst/>
                <a:latin typeface="Segoe UI" panose="020B0502040204020203" pitchFamily="34" charset="0"/>
                <a:cs typeface="Segoe UI" panose="020B0502040204020203" pitchFamily="34" charset="0"/>
              </a:rPr>
              <a:t>Avg Revenue </a:t>
            </a:r>
            <a:r>
              <a:rPr lang="en-US" sz="1500" spc="-20" dirty="0">
                <a:latin typeface="Segoe UI" panose="020B0502040204020203" pitchFamily="34" charset="0"/>
                <a:cs typeface="Segoe UI" panose="020B0502040204020203" pitchFamily="34" charset="0"/>
              </a:rPr>
              <a:t>in the action phase of</a:t>
            </a:r>
            <a:r>
              <a:rPr lang="en-US" sz="1500" b="0" i="0" dirty="0">
                <a:effectLst/>
                <a:latin typeface="Segoe UI" panose="020B0502040204020203" pitchFamily="34" charset="0"/>
                <a:cs typeface="Segoe UI" panose="020B0502040204020203" pitchFamily="34" charset="0"/>
              </a:rPr>
              <a:t> 8th month is positively correlated with Tota</a:t>
            </a:r>
            <a:r>
              <a:rPr lang="en-US" sz="1500" dirty="0">
                <a:latin typeface="Segoe UI" panose="020B0502040204020203" pitchFamily="34" charset="0"/>
                <a:cs typeface="Segoe UI" panose="020B0502040204020203" pitchFamily="34" charset="0"/>
              </a:rPr>
              <a:t>l Reach</a:t>
            </a:r>
            <a:endParaRPr sz="1500" dirty="0">
              <a:latin typeface="Segoe UI" panose="020B0502040204020203" pitchFamily="34" charset="0"/>
              <a:cs typeface="Segoe UI" panose="020B0502040204020203" pitchFamily="34" charset="0"/>
            </a:endParaRPr>
          </a:p>
          <a:p>
            <a:pPr marL="299085" indent="-287020">
              <a:lnSpc>
                <a:spcPct val="150000"/>
              </a:lnSpc>
              <a:buFont typeface="Wingdings" panose="05000000000000000000" pitchFamily="2" charset="2"/>
              <a:buChar char="Ø"/>
              <a:tabLst>
                <a:tab pos="299720" algn="l"/>
              </a:tabLst>
            </a:pPr>
            <a:r>
              <a:rPr lang="en-US" sz="1500" spc="-20" dirty="0">
                <a:latin typeface="Segoe UI" panose="020B0502040204020203" pitchFamily="34" charset="0"/>
                <a:cs typeface="Segoe UI" panose="020B0502040204020203" pitchFamily="34" charset="0"/>
              </a:rPr>
              <a:t>Total recharge in the action phase of 8</a:t>
            </a:r>
            <a:r>
              <a:rPr lang="en-US" sz="1500" spc="-20" baseline="30000" dirty="0">
                <a:latin typeface="Segoe UI" panose="020B0502040204020203" pitchFamily="34" charset="0"/>
                <a:cs typeface="Segoe UI" panose="020B0502040204020203" pitchFamily="34" charset="0"/>
              </a:rPr>
              <a:t>th</a:t>
            </a:r>
            <a:r>
              <a:rPr lang="en-US" sz="1500" spc="-20" dirty="0">
                <a:latin typeface="Segoe UI" panose="020B0502040204020203" pitchFamily="34" charset="0"/>
                <a:cs typeface="Segoe UI" panose="020B0502040204020203" pitchFamily="34" charset="0"/>
              </a:rPr>
              <a:t> month has high correlation with Churn Rate</a:t>
            </a:r>
            <a:endParaRPr sz="1500" dirty="0">
              <a:latin typeface="Segoe UI" panose="020B0502040204020203" pitchFamily="34" charset="0"/>
              <a:cs typeface="Segoe UI" panose="020B0502040204020203" pitchFamily="34" charset="0"/>
            </a:endParaRPr>
          </a:p>
          <a:p>
            <a:pPr marL="299085" indent="-287020">
              <a:lnSpc>
                <a:spcPct val="150000"/>
              </a:lnSpc>
              <a:buFont typeface="Wingdings" panose="05000000000000000000" pitchFamily="2" charset="2"/>
              <a:buChar char="Ø"/>
              <a:tabLst>
                <a:tab pos="299720" algn="l"/>
              </a:tabLst>
            </a:pPr>
            <a:r>
              <a:rPr lang="en-US" sz="1500" spc="-20" dirty="0">
                <a:latin typeface="Segoe UI" panose="020B0502040204020203" pitchFamily="34" charset="0"/>
                <a:cs typeface="Segoe UI" panose="020B0502040204020203" pitchFamily="34" charset="0"/>
              </a:rPr>
              <a:t>Total Reach Number in the action phase of 8</a:t>
            </a:r>
            <a:r>
              <a:rPr lang="en-US" sz="1500" spc="-20" baseline="30000" dirty="0">
                <a:latin typeface="Segoe UI" panose="020B0502040204020203" pitchFamily="34" charset="0"/>
                <a:cs typeface="Segoe UI" panose="020B0502040204020203" pitchFamily="34" charset="0"/>
              </a:rPr>
              <a:t>th</a:t>
            </a:r>
            <a:r>
              <a:rPr lang="en-US" sz="1500" spc="-20" dirty="0">
                <a:latin typeface="Segoe UI" panose="020B0502040204020203" pitchFamily="34" charset="0"/>
                <a:cs typeface="Segoe UI" panose="020B0502040204020203" pitchFamily="34" charset="0"/>
              </a:rPr>
              <a:t> month has high correlation with Churn Rate</a:t>
            </a:r>
            <a:endParaRPr sz="1500" dirty="0">
              <a:latin typeface="Segoe UI" panose="020B0502040204020203" pitchFamily="34" charset="0"/>
              <a:cs typeface="Segoe UI" panose="020B0502040204020203" pitchFamily="34" charset="0"/>
            </a:endParaRPr>
          </a:p>
        </p:txBody>
      </p:sp>
      <p:pic>
        <p:nvPicPr>
          <p:cNvPr id="17" name="Picture 16">
            <a:extLst>
              <a:ext uri="{FF2B5EF4-FFF2-40B4-BE49-F238E27FC236}">
                <a16:creationId xmlns:a16="http://schemas.microsoft.com/office/drawing/2014/main" id="{94C4510E-7C44-413F-ACD0-5C3BE9798A7E}"/>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4296000" y="1752600"/>
            <a:ext cx="3600000" cy="2880000"/>
          </a:xfrm>
          <a:prstGeom prst="rect">
            <a:avLst/>
          </a:prstGeom>
        </p:spPr>
      </p:pic>
      <p:pic>
        <p:nvPicPr>
          <p:cNvPr id="21" name="Picture 20">
            <a:extLst>
              <a:ext uri="{FF2B5EF4-FFF2-40B4-BE49-F238E27FC236}">
                <a16:creationId xmlns:a16="http://schemas.microsoft.com/office/drawing/2014/main" id="{2A659A1A-1B64-47C6-8C62-E0DDF982F1C5}"/>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8242640" y="1752600"/>
            <a:ext cx="3600000" cy="2880000"/>
          </a:xfrm>
          <a:prstGeom prst="rect">
            <a:avLst/>
          </a:prstGeom>
        </p:spPr>
      </p:pic>
      <p:pic>
        <p:nvPicPr>
          <p:cNvPr id="23" name="Picture 22">
            <a:extLst>
              <a:ext uri="{FF2B5EF4-FFF2-40B4-BE49-F238E27FC236}">
                <a16:creationId xmlns:a16="http://schemas.microsoft.com/office/drawing/2014/main" id="{D7F649A8-3D51-4289-A106-71AC8D318591}"/>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457200" y="1752600"/>
            <a:ext cx="3600000" cy="2880000"/>
          </a:xfrm>
          <a:prstGeom prst="rect">
            <a:avLst/>
          </a:prstGeom>
        </p:spPr>
      </p:pic>
      <p:sp>
        <p:nvSpPr>
          <p:cNvPr id="27" name="TextBox 26">
            <a:extLst>
              <a:ext uri="{FF2B5EF4-FFF2-40B4-BE49-F238E27FC236}">
                <a16:creationId xmlns:a16="http://schemas.microsoft.com/office/drawing/2014/main" id="{2833C148-8A06-49FF-8FEC-954C166EA067}"/>
              </a:ext>
            </a:extLst>
          </p:cNvPr>
          <p:cNvSpPr txBox="1"/>
          <p:nvPr/>
        </p:nvSpPr>
        <p:spPr>
          <a:xfrm>
            <a:off x="457200" y="1219200"/>
            <a:ext cx="3600000" cy="323165"/>
          </a:xfrm>
          <a:prstGeom prst="rect">
            <a:avLst/>
          </a:prstGeom>
          <a:noFill/>
        </p:spPr>
        <p:txBody>
          <a:bodyPr wrap="square" rtlCol="0">
            <a:spAutoFit/>
          </a:bodyPr>
          <a:lstStyle/>
          <a:p>
            <a:pPr algn="ctr"/>
            <a:r>
              <a:rPr lang="en-US" sz="1500" b="1" dirty="0">
                <a:solidFill>
                  <a:schemeClr val="accent5">
                    <a:lumMod val="50000"/>
                  </a:schemeClr>
                </a:solidFill>
              </a:rPr>
              <a:t>Avg Revenue vs Total Reach</a:t>
            </a:r>
            <a:endParaRPr lang="en-IN" sz="1500" b="1" dirty="0">
              <a:solidFill>
                <a:schemeClr val="accent5">
                  <a:lumMod val="50000"/>
                </a:schemeClr>
              </a:solidFill>
            </a:endParaRPr>
          </a:p>
        </p:txBody>
      </p:sp>
      <p:sp>
        <p:nvSpPr>
          <p:cNvPr id="28" name="TextBox 27">
            <a:extLst>
              <a:ext uri="{FF2B5EF4-FFF2-40B4-BE49-F238E27FC236}">
                <a16:creationId xmlns:a16="http://schemas.microsoft.com/office/drawing/2014/main" id="{680531FD-66EE-42C1-9F7D-C94E247DAEA2}"/>
              </a:ext>
            </a:extLst>
          </p:cNvPr>
          <p:cNvSpPr txBox="1"/>
          <p:nvPr/>
        </p:nvSpPr>
        <p:spPr>
          <a:xfrm>
            <a:off x="4296000" y="1219200"/>
            <a:ext cx="3600000" cy="323165"/>
          </a:xfrm>
          <a:prstGeom prst="rect">
            <a:avLst/>
          </a:prstGeom>
          <a:noFill/>
        </p:spPr>
        <p:txBody>
          <a:bodyPr wrap="square" rtlCol="0">
            <a:spAutoFit/>
          </a:bodyPr>
          <a:lstStyle/>
          <a:p>
            <a:pPr algn="ctr"/>
            <a:r>
              <a:rPr lang="en-US" sz="1500" b="1" dirty="0">
                <a:solidFill>
                  <a:schemeClr val="accent5">
                    <a:lumMod val="50000"/>
                  </a:schemeClr>
                </a:solidFill>
              </a:rPr>
              <a:t>Total Reach Data vs Data Group</a:t>
            </a:r>
            <a:endParaRPr lang="en-IN" sz="1500" b="1" dirty="0">
              <a:solidFill>
                <a:schemeClr val="accent5">
                  <a:lumMod val="50000"/>
                </a:schemeClr>
              </a:solidFill>
            </a:endParaRPr>
          </a:p>
        </p:txBody>
      </p:sp>
      <p:sp>
        <p:nvSpPr>
          <p:cNvPr id="29" name="TextBox 28">
            <a:extLst>
              <a:ext uri="{FF2B5EF4-FFF2-40B4-BE49-F238E27FC236}">
                <a16:creationId xmlns:a16="http://schemas.microsoft.com/office/drawing/2014/main" id="{64283B4C-F6E4-49CE-B861-0990EDEC2A68}"/>
              </a:ext>
            </a:extLst>
          </p:cNvPr>
          <p:cNvSpPr txBox="1"/>
          <p:nvPr/>
        </p:nvSpPr>
        <p:spPr>
          <a:xfrm>
            <a:off x="8242640" y="1219200"/>
            <a:ext cx="3564440" cy="323165"/>
          </a:xfrm>
          <a:prstGeom prst="rect">
            <a:avLst/>
          </a:prstGeom>
          <a:noFill/>
        </p:spPr>
        <p:txBody>
          <a:bodyPr wrap="square" rtlCol="0">
            <a:spAutoFit/>
          </a:bodyPr>
          <a:lstStyle/>
          <a:p>
            <a:pPr algn="ctr"/>
            <a:r>
              <a:rPr lang="en-US" sz="1500" b="1" dirty="0">
                <a:solidFill>
                  <a:schemeClr val="accent5">
                    <a:lumMod val="50000"/>
                  </a:schemeClr>
                </a:solidFill>
              </a:rPr>
              <a:t>Total Reach Number vs Number Group</a:t>
            </a:r>
            <a:endParaRPr lang="en-IN" sz="1500" b="1" dirty="0">
              <a:solidFill>
                <a:schemeClr val="accent5">
                  <a:lumMod val="5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504000"/>
            <a:ext cx="12192000" cy="444352"/>
          </a:xfrm>
          <a:prstGeom prst="rect">
            <a:avLst/>
          </a:prstGeom>
        </p:spPr>
        <p:txBody>
          <a:bodyPr vert="horz" wrap="square" lIns="0" tIns="13335" rIns="0" bIns="0" rtlCol="0">
            <a:spAutoFit/>
          </a:bodyPr>
          <a:lstStyle/>
          <a:p>
            <a:pPr marL="12700" algn="ctr">
              <a:lnSpc>
                <a:spcPct val="100000"/>
              </a:lnSpc>
              <a:spcBef>
                <a:spcPts val="105"/>
              </a:spcBef>
              <a:tabLst>
                <a:tab pos="1532255" algn="l"/>
              </a:tabLst>
            </a:pPr>
            <a:r>
              <a:rPr sz="2800" i="0" spc="210" dirty="0">
                <a:latin typeface="Segoe UI" panose="020B0502040204020203" pitchFamily="34" charset="0"/>
                <a:cs typeface="Segoe UI" panose="020B0502040204020203" pitchFamily="34" charset="0"/>
              </a:rPr>
              <a:t>MODEL</a:t>
            </a:r>
            <a:r>
              <a:rPr lang="en-US" sz="2800" i="0" spc="210" dirty="0">
                <a:latin typeface="Segoe UI" panose="020B0502040204020203" pitchFamily="34" charset="0"/>
                <a:cs typeface="Segoe UI" panose="020B0502040204020203" pitchFamily="34" charset="0"/>
              </a:rPr>
              <a:t> </a:t>
            </a:r>
            <a:r>
              <a:rPr sz="2800" i="0" spc="235" dirty="0">
                <a:latin typeface="Segoe UI" panose="020B0502040204020203" pitchFamily="34" charset="0"/>
                <a:cs typeface="Segoe UI" panose="020B0502040204020203" pitchFamily="34" charset="0"/>
              </a:rPr>
              <a:t>BUILDING</a:t>
            </a:r>
          </a:p>
        </p:txBody>
      </p:sp>
      <p:sp>
        <p:nvSpPr>
          <p:cNvPr id="3" name="object 3"/>
          <p:cNvSpPr txBox="1"/>
          <p:nvPr/>
        </p:nvSpPr>
        <p:spPr>
          <a:xfrm>
            <a:off x="545083" y="1807209"/>
            <a:ext cx="10274300" cy="1701043"/>
          </a:xfrm>
          <a:prstGeom prst="rect">
            <a:avLst/>
          </a:prstGeom>
        </p:spPr>
        <p:txBody>
          <a:bodyPr vert="horz" wrap="square" lIns="0" tIns="12700" rIns="0" bIns="0" rtlCol="0">
            <a:spAutoFit/>
          </a:bodyPr>
          <a:lstStyle/>
          <a:p>
            <a:pPr marL="299085" indent="-287020">
              <a:lnSpc>
                <a:spcPct val="150000"/>
              </a:lnSpc>
              <a:spcBef>
                <a:spcPts val="100"/>
              </a:spcBef>
              <a:buFont typeface="Wingdings" panose="05000000000000000000" pitchFamily="2" charset="2"/>
              <a:buChar char="Ø"/>
              <a:tabLst>
                <a:tab pos="299720" algn="l"/>
              </a:tabLst>
            </a:pPr>
            <a:r>
              <a:rPr sz="1500" spc="-10" dirty="0">
                <a:latin typeface="Segoe UI" panose="020B0502040204020203" pitchFamily="34" charset="0"/>
                <a:cs typeface="Segoe UI" panose="020B0502040204020203" pitchFamily="34" charset="0"/>
              </a:rPr>
              <a:t>Slitting</a:t>
            </a:r>
            <a:r>
              <a:rPr sz="1500" spc="10" dirty="0">
                <a:latin typeface="Segoe UI" panose="020B0502040204020203" pitchFamily="34" charset="0"/>
                <a:cs typeface="Segoe UI" panose="020B0502040204020203" pitchFamily="34" charset="0"/>
              </a:rPr>
              <a:t> </a:t>
            </a:r>
            <a:r>
              <a:rPr sz="1500" dirty="0">
                <a:latin typeface="Segoe UI" panose="020B0502040204020203" pitchFamily="34" charset="0"/>
                <a:cs typeface="Segoe UI" panose="020B0502040204020203" pitchFamily="34" charset="0"/>
              </a:rPr>
              <a:t>the</a:t>
            </a:r>
            <a:r>
              <a:rPr sz="1500" spc="10" dirty="0">
                <a:latin typeface="Segoe UI" panose="020B0502040204020203" pitchFamily="34" charset="0"/>
                <a:cs typeface="Segoe UI" panose="020B0502040204020203" pitchFamily="34" charset="0"/>
              </a:rPr>
              <a:t> </a:t>
            </a:r>
            <a:r>
              <a:rPr sz="1500" spc="-15" dirty="0">
                <a:latin typeface="Segoe UI" panose="020B0502040204020203" pitchFamily="34" charset="0"/>
                <a:cs typeface="Segoe UI" panose="020B0502040204020203" pitchFamily="34" charset="0"/>
              </a:rPr>
              <a:t>data</a:t>
            </a:r>
            <a:r>
              <a:rPr sz="1500" spc="-10" dirty="0">
                <a:latin typeface="Segoe UI" panose="020B0502040204020203" pitchFamily="34" charset="0"/>
                <a:cs typeface="Segoe UI" panose="020B0502040204020203" pitchFamily="34" charset="0"/>
              </a:rPr>
              <a:t> into</a:t>
            </a:r>
            <a:r>
              <a:rPr sz="1500" spc="-5" dirty="0">
                <a:latin typeface="Segoe UI" panose="020B0502040204020203" pitchFamily="34" charset="0"/>
                <a:cs typeface="Segoe UI" panose="020B0502040204020203" pitchFamily="34" charset="0"/>
              </a:rPr>
              <a:t> </a:t>
            </a:r>
            <a:r>
              <a:rPr sz="1500" spc="-10" dirty="0">
                <a:latin typeface="Segoe UI" panose="020B0502040204020203" pitchFamily="34" charset="0"/>
                <a:cs typeface="Segoe UI" panose="020B0502040204020203" pitchFamily="34" charset="0"/>
              </a:rPr>
              <a:t>train</a:t>
            </a:r>
            <a:r>
              <a:rPr sz="1500" spc="10" dirty="0">
                <a:latin typeface="Segoe UI" panose="020B0502040204020203" pitchFamily="34" charset="0"/>
                <a:cs typeface="Segoe UI" panose="020B0502040204020203" pitchFamily="34" charset="0"/>
              </a:rPr>
              <a:t> </a:t>
            </a:r>
            <a:r>
              <a:rPr sz="1500" dirty="0">
                <a:latin typeface="Segoe UI" panose="020B0502040204020203" pitchFamily="34" charset="0"/>
                <a:cs typeface="Segoe UI" panose="020B0502040204020203" pitchFamily="34" charset="0"/>
              </a:rPr>
              <a:t>and </a:t>
            </a:r>
            <a:r>
              <a:rPr sz="1500" spc="-15" dirty="0">
                <a:latin typeface="Segoe UI" panose="020B0502040204020203" pitchFamily="34" charset="0"/>
                <a:cs typeface="Segoe UI" panose="020B0502040204020203" pitchFamily="34" charset="0"/>
              </a:rPr>
              <a:t>test</a:t>
            </a:r>
            <a:r>
              <a:rPr sz="1500" spc="5" dirty="0">
                <a:latin typeface="Segoe UI" panose="020B0502040204020203" pitchFamily="34" charset="0"/>
                <a:cs typeface="Segoe UI" panose="020B0502040204020203" pitchFamily="34" charset="0"/>
              </a:rPr>
              <a:t> </a:t>
            </a:r>
            <a:r>
              <a:rPr sz="1500" spc="-5" dirty="0">
                <a:latin typeface="Segoe UI" panose="020B0502040204020203" pitchFamily="34" charset="0"/>
                <a:cs typeface="Segoe UI" panose="020B0502040204020203" pitchFamily="34" charset="0"/>
              </a:rPr>
              <a:t>split</a:t>
            </a:r>
            <a:r>
              <a:rPr sz="1500" dirty="0">
                <a:latin typeface="Segoe UI" panose="020B0502040204020203" pitchFamily="34" charset="0"/>
                <a:cs typeface="Segoe UI" panose="020B0502040204020203" pitchFamily="34" charset="0"/>
              </a:rPr>
              <a:t> </a:t>
            </a:r>
            <a:r>
              <a:rPr sz="1500" spc="-5" dirty="0">
                <a:latin typeface="Segoe UI" panose="020B0502040204020203" pitchFamily="34" charset="0"/>
                <a:cs typeface="Segoe UI" panose="020B0502040204020203" pitchFamily="34" charset="0"/>
              </a:rPr>
              <a:t>with</a:t>
            </a:r>
            <a:r>
              <a:rPr sz="1500" spc="15" dirty="0">
                <a:latin typeface="Segoe UI" panose="020B0502040204020203" pitchFamily="34" charset="0"/>
                <a:cs typeface="Segoe UI" panose="020B0502040204020203" pitchFamily="34" charset="0"/>
              </a:rPr>
              <a:t> </a:t>
            </a:r>
            <a:r>
              <a:rPr sz="1500" dirty="0">
                <a:latin typeface="Segoe UI" panose="020B0502040204020203" pitchFamily="34" charset="0"/>
                <a:cs typeface="Segoe UI" panose="020B0502040204020203" pitchFamily="34" charset="0"/>
              </a:rPr>
              <a:t>70:30</a:t>
            </a:r>
            <a:r>
              <a:rPr sz="1500" spc="5" dirty="0">
                <a:latin typeface="Segoe UI" panose="020B0502040204020203" pitchFamily="34" charset="0"/>
                <a:cs typeface="Segoe UI" panose="020B0502040204020203" pitchFamily="34" charset="0"/>
              </a:rPr>
              <a:t> </a:t>
            </a:r>
            <a:r>
              <a:rPr sz="1500" spc="-15" dirty="0">
                <a:latin typeface="Segoe UI" panose="020B0502040204020203" pitchFamily="34" charset="0"/>
                <a:cs typeface="Segoe UI" panose="020B0502040204020203" pitchFamily="34" charset="0"/>
              </a:rPr>
              <a:t>ratio</a:t>
            </a:r>
            <a:endParaRPr sz="1500" dirty="0">
              <a:latin typeface="Segoe UI" panose="020B0502040204020203" pitchFamily="34" charset="0"/>
              <a:cs typeface="Segoe UI" panose="020B0502040204020203" pitchFamily="34" charset="0"/>
            </a:endParaRPr>
          </a:p>
          <a:p>
            <a:pPr marL="299085" indent="-287020">
              <a:lnSpc>
                <a:spcPct val="150000"/>
              </a:lnSpc>
              <a:buFont typeface="Wingdings" panose="05000000000000000000" pitchFamily="2" charset="2"/>
              <a:buChar char="Ø"/>
              <a:tabLst>
                <a:tab pos="299720" algn="l"/>
              </a:tabLst>
            </a:pPr>
            <a:r>
              <a:rPr sz="1500" spc="-5" dirty="0">
                <a:latin typeface="Segoe UI" panose="020B0502040204020203" pitchFamily="34" charset="0"/>
                <a:cs typeface="Segoe UI" panose="020B0502040204020203" pitchFamily="34" charset="0"/>
              </a:rPr>
              <a:t>Scale</a:t>
            </a:r>
            <a:r>
              <a:rPr sz="1500" spc="5" dirty="0">
                <a:latin typeface="Segoe UI" panose="020B0502040204020203" pitchFamily="34" charset="0"/>
                <a:cs typeface="Segoe UI" panose="020B0502040204020203" pitchFamily="34" charset="0"/>
              </a:rPr>
              <a:t> </a:t>
            </a:r>
            <a:r>
              <a:rPr sz="1500" spc="-5" dirty="0">
                <a:latin typeface="Segoe UI" panose="020B0502040204020203" pitchFamily="34" charset="0"/>
                <a:cs typeface="Segoe UI" panose="020B0502040204020203" pitchFamily="34" charset="0"/>
              </a:rPr>
              <a:t>numerical</a:t>
            </a:r>
            <a:r>
              <a:rPr sz="1500" dirty="0">
                <a:latin typeface="Segoe UI" panose="020B0502040204020203" pitchFamily="34" charset="0"/>
                <a:cs typeface="Segoe UI" panose="020B0502040204020203" pitchFamily="34" charset="0"/>
              </a:rPr>
              <a:t> </a:t>
            </a:r>
            <a:r>
              <a:rPr sz="1500" spc="-15" dirty="0">
                <a:latin typeface="Segoe UI" panose="020B0502040204020203" pitchFamily="34" charset="0"/>
                <a:cs typeface="Segoe UI" panose="020B0502040204020203" pitchFamily="34" charset="0"/>
              </a:rPr>
              <a:t>feature</a:t>
            </a:r>
            <a:r>
              <a:rPr sz="1500" spc="-5" dirty="0">
                <a:latin typeface="Segoe UI" panose="020B0502040204020203" pitchFamily="34" charset="0"/>
                <a:cs typeface="Segoe UI" panose="020B0502040204020203" pitchFamily="34" charset="0"/>
              </a:rPr>
              <a:t> using</a:t>
            </a:r>
            <a:r>
              <a:rPr sz="1500" spc="30" dirty="0">
                <a:latin typeface="Segoe UI" panose="020B0502040204020203" pitchFamily="34" charset="0"/>
                <a:cs typeface="Segoe UI" panose="020B0502040204020203" pitchFamily="34" charset="0"/>
              </a:rPr>
              <a:t> </a:t>
            </a:r>
            <a:r>
              <a:rPr sz="1500" spc="-10" dirty="0">
                <a:latin typeface="Segoe UI" panose="020B0502040204020203" pitchFamily="34" charset="0"/>
                <a:cs typeface="Segoe UI" panose="020B0502040204020203" pitchFamily="34" charset="0"/>
              </a:rPr>
              <a:t>MinMax</a:t>
            </a:r>
            <a:r>
              <a:rPr sz="1500" dirty="0">
                <a:latin typeface="Segoe UI" panose="020B0502040204020203" pitchFamily="34" charset="0"/>
                <a:cs typeface="Segoe UI" panose="020B0502040204020203" pitchFamily="34" charset="0"/>
              </a:rPr>
              <a:t> </a:t>
            </a:r>
            <a:r>
              <a:rPr sz="1500" spc="-5" dirty="0">
                <a:latin typeface="Segoe UI" panose="020B0502040204020203" pitchFamily="34" charset="0"/>
                <a:cs typeface="Segoe UI" panose="020B0502040204020203" pitchFamily="34" charset="0"/>
              </a:rPr>
              <a:t>scaler</a:t>
            </a:r>
            <a:endParaRPr sz="1500" dirty="0">
              <a:latin typeface="Segoe UI" panose="020B0502040204020203" pitchFamily="34" charset="0"/>
              <a:cs typeface="Segoe UI" panose="020B0502040204020203" pitchFamily="34" charset="0"/>
            </a:endParaRPr>
          </a:p>
          <a:p>
            <a:pPr marL="299085" indent="-287020">
              <a:lnSpc>
                <a:spcPct val="150000"/>
              </a:lnSpc>
              <a:buFont typeface="Wingdings" panose="05000000000000000000" pitchFamily="2" charset="2"/>
              <a:buChar char="Ø"/>
              <a:tabLst>
                <a:tab pos="299720" algn="l"/>
              </a:tabLst>
            </a:pPr>
            <a:r>
              <a:rPr sz="1500" dirty="0">
                <a:latin typeface="Segoe UI" panose="020B0502040204020203" pitchFamily="34" charset="0"/>
                <a:cs typeface="Segoe UI" panose="020B0502040204020203" pitchFamily="34" charset="0"/>
              </a:rPr>
              <a:t>Use</a:t>
            </a:r>
            <a:r>
              <a:rPr sz="1500" spc="10" dirty="0">
                <a:latin typeface="Segoe UI" panose="020B0502040204020203" pitchFamily="34" charset="0"/>
                <a:cs typeface="Segoe UI" panose="020B0502040204020203" pitchFamily="34" charset="0"/>
              </a:rPr>
              <a:t> </a:t>
            </a:r>
            <a:r>
              <a:rPr sz="1500" spc="-15" dirty="0">
                <a:latin typeface="Segoe UI" panose="020B0502040204020203" pitchFamily="34" charset="0"/>
                <a:cs typeface="Segoe UI" panose="020B0502040204020203" pitchFamily="34" charset="0"/>
              </a:rPr>
              <a:t>Recursive</a:t>
            </a:r>
            <a:r>
              <a:rPr sz="1500" spc="10" dirty="0">
                <a:latin typeface="Segoe UI" panose="020B0502040204020203" pitchFamily="34" charset="0"/>
                <a:cs typeface="Segoe UI" panose="020B0502040204020203" pitchFamily="34" charset="0"/>
              </a:rPr>
              <a:t> </a:t>
            </a:r>
            <a:r>
              <a:rPr sz="1500" spc="-15" dirty="0">
                <a:latin typeface="Segoe UI" panose="020B0502040204020203" pitchFamily="34" charset="0"/>
                <a:cs typeface="Segoe UI" panose="020B0502040204020203" pitchFamily="34" charset="0"/>
              </a:rPr>
              <a:t>feature</a:t>
            </a:r>
            <a:r>
              <a:rPr sz="1500" spc="5" dirty="0">
                <a:latin typeface="Segoe UI" panose="020B0502040204020203" pitchFamily="34" charset="0"/>
                <a:cs typeface="Segoe UI" panose="020B0502040204020203" pitchFamily="34" charset="0"/>
              </a:rPr>
              <a:t> </a:t>
            </a:r>
            <a:r>
              <a:rPr sz="1500" spc="-10" dirty="0">
                <a:latin typeface="Segoe UI" panose="020B0502040204020203" pitchFamily="34" charset="0"/>
                <a:cs typeface="Segoe UI" panose="020B0502040204020203" pitchFamily="34" charset="0"/>
              </a:rPr>
              <a:t>Elimination</a:t>
            </a:r>
            <a:r>
              <a:rPr sz="1500" spc="25" dirty="0">
                <a:latin typeface="Segoe UI" panose="020B0502040204020203" pitchFamily="34" charset="0"/>
                <a:cs typeface="Segoe UI" panose="020B0502040204020203" pitchFamily="34" charset="0"/>
              </a:rPr>
              <a:t> </a:t>
            </a:r>
            <a:r>
              <a:rPr sz="1500" spc="-10" dirty="0">
                <a:latin typeface="Segoe UI" panose="020B0502040204020203" pitchFamily="34" charset="0"/>
                <a:cs typeface="Segoe UI" panose="020B0502040204020203" pitchFamily="34" charset="0"/>
              </a:rPr>
              <a:t>(RFE</a:t>
            </a:r>
            <a:r>
              <a:rPr sz="1500" dirty="0">
                <a:latin typeface="Segoe UI" panose="020B0502040204020203" pitchFamily="34" charset="0"/>
                <a:cs typeface="Segoe UI" panose="020B0502040204020203" pitchFamily="34" charset="0"/>
              </a:rPr>
              <a:t>)</a:t>
            </a:r>
            <a:r>
              <a:rPr sz="1500" spc="10" dirty="0">
                <a:latin typeface="Segoe UI" panose="020B0502040204020203" pitchFamily="34" charset="0"/>
                <a:cs typeface="Segoe UI" panose="020B0502040204020203" pitchFamily="34" charset="0"/>
              </a:rPr>
              <a:t> </a:t>
            </a:r>
            <a:r>
              <a:rPr sz="1500" spc="-10" dirty="0">
                <a:latin typeface="Segoe UI" panose="020B0502040204020203" pitchFamily="34" charset="0"/>
                <a:cs typeface="Segoe UI" panose="020B0502040204020203" pitchFamily="34" charset="0"/>
              </a:rPr>
              <a:t>to</a:t>
            </a:r>
            <a:r>
              <a:rPr sz="1500" spc="-5" dirty="0">
                <a:latin typeface="Segoe UI" panose="020B0502040204020203" pitchFamily="34" charset="0"/>
                <a:cs typeface="Segoe UI" panose="020B0502040204020203" pitchFamily="34" charset="0"/>
              </a:rPr>
              <a:t> identify</a:t>
            </a:r>
            <a:r>
              <a:rPr sz="1500" spc="15" dirty="0">
                <a:latin typeface="Segoe UI" panose="020B0502040204020203" pitchFamily="34" charset="0"/>
                <a:cs typeface="Segoe UI" panose="020B0502040204020203" pitchFamily="34" charset="0"/>
              </a:rPr>
              <a:t> </a:t>
            </a:r>
            <a:r>
              <a:rPr lang="en-US" sz="1500" spc="15" dirty="0">
                <a:latin typeface="Segoe UI" panose="020B0502040204020203" pitchFamily="34" charset="0"/>
                <a:cs typeface="Segoe UI" panose="020B0502040204020203" pitchFamily="34" charset="0"/>
              </a:rPr>
              <a:t>20</a:t>
            </a:r>
            <a:r>
              <a:rPr sz="1500" spc="5" dirty="0">
                <a:latin typeface="Segoe UI" panose="020B0502040204020203" pitchFamily="34" charset="0"/>
                <a:cs typeface="Segoe UI" panose="020B0502040204020203" pitchFamily="34" charset="0"/>
              </a:rPr>
              <a:t> </a:t>
            </a:r>
            <a:r>
              <a:rPr sz="1500" spc="-5" dirty="0">
                <a:latin typeface="Segoe UI" panose="020B0502040204020203" pitchFamily="34" charset="0"/>
                <a:cs typeface="Segoe UI" panose="020B0502040204020203" pitchFamily="34" charset="0"/>
              </a:rPr>
              <a:t>most</a:t>
            </a:r>
            <a:r>
              <a:rPr sz="1500" spc="5" dirty="0">
                <a:latin typeface="Segoe UI" panose="020B0502040204020203" pitchFamily="34" charset="0"/>
                <a:cs typeface="Segoe UI" panose="020B0502040204020203" pitchFamily="34" charset="0"/>
              </a:rPr>
              <a:t> </a:t>
            </a:r>
            <a:r>
              <a:rPr sz="1500" spc="-5" dirty="0">
                <a:latin typeface="Segoe UI" panose="020B0502040204020203" pitchFamily="34" charset="0"/>
                <a:cs typeface="Segoe UI" panose="020B0502040204020203" pitchFamily="34" charset="0"/>
              </a:rPr>
              <a:t>important</a:t>
            </a:r>
            <a:r>
              <a:rPr sz="1500" spc="10" dirty="0">
                <a:latin typeface="Segoe UI" panose="020B0502040204020203" pitchFamily="34" charset="0"/>
                <a:cs typeface="Segoe UI" panose="020B0502040204020203" pitchFamily="34" charset="0"/>
              </a:rPr>
              <a:t> </a:t>
            </a:r>
            <a:r>
              <a:rPr sz="1500" spc="-15" dirty="0">
                <a:latin typeface="Segoe UI" panose="020B0502040204020203" pitchFamily="34" charset="0"/>
                <a:cs typeface="Segoe UI" panose="020B0502040204020203" pitchFamily="34" charset="0"/>
              </a:rPr>
              <a:t>feature</a:t>
            </a:r>
            <a:endParaRPr sz="1500" dirty="0">
              <a:latin typeface="Segoe UI" panose="020B0502040204020203" pitchFamily="34" charset="0"/>
              <a:cs typeface="Segoe UI" panose="020B0502040204020203" pitchFamily="34" charset="0"/>
            </a:endParaRPr>
          </a:p>
          <a:p>
            <a:pPr marL="299085" indent="-287020">
              <a:lnSpc>
                <a:spcPct val="150000"/>
              </a:lnSpc>
              <a:buFont typeface="Wingdings" panose="05000000000000000000" pitchFamily="2" charset="2"/>
              <a:buChar char="Ø"/>
              <a:tabLst>
                <a:tab pos="299720" algn="l"/>
              </a:tabLst>
            </a:pPr>
            <a:r>
              <a:rPr sz="1500" dirty="0">
                <a:latin typeface="Segoe UI" panose="020B0502040204020203" pitchFamily="34" charset="0"/>
                <a:cs typeface="Segoe UI" panose="020B0502040204020203" pitchFamily="34" charset="0"/>
              </a:rPr>
              <a:t>Use</a:t>
            </a:r>
            <a:r>
              <a:rPr sz="1500" spc="5" dirty="0">
                <a:latin typeface="Segoe UI" panose="020B0502040204020203" pitchFamily="34" charset="0"/>
                <a:cs typeface="Segoe UI" panose="020B0502040204020203" pitchFamily="34" charset="0"/>
              </a:rPr>
              <a:t> </a:t>
            </a:r>
            <a:r>
              <a:rPr sz="1500" spc="-5" dirty="0">
                <a:latin typeface="Segoe UI" panose="020B0502040204020203" pitchFamily="34" charset="0"/>
                <a:cs typeface="Segoe UI" panose="020B0502040204020203" pitchFamily="34" charset="0"/>
              </a:rPr>
              <a:t>p-value</a:t>
            </a:r>
            <a:r>
              <a:rPr sz="1500" spc="5" dirty="0">
                <a:latin typeface="Segoe UI" panose="020B0502040204020203" pitchFamily="34" charset="0"/>
                <a:cs typeface="Segoe UI" panose="020B0502040204020203" pitchFamily="34" charset="0"/>
              </a:rPr>
              <a:t> </a:t>
            </a:r>
            <a:r>
              <a:rPr sz="1500" dirty="0">
                <a:latin typeface="Segoe UI" panose="020B0502040204020203" pitchFamily="34" charset="0"/>
                <a:cs typeface="Segoe UI" panose="020B0502040204020203" pitchFamily="34" charset="0"/>
              </a:rPr>
              <a:t>and </a:t>
            </a:r>
            <a:r>
              <a:rPr sz="1500" spc="-15" dirty="0">
                <a:latin typeface="Segoe UI" panose="020B0502040204020203" pitchFamily="34" charset="0"/>
                <a:cs typeface="Segoe UI" panose="020B0502040204020203" pitchFamily="34" charset="0"/>
              </a:rPr>
              <a:t>Variance</a:t>
            </a:r>
            <a:r>
              <a:rPr sz="1500" spc="35" dirty="0">
                <a:latin typeface="Segoe UI" panose="020B0502040204020203" pitchFamily="34" charset="0"/>
                <a:cs typeface="Segoe UI" panose="020B0502040204020203" pitchFamily="34" charset="0"/>
              </a:rPr>
              <a:t> </a:t>
            </a:r>
            <a:r>
              <a:rPr sz="1500" spc="-10" dirty="0">
                <a:latin typeface="Segoe UI" panose="020B0502040204020203" pitchFamily="34" charset="0"/>
                <a:cs typeface="Segoe UI" panose="020B0502040204020203" pitchFamily="34" charset="0"/>
              </a:rPr>
              <a:t>inflation</a:t>
            </a:r>
            <a:r>
              <a:rPr sz="1500" spc="20" dirty="0">
                <a:latin typeface="Segoe UI" panose="020B0502040204020203" pitchFamily="34" charset="0"/>
                <a:cs typeface="Segoe UI" panose="020B0502040204020203" pitchFamily="34" charset="0"/>
              </a:rPr>
              <a:t> </a:t>
            </a:r>
            <a:r>
              <a:rPr sz="1500" spc="-10" dirty="0">
                <a:latin typeface="Segoe UI" panose="020B0502040204020203" pitchFamily="34" charset="0"/>
                <a:cs typeface="Segoe UI" panose="020B0502040204020203" pitchFamily="34" charset="0"/>
              </a:rPr>
              <a:t>factor</a:t>
            </a:r>
            <a:r>
              <a:rPr sz="1500" spc="10" dirty="0">
                <a:latin typeface="Segoe UI" panose="020B0502040204020203" pitchFamily="34" charset="0"/>
                <a:cs typeface="Segoe UI" panose="020B0502040204020203" pitchFamily="34" charset="0"/>
              </a:rPr>
              <a:t> </a:t>
            </a:r>
            <a:r>
              <a:rPr sz="1500" spc="-10" dirty="0">
                <a:latin typeface="Segoe UI" panose="020B0502040204020203" pitchFamily="34" charset="0"/>
                <a:cs typeface="Segoe UI" panose="020B0502040204020203" pitchFamily="34" charset="0"/>
              </a:rPr>
              <a:t>to</a:t>
            </a:r>
            <a:r>
              <a:rPr sz="1500" spc="5" dirty="0">
                <a:latin typeface="Segoe UI" panose="020B0502040204020203" pitchFamily="34" charset="0"/>
                <a:cs typeface="Segoe UI" panose="020B0502040204020203" pitchFamily="34" charset="0"/>
              </a:rPr>
              <a:t> </a:t>
            </a:r>
            <a:r>
              <a:rPr sz="1500" spc="-10" dirty="0">
                <a:latin typeface="Segoe UI" panose="020B0502040204020203" pitchFamily="34" charset="0"/>
                <a:cs typeface="Segoe UI" panose="020B0502040204020203" pitchFamily="34" charset="0"/>
              </a:rPr>
              <a:t>eliminate</a:t>
            </a:r>
            <a:r>
              <a:rPr sz="1500" spc="25" dirty="0">
                <a:latin typeface="Segoe UI" panose="020B0502040204020203" pitchFamily="34" charset="0"/>
                <a:cs typeface="Segoe UI" panose="020B0502040204020203" pitchFamily="34" charset="0"/>
              </a:rPr>
              <a:t> </a:t>
            </a:r>
            <a:r>
              <a:rPr sz="1500" spc="-15" dirty="0">
                <a:latin typeface="Segoe UI" panose="020B0502040204020203" pitchFamily="34" charset="0"/>
                <a:cs typeface="Segoe UI" panose="020B0502040204020203" pitchFamily="34" charset="0"/>
              </a:rPr>
              <a:t>statistically</a:t>
            </a:r>
            <a:r>
              <a:rPr sz="1500" spc="15" dirty="0">
                <a:latin typeface="Segoe UI" panose="020B0502040204020203" pitchFamily="34" charset="0"/>
                <a:cs typeface="Segoe UI" panose="020B0502040204020203" pitchFamily="34" charset="0"/>
              </a:rPr>
              <a:t> </a:t>
            </a:r>
            <a:r>
              <a:rPr sz="1500" spc="-5" dirty="0">
                <a:latin typeface="Segoe UI" panose="020B0502040204020203" pitchFamily="34" charset="0"/>
                <a:cs typeface="Segoe UI" panose="020B0502040204020203" pitchFamily="34" charset="0"/>
              </a:rPr>
              <a:t>insignificant</a:t>
            </a:r>
            <a:r>
              <a:rPr sz="1500" spc="15" dirty="0">
                <a:latin typeface="Segoe UI" panose="020B0502040204020203" pitchFamily="34" charset="0"/>
                <a:cs typeface="Segoe UI" panose="020B0502040204020203" pitchFamily="34" charset="0"/>
              </a:rPr>
              <a:t> </a:t>
            </a:r>
            <a:r>
              <a:rPr sz="1500" spc="-15" dirty="0">
                <a:latin typeface="Segoe UI" panose="020B0502040204020203" pitchFamily="34" charset="0"/>
                <a:cs typeface="Segoe UI" panose="020B0502040204020203" pitchFamily="34" charset="0"/>
              </a:rPr>
              <a:t>features</a:t>
            </a:r>
            <a:endParaRPr sz="1500" dirty="0">
              <a:latin typeface="Segoe UI" panose="020B0502040204020203" pitchFamily="34" charset="0"/>
              <a:cs typeface="Segoe UI" panose="020B0502040204020203" pitchFamily="34" charset="0"/>
            </a:endParaRPr>
          </a:p>
          <a:p>
            <a:pPr marL="299085" indent="-287020">
              <a:lnSpc>
                <a:spcPct val="150000"/>
              </a:lnSpc>
              <a:buFont typeface="Wingdings" panose="05000000000000000000" pitchFamily="2" charset="2"/>
              <a:buChar char="Ø"/>
              <a:tabLst>
                <a:tab pos="299720" algn="l"/>
              </a:tabLst>
            </a:pPr>
            <a:r>
              <a:rPr sz="1500" spc="-25" dirty="0">
                <a:latin typeface="Segoe UI" panose="020B0502040204020203" pitchFamily="34" charset="0"/>
                <a:cs typeface="Segoe UI" panose="020B0502040204020203" pitchFamily="34" charset="0"/>
              </a:rPr>
              <a:t>Finally,</a:t>
            </a:r>
            <a:r>
              <a:rPr sz="1500" spc="10" dirty="0">
                <a:latin typeface="Segoe UI" panose="020B0502040204020203" pitchFamily="34" charset="0"/>
                <a:cs typeface="Segoe UI" panose="020B0502040204020203" pitchFamily="34" charset="0"/>
              </a:rPr>
              <a:t> </a:t>
            </a:r>
            <a:r>
              <a:rPr sz="1500" spc="-10" dirty="0">
                <a:latin typeface="Segoe UI" panose="020B0502040204020203" pitchFamily="34" charset="0"/>
                <a:cs typeface="Segoe UI" panose="020B0502040204020203" pitchFamily="34" charset="0"/>
              </a:rPr>
              <a:t>we</a:t>
            </a:r>
            <a:r>
              <a:rPr sz="1500" dirty="0">
                <a:latin typeface="Segoe UI" panose="020B0502040204020203" pitchFamily="34" charset="0"/>
                <a:cs typeface="Segoe UI" panose="020B0502040204020203" pitchFamily="34" charset="0"/>
              </a:rPr>
              <a:t> ended</a:t>
            </a:r>
            <a:r>
              <a:rPr sz="1500" spc="15" dirty="0">
                <a:latin typeface="Segoe UI" panose="020B0502040204020203" pitchFamily="34" charset="0"/>
                <a:cs typeface="Segoe UI" panose="020B0502040204020203" pitchFamily="34" charset="0"/>
              </a:rPr>
              <a:t> </a:t>
            </a:r>
            <a:r>
              <a:rPr sz="1500" spc="-5" dirty="0">
                <a:latin typeface="Segoe UI" panose="020B0502040204020203" pitchFamily="34" charset="0"/>
                <a:cs typeface="Segoe UI" panose="020B0502040204020203" pitchFamily="34" charset="0"/>
              </a:rPr>
              <a:t>up</a:t>
            </a:r>
            <a:r>
              <a:rPr sz="1500" spc="5" dirty="0">
                <a:latin typeface="Segoe UI" panose="020B0502040204020203" pitchFamily="34" charset="0"/>
                <a:cs typeface="Segoe UI" panose="020B0502040204020203" pitchFamily="34" charset="0"/>
              </a:rPr>
              <a:t> </a:t>
            </a:r>
            <a:r>
              <a:rPr sz="1500" spc="-5" dirty="0">
                <a:latin typeface="Segoe UI" panose="020B0502040204020203" pitchFamily="34" charset="0"/>
                <a:cs typeface="Segoe UI" panose="020B0502040204020203" pitchFamily="34" charset="0"/>
              </a:rPr>
              <a:t>with</a:t>
            </a:r>
            <a:r>
              <a:rPr sz="1500" spc="10" dirty="0">
                <a:latin typeface="Segoe UI" panose="020B0502040204020203" pitchFamily="34" charset="0"/>
                <a:cs typeface="Segoe UI" panose="020B0502040204020203" pitchFamily="34" charset="0"/>
              </a:rPr>
              <a:t> </a:t>
            </a:r>
            <a:r>
              <a:rPr sz="1500" dirty="0">
                <a:latin typeface="Segoe UI" panose="020B0502040204020203" pitchFamily="34" charset="0"/>
                <a:cs typeface="Segoe UI" panose="020B0502040204020203" pitchFamily="34" charset="0"/>
              </a:rPr>
              <a:t>1</a:t>
            </a:r>
            <a:r>
              <a:rPr lang="en-US" sz="1500" dirty="0">
                <a:latin typeface="Segoe UI" panose="020B0502040204020203" pitchFamily="34" charset="0"/>
                <a:cs typeface="Segoe UI" panose="020B0502040204020203" pitchFamily="34" charset="0"/>
              </a:rPr>
              <a:t>9</a:t>
            </a:r>
            <a:r>
              <a:rPr sz="1500" dirty="0">
                <a:latin typeface="Segoe UI" panose="020B0502040204020203" pitchFamily="34" charset="0"/>
                <a:cs typeface="Segoe UI" panose="020B0502040204020203" pitchFamily="34" charset="0"/>
              </a:rPr>
              <a:t> </a:t>
            </a:r>
            <a:r>
              <a:rPr sz="1500" spc="-15" dirty="0">
                <a:latin typeface="Segoe UI" panose="020B0502040204020203" pitchFamily="34" charset="0"/>
                <a:cs typeface="Segoe UI" panose="020B0502040204020203" pitchFamily="34" charset="0"/>
              </a:rPr>
              <a:t>features</a:t>
            </a:r>
            <a:r>
              <a:rPr sz="1500" dirty="0">
                <a:latin typeface="Segoe UI" panose="020B0502040204020203" pitchFamily="34" charset="0"/>
                <a:cs typeface="Segoe UI" panose="020B0502040204020203" pitchFamily="34" charset="0"/>
              </a:rPr>
              <a:t> </a:t>
            </a:r>
            <a:r>
              <a:rPr sz="1500" spc="-15" dirty="0">
                <a:latin typeface="Segoe UI" panose="020B0502040204020203" pitchFamily="34" charset="0"/>
                <a:cs typeface="Segoe UI" panose="020B0502040204020203" pitchFamily="34" charset="0"/>
              </a:rPr>
              <a:t>for</a:t>
            </a:r>
            <a:r>
              <a:rPr sz="1500" spc="-5" dirty="0">
                <a:latin typeface="Segoe UI" panose="020B0502040204020203" pitchFamily="34" charset="0"/>
                <a:cs typeface="Segoe UI" panose="020B0502040204020203" pitchFamily="34" charset="0"/>
              </a:rPr>
              <a:t> the</a:t>
            </a:r>
            <a:r>
              <a:rPr sz="1500" spc="15" dirty="0">
                <a:latin typeface="Segoe UI" panose="020B0502040204020203" pitchFamily="34" charset="0"/>
                <a:cs typeface="Segoe UI" panose="020B0502040204020203" pitchFamily="34" charset="0"/>
              </a:rPr>
              <a:t> </a:t>
            </a:r>
            <a:r>
              <a:rPr sz="1500" dirty="0">
                <a:latin typeface="Segoe UI" panose="020B0502040204020203" pitchFamily="34" charset="0"/>
                <a:cs typeface="Segoe UI" panose="020B0502040204020203" pitchFamily="34" charset="0"/>
              </a:rPr>
              <a:t>model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504000"/>
            <a:ext cx="12192000" cy="444352"/>
          </a:xfrm>
          <a:prstGeom prst="rect">
            <a:avLst/>
          </a:prstGeom>
        </p:spPr>
        <p:txBody>
          <a:bodyPr vert="horz" wrap="square" lIns="0" tIns="13335" rIns="0" bIns="0" rtlCol="0">
            <a:spAutoFit/>
          </a:bodyPr>
          <a:lstStyle/>
          <a:p>
            <a:pPr marL="12700" algn="ctr">
              <a:lnSpc>
                <a:spcPct val="100000"/>
              </a:lnSpc>
              <a:spcBef>
                <a:spcPts val="105"/>
              </a:spcBef>
              <a:tabLst>
                <a:tab pos="1530985" algn="l"/>
              </a:tabLst>
            </a:pPr>
            <a:r>
              <a:rPr sz="2800" i="0" spc="250" dirty="0">
                <a:latin typeface="Segoe UI" panose="020B0502040204020203" pitchFamily="34" charset="0"/>
                <a:cs typeface="Segoe UI" panose="020B0502040204020203" pitchFamily="34" charset="0"/>
              </a:rPr>
              <a:t>M</a:t>
            </a:r>
            <a:r>
              <a:rPr sz="2800" i="0" spc="265" dirty="0">
                <a:latin typeface="Segoe UI" panose="020B0502040204020203" pitchFamily="34" charset="0"/>
                <a:cs typeface="Segoe UI" panose="020B0502040204020203" pitchFamily="34" charset="0"/>
              </a:rPr>
              <a:t>O</a:t>
            </a:r>
            <a:r>
              <a:rPr sz="2800" i="0" spc="270" dirty="0">
                <a:latin typeface="Segoe UI" panose="020B0502040204020203" pitchFamily="34" charset="0"/>
                <a:cs typeface="Segoe UI" panose="020B0502040204020203" pitchFamily="34" charset="0"/>
              </a:rPr>
              <a:t>D</a:t>
            </a:r>
            <a:r>
              <a:rPr sz="2800" i="0" spc="265" dirty="0">
                <a:latin typeface="Segoe UI" panose="020B0502040204020203" pitchFamily="34" charset="0"/>
                <a:cs typeface="Segoe UI" panose="020B0502040204020203" pitchFamily="34" charset="0"/>
              </a:rPr>
              <a:t>E</a:t>
            </a:r>
            <a:r>
              <a:rPr sz="2800" i="0" dirty="0">
                <a:latin typeface="Segoe UI" panose="020B0502040204020203" pitchFamily="34" charset="0"/>
                <a:cs typeface="Segoe UI" panose="020B0502040204020203" pitchFamily="34" charset="0"/>
              </a:rPr>
              <a:t>L</a:t>
            </a:r>
            <a:r>
              <a:rPr lang="en-US" sz="2800" i="0" dirty="0">
                <a:latin typeface="Segoe UI" panose="020B0502040204020203" pitchFamily="34" charset="0"/>
                <a:cs typeface="Segoe UI" panose="020B0502040204020203" pitchFamily="34" charset="0"/>
              </a:rPr>
              <a:t> </a:t>
            </a:r>
            <a:r>
              <a:rPr sz="2800" i="0" spc="275" dirty="0">
                <a:latin typeface="Segoe UI" panose="020B0502040204020203" pitchFamily="34" charset="0"/>
                <a:cs typeface="Segoe UI" panose="020B0502040204020203" pitchFamily="34" charset="0"/>
              </a:rPr>
              <a:t>E</a:t>
            </a:r>
            <a:r>
              <a:rPr sz="2800" i="0" spc="130" dirty="0">
                <a:latin typeface="Segoe UI" panose="020B0502040204020203" pitchFamily="34" charset="0"/>
                <a:cs typeface="Segoe UI" panose="020B0502040204020203" pitchFamily="34" charset="0"/>
              </a:rPr>
              <a:t>V</a:t>
            </a:r>
            <a:r>
              <a:rPr sz="2800" i="0" spc="265" dirty="0">
                <a:latin typeface="Segoe UI" panose="020B0502040204020203" pitchFamily="34" charset="0"/>
                <a:cs typeface="Segoe UI" panose="020B0502040204020203" pitchFamily="34" charset="0"/>
              </a:rPr>
              <a:t>A</a:t>
            </a:r>
            <a:r>
              <a:rPr sz="2800" i="0" spc="210" dirty="0">
                <a:latin typeface="Segoe UI" panose="020B0502040204020203" pitchFamily="34" charset="0"/>
                <a:cs typeface="Segoe UI" panose="020B0502040204020203" pitchFamily="34" charset="0"/>
              </a:rPr>
              <a:t>L</a:t>
            </a:r>
            <a:r>
              <a:rPr sz="2800" i="0" spc="200" dirty="0">
                <a:latin typeface="Segoe UI" panose="020B0502040204020203" pitchFamily="34" charset="0"/>
                <a:cs typeface="Segoe UI" panose="020B0502040204020203" pitchFamily="34" charset="0"/>
              </a:rPr>
              <a:t>U</a:t>
            </a:r>
            <a:r>
              <a:rPr sz="2800" i="0" spc="10" dirty="0">
                <a:latin typeface="Segoe UI" panose="020B0502040204020203" pitchFamily="34" charset="0"/>
                <a:cs typeface="Segoe UI" panose="020B0502040204020203" pitchFamily="34" charset="0"/>
              </a:rPr>
              <a:t>A</a:t>
            </a:r>
            <a:r>
              <a:rPr sz="2800" i="0" spc="270" dirty="0">
                <a:latin typeface="Segoe UI" panose="020B0502040204020203" pitchFamily="34" charset="0"/>
                <a:cs typeface="Segoe UI" panose="020B0502040204020203" pitchFamily="34" charset="0"/>
              </a:rPr>
              <a:t>TI</a:t>
            </a:r>
            <a:r>
              <a:rPr sz="2800" i="0" spc="250" dirty="0">
                <a:latin typeface="Segoe UI" panose="020B0502040204020203" pitchFamily="34" charset="0"/>
                <a:cs typeface="Segoe UI" panose="020B0502040204020203" pitchFamily="34" charset="0"/>
              </a:rPr>
              <a:t>O</a:t>
            </a:r>
            <a:r>
              <a:rPr sz="2800" i="0" dirty="0">
                <a:latin typeface="Segoe UI" panose="020B0502040204020203" pitchFamily="34" charset="0"/>
                <a:cs typeface="Segoe UI" panose="020B0502040204020203" pitchFamily="34" charset="0"/>
              </a:rPr>
              <a:t>N</a:t>
            </a:r>
          </a:p>
        </p:txBody>
      </p:sp>
      <p:pic>
        <p:nvPicPr>
          <p:cNvPr id="4" name="Picture 3">
            <a:extLst>
              <a:ext uri="{FF2B5EF4-FFF2-40B4-BE49-F238E27FC236}">
                <a16:creationId xmlns:a16="http://schemas.microsoft.com/office/drawing/2014/main" id="{23BFF28D-2C4B-4718-9AF2-99A03F4F9967}"/>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990600" y="1389568"/>
            <a:ext cx="5040000" cy="5040000"/>
          </a:xfrm>
          <a:prstGeom prst="rect">
            <a:avLst/>
          </a:prstGeom>
        </p:spPr>
      </p:pic>
      <p:pic>
        <p:nvPicPr>
          <p:cNvPr id="6" name="Picture 5">
            <a:extLst>
              <a:ext uri="{FF2B5EF4-FFF2-40B4-BE49-F238E27FC236}">
                <a16:creationId xmlns:a16="http://schemas.microsoft.com/office/drawing/2014/main" id="{B80B7DBA-C33A-4EB9-BF0B-507FCCC3AC9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6400800" y="1389568"/>
            <a:ext cx="5040000" cy="5040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504000"/>
            <a:ext cx="12192000" cy="444352"/>
          </a:xfrm>
          <a:prstGeom prst="rect">
            <a:avLst/>
          </a:prstGeom>
        </p:spPr>
        <p:txBody>
          <a:bodyPr vert="horz" wrap="square" lIns="0" tIns="13335" rIns="0" bIns="0" rtlCol="0">
            <a:spAutoFit/>
          </a:bodyPr>
          <a:lstStyle/>
          <a:p>
            <a:pPr marL="12700" algn="ctr">
              <a:lnSpc>
                <a:spcPct val="100000"/>
              </a:lnSpc>
              <a:spcBef>
                <a:spcPts val="105"/>
              </a:spcBef>
              <a:tabLst>
                <a:tab pos="1530985" algn="l"/>
              </a:tabLst>
            </a:pPr>
            <a:r>
              <a:rPr sz="2800" i="0" spc="250" dirty="0">
                <a:latin typeface="Segoe UI" panose="020B0502040204020203" pitchFamily="34" charset="0"/>
                <a:cs typeface="Segoe UI" panose="020B0502040204020203" pitchFamily="34" charset="0"/>
              </a:rPr>
              <a:t>M</a:t>
            </a:r>
            <a:r>
              <a:rPr sz="2800" i="0" spc="265" dirty="0">
                <a:latin typeface="Segoe UI" panose="020B0502040204020203" pitchFamily="34" charset="0"/>
                <a:cs typeface="Segoe UI" panose="020B0502040204020203" pitchFamily="34" charset="0"/>
              </a:rPr>
              <a:t>O</a:t>
            </a:r>
            <a:r>
              <a:rPr sz="2800" i="0" spc="270" dirty="0">
                <a:latin typeface="Segoe UI" panose="020B0502040204020203" pitchFamily="34" charset="0"/>
                <a:cs typeface="Segoe UI" panose="020B0502040204020203" pitchFamily="34" charset="0"/>
              </a:rPr>
              <a:t>D</a:t>
            </a:r>
            <a:r>
              <a:rPr sz="2800" i="0" spc="265" dirty="0">
                <a:latin typeface="Segoe UI" panose="020B0502040204020203" pitchFamily="34" charset="0"/>
                <a:cs typeface="Segoe UI" panose="020B0502040204020203" pitchFamily="34" charset="0"/>
              </a:rPr>
              <a:t>E</a:t>
            </a:r>
            <a:r>
              <a:rPr sz="2800" i="0" dirty="0">
                <a:latin typeface="Segoe UI" panose="020B0502040204020203" pitchFamily="34" charset="0"/>
                <a:cs typeface="Segoe UI" panose="020B0502040204020203" pitchFamily="34" charset="0"/>
              </a:rPr>
              <a:t>L</a:t>
            </a:r>
            <a:r>
              <a:rPr lang="en-US" sz="2800" i="0" dirty="0">
                <a:latin typeface="Segoe UI" panose="020B0502040204020203" pitchFamily="34" charset="0"/>
                <a:cs typeface="Segoe UI" panose="020B0502040204020203" pitchFamily="34" charset="0"/>
              </a:rPr>
              <a:t> </a:t>
            </a:r>
            <a:r>
              <a:rPr sz="2800" i="0" spc="275" dirty="0">
                <a:latin typeface="Segoe UI" panose="020B0502040204020203" pitchFamily="34" charset="0"/>
                <a:cs typeface="Segoe UI" panose="020B0502040204020203" pitchFamily="34" charset="0"/>
              </a:rPr>
              <a:t>E</a:t>
            </a:r>
            <a:r>
              <a:rPr sz="2800" i="0" spc="130" dirty="0">
                <a:latin typeface="Segoe UI" panose="020B0502040204020203" pitchFamily="34" charset="0"/>
                <a:cs typeface="Segoe UI" panose="020B0502040204020203" pitchFamily="34" charset="0"/>
              </a:rPr>
              <a:t>V</a:t>
            </a:r>
            <a:r>
              <a:rPr sz="2800" i="0" spc="265" dirty="0">
                <a:latin typeface="Segoe UI" panose="020B0502040204020203" pitchFamily="34" charset="0"/>
                <a:cs typeface="Segoe UI" panose="020B0502040204020203" pitchFamily="34" charset="0"/>
              </a:rPr>
              <a:t>A</a:t>
            </a:r>
            <a:r>
              <a:rPr sz="2800" i="0" spc="210" dirty="0">
                <a:latin typeface="Segoe UI" panose="020B0502040204020203" pitchFamily="34" charset="0"/>
                <a:cs typeface="Segoe UI" panose="020B0502040204020203" pitchFamily="34" charset="0"/>
              </a:rPr>
              <a:t>L</a:t>
            </a:r>
            <a:r>
              <a:rPr sz="2800" i="0" spc="200" dirty="0">
                <a:latin typeface="Segoe UI" panose="020B0502040204020203" pitchFamily="34" charset="0"/>
                <a:cs typeface="Segoe UI" panose="020B0502040204020203" pitchFamily="34" charset="0"/>
              </a:rPr>
              <a:t>U</a:t>
            </a:r>
            <a:r>
              <a:rPr sz="2800" i="0" spc="10" dirty="0">
                <a:latin typeface="Segoe UI" panose="020B0502040204020203" pitchFamily="34" charset="0"/>
                <a:cs typeface="Segoe UI" panose="020B0502040204020203" pitchFamily="34" charset="0"/>
              </a:rPr>
              <a:t>A</a:t>
            </a:r>
            <a:r>
              <a:rPr sz="2800" i="0" spc="270" dirty="0">
                <a:latin typeface="Segoe UI" panose="020B0502040204020203" pitchFamily="34" charset="0"/>
                <a:cs typeface="Segoe UI" panose="020B0502040204020203" pitchFamily="34" charset="0"/>
              </a:rPr>
              <a:t>TI</a:t>
            </a:r>
            <a:r>
              <a:rPr sz="2800" i="0" spc="250" dirty="0">
                <a:latin typeface="Segoe UI" panose="020B0502040204020203" pitchFamily="34" charset="0"/>
                <a:cs typeface="Segoe UI" panose="020B0502040204020203" pitchFamily="34" charset="0"/>
              </a:rPr>
              <a:t>O</a:t>
            </a:r>
            <a:r>
              <a:rPr sz="2800" i="0" dirty="0">
                <a:latin typeface="Segoe UI" panose="020B0502040204020203" pitchFamily="34" charset="0"/>
                <a:cs typeface="Segoe UI" panose="020B0502040204020203" pitchFamily="34" charset="0"/>
              </a:rPr>
              <a:t>N</a:t>
            </a:r>
          </a:p>
        </p:txBody>
      </p:sp>
      <p:sp>
        <p:nvSpPr>
          <p:cNvPr id="7" name="object 7"/>
          <p:cNvSpPr txBox="1"/>
          <p:nvPr/>
        </p:nvSpPr>
        <p:spPr>
          <a:xfrm>
            <a:off x="2133600" y="1260000"/>
            <a:ext cx="3048000" cy="289823"/>
          </a:xfrm>
          <a:prstGeom prst="rect">
            <a:avLst/>
          </a:prstGeom>
        </p:spPr>
        <p:txBody>
          <a:bodyPr vert="horz" wrap="square" lIns="0" tIns="12700" rIns="0" bIns="0" rtlCol="0">
            <a:spAutoFit/>
          </a:bodyPr>
          <a:lstStyle/>
          <a:p>
            <a:pPr marL="12700" algn="ctr">
              <a:lnSpc>
                <a:spcPct val="100000"/>
              </a:lnSpc>
              <a:spcBef>
                <a:spcPts val="100"/>
              </a:spcBef>
            </a:pPr>
            <a:r>
              <a:rPr sz="1800" b="1" dirty="0">
                <a:latin typeface="Calibri"/>
                <a:cs typeface="Calibri"/>
              </a:rPr>
              <a:t>T</a:t>
            </a:r>
            <a:r>
              <a:rPr sz="1800" b="1" spc="-114" dirty="0">
                <a:latin typeface="Calibri"/>
                <a:cs typeface="Calibri"/>
              </a:rPr>
              <a:t> </a:t>
            </a:r>
            <a:r>
              <a:rPr sz="1800" b="1" dirty="0">
                <a:latin typeface="Calibri"/>
                <a:cs typeface="Calibri"/>
              </a:rPr>
              <a:t>R</a:t>
            </a:r>
            <a:r>
              <a:rPr sz="1800" b="1" spc="-114" dirty="0">
                <a:latin typeface="Calibri"/>
                <a:cs typeface="Calibri"/>
              </a:rPr>
              <a:t> </a:t>
            </a:r>
            <a:r>
              <a:rPr sz="1800" b="1" dirty="0">
                <a:latin typeface="Calibri"/>
                <a:cs typeface="Calibri"/>
              </a:rPr>
              <a:t>A</a:t>
            </a:r>
            <a:r>
              <a:rPr sz="1800" b="1" spc="-110" dirty="0">
                <a:latin typeface="Calibri"/>
                <a:cs typeface="Calibri"/>
              </a:rPr>
              <a:t> </a:t>
            </a:r>
            <a:r>
              <a:rPr sz="1800" b="1" dirty="0">
                <a:latin typeface="Calibri"/>
                <a:cs typeface="Calibri"/>
              </a:rPr>
              <a:t>I</a:t>
            </a:r>
            <a:r>
              <a:rPr sz="1800" b="1" spc="-110" dirty="0">
                <a:latin typeface="Calibri"/>
                <a:cs typeface="Calibri"/>
              </a:rPr>
              <a:t> </a:t>
            </a:r>
            <a:r>
              <a:rPr sz="1800" b="1" dirty="0">
                <a:latin typeface="Calibri"/>
                <a:cs typeface="Calibri"/>
              </a:rPr>
              <a:t>N</a:t>
            </a:r>
            <a:r>
              <a:rPr sz="1800" b="1" spc="-110" dirty="0">
                <a:latin typeface="Calibri"/>
                <a:cs typeface="Calibri"/>
              </a:rPr>
              <a:t> </a:t>
            </a:r>
            <a:r>
              <a:rPr sz="1800" b="1" dirty="0">
                <a:latin typeface="Calibri"/>
                <a:cs typeface="Calibri"/>
              </a:rPr>
              <a:t>I</a:t>
            </a:r>
            <a:r>
              <a:rPr sz="1800" b="1" spc="-110" dirty="0">
                <a:latin typeface="Calibri"/>
                <a:cs typeface="Calibri"/>
              </a:rPr>
              <a:t> </a:t>
            </a:r>
            <a:r>
              <a:rPr sz="1800" b="1" dirty="0">
                <a:latin typeface="Calibri"/>
                <a:cs typeface="Calibri"/>
              </a:rPr>
              <a:t>N</a:t>
            </a:r>
            <a:r>
              <a:rPr sz="1800" b="1" spc="-110" dirty="0">
                <a:latin typeface="Calibri"/>
                <a:cs typeface="Calibri"/>
              </a:rPr>
              <a:t> </a:t>
            </a:r>
            <a:r>
              <a:rPr sz="1800" b="1" dirty="0">
                <a:latin typeface="Calibri"/>
                <a:cs typeface="Calibri"/>
              </a:rPr>
              <a:t>G </a:t>
            </a:r>
            <a:r>
              <a:rPr sz="1800" b="1" spc="180" dirty="0">
                <a:latin typeface="Calibri"/>
                <a:cs typeface="Calibri"/>
              </a:rPr>
              <a:t> </a:t>
            </a:r>
            <a:r>
              <a:rPr sz="1800" b="1" dirty="0">
                <a:latin typeface="Calibri"/>
                <a:cs typeface="Calibri"/>
              </a:rPr>
              <a:t>S</a:t>
            </a:r>
            <a:r>
              <a:rPr sz="1800" b="1" spc="-110" dirty="0">
                <a:latin typeface="Calibri"/>
                <a:cs typeface="Calibri"/>
              </a:rPr>
              <a:t> </a:t>
            </a:r>
            <a:r>
              <a:rPr sz="1800" b="1" dirty="0">
                <a:latin typeface="Calibri"/>
                <a:cs typeface="Calibri"/>
              </a:rPr>
              <a:t>E</a:t>
            </a:r>
            <a:r>
              <a:rPr sz="1800" b="1" spc="-114" dirty="0">
                <a:latin typeface="Calibri"/>
                <a:cs typeface="Calibri"/>
              </a:rPr>
              <a:t> </a:t>
            </a:r>
            <a:r>
              <a:rPr sz="1800" b="1" dirty="0">
                <a:latin typeface="Calibri"/>
                <a:cs typeface="Calibri"/>
              </a:rPr>
              <a:t>T</a:t>
            </a:r>
            <a:endParaRPr sz="1800" dirty="0">
              <a:latin typeface="Calibri"/>
              <a:cs typeface="Calibri"/>
            </a:endParaRPr>
          </a:p>
        </p:txBody>
      </p:sp>
      <p:sp>
        <p:nvSpPr>
          <p:cNvPr id="8" name="object 8"/>
          <p:cNvSpPr txBox="1"/>
          <p:nvPr/>
        </p:nvSpPr>
        <p:spPr>
          <a:xfrm>
            <a:off x="7239000" y="1260000"/>
            <a:ext cx="3124199" cy="289823"/>
          </a:xfrm>
          <a:prstGeom prst="rect">
            <a:avLst/>
          </a:prstGeom>
        </p:spPr>
        <p:txBody>
          <a:bodyPr vert="horz" wrap="square" lIns="0" tIns="12700" rIns="0" bIns="0" rtlCol="0">
            <a:spAutoFit/>
          </a:bodyPr>
          <a:lstStyle/>
          <a:p>
            <a:pPr marL="12700" algn="ctr">
              <a:lnSpc>
                <a:spcPct val="100000"/>
              </a:lnSpc>
              <a:spcBef>
                <a:spcPts val="100"/>
              </a:spcBef>
            </a:pPr>
            <a:r>
              <a:rPr sz="1800" b="1" dirty="0">
                <a:latin typeface="Calibri"/>
                <a:cs typeface="Calibri"/>
              </a:rPr>
              <a:t>T</a:t>
            </a:r>
            <a:r>
              <a:rPr sz="1800" b="1" spc="-114" dirty="0">
                <a:latin typeface="Calibri"/>
                <a:cs typeface="Calibri"/>
              </a:rPr>
              <a:t> </a:t>
            </a:r>
            <a:r>
              <a:rPr sz="1800" b="1" dirty="0">
                <a:latin typeface="Calibri"/>
                <a:cs typeface="Calibri"/>
              </a:rPr>
              <a:t>E</a:t>
            </a:r>
            <a:r>
              <a:rPr sz="1800" b="1" spc="-125" dirty="0">
                <a:latin typeface="Calibri"/>
                <a:cs typeface="Calibri"/>
              </a:rPr>
              <a:t> </a:t>
            </a:r>
            <a:r>
              <a:rPr sz="1800" b="1" dirty="0">
                <a:latin typeface="Calibri"/>
                <a:cs typeface="Calibri"/>
              </a:rPr>
              <a:t>S</a:t>
            </a:r>
            <a:r>
              <a:rPr sz="1800" b="1" spc="-125" dirty="0">
                <a:latin typeface="Calibri"/>
                <a:cs typeface="Calibri"/>
              </a:rPr>
              <a:t> </a:t>
            </a:r>
            <a:r>
              <a:rPr sz="1800" b="1" dirty="0">
                <a:latin typeface="Calibri"/>
                <a:cs typeface="Calibri"/>
              </a:rPr>
              <a:t>T </a:t>
            </a:r>
            <a:r>
              <a:rPr sz="1800" b="1" spc="170" dirty="0">
                <a:latin typeface="Calibri"/>
                <a:cs typeface="Calibri"/>
              </a:rPr>
              <a:t> </a:t>
            </a:r>
            <a:r>
              <a:rPr sz="1800" b="1" dirty="0">
                <a:latin typeface="Calibri"/>
                <a:cs typeface="Calibri"/>
              </a:rPr>
              <a:t>S</a:t>
            </a:r>
            <a:r>
              <a:rPr sz="1800" b="1" spc="-110" dirty="0">
                <a:latin typeface="Calibri"/>
                <a:cs typeface="Calibri"/>
              </a:rPr>
              <a:t> </a:t>
            </a:r>
            <a:r>
              <a:rPr sz="1800" b="1" dirty="0">
                <a:latin typeface="Calibri"/>
                <a:cs typeface="Calibri"/>
              </a:rPr>
              <a:t>E</a:t>
            </a:r>
            <a:r>
              <a:rPr sz="1800" b="1" spc="-114" dirty="0">
                <a:latin typeface="Calibri"/>
                <a:cs typeface="Calibri"/>
              </a:rPr>
              <a:t> </a:t>
            </a:r>
            <a:r>
              <a:rPr sz="1800" b="1" dirty="0">
                <a:latin typeface="Calibri"/>
                <a:cs typeface="Calibri"/>
              </a:rPr>
              <a:t>T</a:t>
            </a:r>
            <a:endParaRPr sz="1800" dirty="0">
              <a:latin typeface="Calibri"/>
              <a:cs typeface="Calibri"/>
            </a:endParaRPr>
          </a:p>
        </p:txBody>
      </p:sp>
      <p:pic>
        <p:nvPicPr>
          <p:cNvPr id="12" name="Picture 11">
            <a:extLst>
              <a:ext uri="{FF2B5EF4-FFF2-40B4-BE49-F238E27FC236}">
                <a16:creationId xmlns:a16="http://schemas.microsoft.com/office/drawing/2014/main" id="{0A566388-3872-4543-87DC-803021D689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1400" y="1800000"/>
            <a:ext cx="3528000" cy="3042666"/>
          </a:xfrm>
          <a:prstGeom prst="rect">
            <a:avLst/>
          </a:prstGeom>
        </p:spPr>
      </p:pic>
      <p:pic>
        <p:nvPicPr>
          <p:cNvPr id="17" name="Picture 16">
            <a:extLst>
              <a:ext uri="{FF2B5EF4-FFF2-40B4-BE49-F238E27FC236}">
                <a16:creationId xmlns:a16="http://schemas.microsoft.com/office/drawing/2014/main" id="{DACB97A3-CC2A-4149-B8A0-0E240350E1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8999" y="4806584"/>
            <a:ext cx="3124199" cy="1775460"/>
          </a:xfrm>
          <a:prstGeom prst="rect">
            <a:avLst/>
          </a:prstGeom>
        </p:spPr>
      </p:pic>
      <p:pic>
        <p:nvPicPr>
          <p:cNvPr id="19" name="Picture 18">
            <a:extLst>
              <a:ext uri="{FF2B5EF4-FFF2-40B4-BE49-F238E27FC236}">
                <a16:creationId xmlns:a16="http://schemas.microsoft.com/office/drawing/2014/main" id="{E3F1AE35-347A-412B-88D3-30630E6C7C41}"/>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2152487" y="4806000"/>
            <a:ext cx="3124800" cy="1775460"/>
          </a:xfrm>
          <a:prstGeom prst="rect">
            <a:avLst/>
          </a:prstGeom>
        </p:spPr>
      </p:pic>
      <p:pic>
        <p:nvPicPr>
          <p:cNvPr id="21" name="Picture 20">
            <a:extLst>
              <a:ext uri="{FF2B5EF4-FFF2-40B4-BE49-F238E27FC236}">
                <a16:creationId xmlns:a16="http://schemas.microsoft.com/office/drawing/2014/main" id="{73766414-EAE4-4EAE-AC24-CD3622557B12}"/>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1753200" y="1800000"/>
            <a:ext cx="3528000" cy="3060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555</TotalTime>
  <Words>1013</Words>
  <Application>Microsoft Office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Calibri Light</vt:lpstr>
      <vt:lpstr>Segoe UI</vt:lpstr>
      <vt:lpstr>Wingdings</vt:lpstr>
      <vt:lpstr>Office Theme</vt:lpstr>
      <vt:lpstr>Capstone Project – Telecom Churn</vt:lpstr>
      <vt:lpstr>BUSINESS OBJECTIVE</vt:lpstr>
      <vt:lpstr>SOLUTION METHODOLOGY</vt:lpstr>
      <vt:lpstr>DATA CLEANING</vt:lpstr>
      <vt:lpstr>UNIVARIATE ANALYSIS</vt:lpstr>
      <vt:lpstr>BI- VARIATE ANALYSIS</vt:lpstr>
      <vt:lpstr>MODEL BUILDING</vt:lpstr>
      <vt:lpstr>MODEL EVALUATION</vt:lpstr>
      <vt:lpstr>MODEL EVALUATION</vt:lpstr>
      <vt:lpstr>MODEL EVALUATION - ROC/ CUTOFF</vt:lpstr>
      <vt:lpstr>INFERENCES</vt:lpstr>
      <vt:lpstr>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Sandeep KS</dc:creator>
  <cp:lastModifiedBy>Prem Kumar</cp:lastModifiedBy>
  <cp:revision>63</cp:revision>
  <dcterms:created xsi:type="dcterms:W3CDTF">2024-03-11T13:32:08Z</dcterms:created>
  <dcterms:modified xsi:type="dcterms:W3CDTF">2024-04-02T15:55:43Z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2022-11-14T00:00:00Z</vt:filetime>
  </property>
  <property fmtid="{D5CDD505-2E9C-101B-9397-08002B2CF9AE}" pid="3" name="Creator">
    <vt:lpwstr>Microsoft® PowerPoint® 2019</vt:lpwstr>
  </property>
  <property fmtid="{D5CDD505-2E9C-101B-9397-08002B2CF9AE}" pid="4" name="LastSaved">
    <vt:filetime>2024-03-11T00:00:00Z</vt:filetime>
  </property>
</Properties>
</file>